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8" r:id="rId8"/>
    <p:sldId id="265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rapdownjs.com/" TargetMode="External"/><Relationship Id="rId2" Type="http://schemas.openxmlformats.org/officeDocument/2006/relationships/hyperlink" Target="http://ndossougbe.github.io/strapdow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markjs.com/#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thedocs.org/" TargetMode="External"/><Relationship Id="rId13" Type="http://schemas.openxmlformats.org/officeDocument/2006/relationships/image" Target="../media/image2.jpeg"/><Relationship Id="rId3" Type="http://schemas.openxmlformats.org/officeDocument/2006/relationships/hyperlink" Target="https://rdorville.github.io/EP1000/JakeWright/jwhowto.html" TargetMode="External"/><Relationship Id="rId7" Type="http://schemas.openxmlformats.org/officeDocument/2006/relationships/hyperlink" Target="https://rdorville.github.io/EP1000/web-pk/web-pk.html" TargetMode="External"/><Relationship Id="rId12" Type="http://schemas.openxmlformats.org/officeDocument/2006/relationships/hyperlink" Target="https://www.dokuwiki.org/dokuwiki" TargetMode="External"/><Relationship Id="rId2" Type="http://schemas.openxmlformats.org/officeDocument/2006/relationships/hyperlink" Target="https://www.w3schools.com/w3css/w3css_templat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kyllrb.com/" TargetMode="External"/><Relationship Id="rId11" Type="http://schemas.openxmlformats.org/officeDocument/2006/relationships/hyperlink" Target="http://moinmo.in/" TargetMode="External"/><Relationship Id="rId5" Type="http://schemas.openxmlformats.org/officeDocument/2006/relationships/hyperlink" Target="https://drive.google.com/drive/folders/1-5X5fi0inUBVAVUJJA-EOF_AVyi0qU3s" TargetMode="External"/><Relationship Id="rId10" Type="http://schemas.openxmlformats.org/officeDocument/2006/relationships/hyperlink" Target="https://tiddlywiki.com/" TargetMode="External"/><Relationship Id="rId4" Type="http://schemas.openxmlformats.org/officeDocument/2006/relationships/hyperlink" Target="https://geekflare.com/static-site-templates/" TargetMode="External"/><Relationship Id="rId9" Type="http://schemas.openxmlformats.org/officeDocument/2006/relationships/hyperlink" Target="https://www.gitbook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il_Gershenfeld" TargetMode="External"/><Relationship Id="rId2" Type="http://schemas.openxmlformats.org/officeDocument/2006/relationships/hyperlink" Target="https://fabacademy.org/2021/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" TargetMode="External"/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languages/markdown" TargetMode="External"/><Relationship Id="rId3" Type="http://schemas.openxmlformats.org/officeDocument/2006/relationships/hyperlink" Target="https://stackedit.io/" TargetMode="External"/><Relationship Id="rId7" Type="http://schemas.openxmlformats.org/officeDocument/2006/relationships/hyperlink" Target="https://www.portent.com/blog/content/atom-markdown.htm" TargetMode="External"/><Relationship Id="rId2" Type="http://schemas.openxmlformats.org/officeDocument/2006/relationships/hyperlink" Target="https://hackm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wannicholls.github.io/sublime_text/markdown.html" TargetMode="External"/><Relationship Id="rId5" Type="http://schemas.openxmlformats.org/officeDocument/2006/relationships/hyperlink" Target="https://github.com/SublimeText-Markdown/MarkdownEditing" TargetMode="External"/><Relationship Id="rId4" Type="http://schemas.openxmlformats.org/officeDocument/2006/relationships/hyperlink" Target="https://dillinger.io/" TargetMode="External"/><Relationship Id="rId9" Type="http://schemas.openxmlformats.org/officeDocument/2006/relationships/hyperlink" Target="https://markdownlivepreview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Markdown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3A5E-8B4B-48C1-A5C6-A879B768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7E46-2A28-4FCE-ADB7-00F85E6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Strapdown</a:t>
            </a:r>
            <a:endParaRPr lang="en-SG" dirty="0"/>
          </a:p>
          <a:p>
            <a:pPr lvl="1"/>
            <a:r>
              <a:rPr lang="en-SG" dirty="0"/>
              <a:t>Original ides: </a:t>
            </a:r>
            <a:r>
              <a:rPr lang="en-SG" dirty="0">
                <a:hlinkClick r:id="rId3"/>
              </a:rPr>
              <a:t>strapdown.js</a:t>
            </a:r>
            <a:endParaRPr lang="en-SG" dirty="0"/>
          </a:p>
          <a:p>
            <a:pPr lvl="1"/>
            <a:r>
              <a:rPr lang="en-SG" dirty="0" err="1"/>
              <a:t>Javascript</a:t>
            </a:r>
            <a:r>
              <a:rPr lang="en-SG" dirty="0"/>
              <a:t> wrap-around for Markdown Pages</a:t>
            </a:r>
          </a:p>
          <a:p>
            <a:pPr lvl="1"/>
            <a:r>
              <a:rPr lang="en-SG" dirty="0"/>
              <a:t>Can be online or on-site (move the JS files)</a:t>
            </a:r>
          </a:p>
          <a:p>
            <a:r>
              <a:rPr lang="en-SG" dirty="0" err="1">
                <a:hlinkClick r:id="rId4"/>
              </a:rPr>
              <a:t>ReMarkJS</a:t>
            </a:r>
            <a:endParaRPr lang="en-SG" dirty="0"/>
          </a:p>
          <a:p>
            <a:pPr lvl="1"/>
            <a:r>
              <a:rPr lang="en-SG" dirty="0"/>
              <a:t>Convert Markdown to presentation slides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4C7F1-8696-4C50-898A-4D9DA980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038B-027B-426F-A41B-EDEC06BB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Site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C1CF-2D2F-47A4-B479-801A3DAA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9536"/>
            <a:ext cx="7886700" cy="4351338"/>
          </a:xfrm>
        </p:spPr>
        <p:txBody>
          <a:bodyPr/>
          <a:lstStyle/>
          <a:p>
            <a:r>
              <a:rPr lang="en-SG" dirty="0"/>
              <a:t>Typical site organisation</a:t>
            </a:r>
          </a:p>
          <a:p>
            <a:pPr lvl="1"/>
            <a:r>
              <a:rPr lang="en-SG" dirty="0"/>
              <a:t>Main page</a:t>
            </a:r>
          </a:p>
          <a:p>
            <a:pPr lvl="2"/>
            <a:r>
              <a:rPr lang="en-SG" dirty="0"/>
              <a:t>Describes the context of the site, an introduction of what is to come, why the site was built</a:t>
            </a:r>
          </a:p>
          <a:p>
            <a:pPr lvl="1"/>
            <a:r>
              <a:rPr lang="en-SG" dirty="0"/>
              <a:t>About page</a:t>
            </a:r>
          </a:p>
          <a:p>
            <a:pPr lvl="2"/>
            <a:r>
              <a:rPr lang="en-SG" dirty="0"/>
              <a:t>Provides information about the author, how to contact him/her</a:t>
            </a:r>
          </a:p>
          <a:p>
            <a:pPr lvl="2"/>
            <a:r>
              <a:rPr lang="en-SG" dirty="0"/>
              <a:t>Provides background to the authors</a:t>
            </a:r>
          </a:p>
          <a:p>
            <a:pPr lvl="1"/>
            <a:r>
              <a:rPr lang="en-SG" dirty="0"/>
              <a:t>Project pages</a:t>
            </a:r>
          </a:p>
          <a:p>
            <a:pPr lvl="2"/>
            <a:r>
              <a:rPr lang="en-SG" dirty="0"/>
              <a:t>A separate section made up of project pages</a:t>
            </a:r>
          </a:p>
          <a:p>
            <a:pPr lvl="2"/>
            <a:r>
              <a:rPr lang="en-SG" dirty="0"/>
              <a:t>Each page describes a task or a context of help</a:t>
            </a:r>
          </a:p>
          <a:p>
            <a:pPr lvl="1"/>
            <a:r>
              <a:rPr lang="en-SG" dirty="0"/>
              <a:t>Final Project page</a:t>
            </a:r>
          </a:p>
          <a:p>
            <a:pPr lvl="2"/>
            <a:r>
              <a:rPr lang="en-SG" dirty="0"/>
              <a:t>A major project construction</a:t>
            </a:r>
          </a:p>
          <a:p>
            <a:pPr lvl="2"/>
            <a:r>
              <a:rPr lang="en-SG" dirty="0"/>
              <a:t>Communization of the work done in sections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4DB3D-6321-4973-A27A-503B0EBF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C7FA-2CF4-4F58-A0B6-4755FB35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Page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EE50-29E9-4EC6-95F9-831255E1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691"/>
            <a:ext cx="3740150" cy="4351338"/>
          </a:xfrm>
        </p:spPr>
        <p:txBody>
          <a:bodyPr/>
          <a:lstStyle/>
          <a:p>
            <a:r>
              <a:rPr lang="en-SG" sz="2000" dirty="0"/>
              <a:t>In order to maintain uniformity, each page should be built from the page template</a:t>
            </a:r>
          </a:p>
          <a:p>
            <a:r>
              <a:rPr lang="en-SG" sz="2000" dirty="0"/>
              <a:t>Contains</a:t>
            </a:r>
          </a:p>
          <a:p>
            <a:pPr lvl="1"/>
            <a:r>
              <a:rPr lang="en-SG" sz="1800" dirty="0"/>
              <a:t>Navigational information</a:t>
            </a:r>
          </a:p>
          <a:p>
            <a:pPr lvl="1"/>
            <a:r>
              <a:rPr lang="en-US" sz="1800" dirty="0"/>
              <a:t>Page title, page information, </a:t>
            </a:r>
          </a:p>
          <a:p>
            <a:pPr lvl="1"/>
            <a:r>
              <a:rPr lang="en-US" sz="1800" dirty="0"/>
              <a:t>References, links</a:t>
            </a:r>
          </a:p>
          <a:p>
            <a:pPr lvl="1"/>
            <a:r>
              <a:rPr lang="en-US" sz="1800" dirty="0"/>
              <a:t>Footer section for informational bits and links</a:t>
            </a:r>
          </a:p>
          <a:p>
            <a:r>
              <a:rPr lang="en-US" sz="2200" dirty="0"/>
              <a:t>Consider</a:t>
            </a:r>
          </a:p>
          <a:p>
            <a:pPr lvl="1"/>
            <a:r>
              <a:rPr lang="en-US" sz="1800" dirty="0"/>
              <a:t>What can be duplicated?</a:t>
            </a:r>
          </a:p>
          <a:p>
            <a:pPr lvl="1"/>
            <a:r>
              <a:rPr lang="en-US" sz="1800" dirty="0"/>
              <a:t>Which section should change?</a:t>
            </a:r>
          </a:p>
          <a:p>
            <a:pPr lvl="1"/>
            <a:r>
              <a:rPr lang="en-US" sz="1800" dirty="0"/>
              <a:t>How can we automate the adding of pages?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EE826-E6FF-4047-859A-2C267736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2FDFFDF9-861E-4B62-8990-DFB929059C90}"/>
              </a:ext>
            </a:extLst>
          </p:cNvPr>
          <p:cNvSpPr/>
          <p:nvPr/>
        </p:nvSpPr>
        <p:spPr>
          <a:xfrm>
            <a:off x="4662310" y="1370891"/>
            <a:ext cx="4301067" cy="518125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C02DC-8C33-46D8-B740-0F2A98A54713}"/>
              </a:ext>
            </a:extLst>
          </p:cNvPr>
          <p:cNvGrpSpPr/>
          <p:nvPr/>
        </p:nvGrpSpPr>
        <p:grpSpPr>
          <a:xfrm>
            <a:off x="5021791" y="1690688"/>
            <a:ext cx="3582104" cy="3705401"/>
            <a:chOff x="5091292" y="1690688"/>
            <a:chExt cx="3582104" cy="37054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5A30E6-63B0-42BB-811D-38F7B5CD9956}"/>
                </a:ext>
              </a:extLst>
            </p:cNvPr>
            <p:cNvSpPr/>
            <p:nvPr/>
          </p:nvSpPr>
          <p:spPr>
            <a:xfrm>
              <a:off x="5091292" y="1690688"/>
              <a:ext cx="3582104" cy="3651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Site Name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B3A114-C483-4D85-B8DA-6B4A947C2D54}"/>
                </a:ext>
              </a:extLst>
            </p:cNvPr>
            <p:cNvSpPr/>
            <p:nvPr/>
          </p:nvSpPr>
          <p:spPr>
            <a:xfrm>
              <a:off x="5091292" y="2127252"/>
              <a:ext cx="541864" cy="2961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Navigation bar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D11AB-C18E-4459-8337-3A27D05202D8}"/>
                </a:ext>
              </a:extLst>
            </p:cNvPr>
            <p:cNvSpPr/>
            <p:nvPr/>
          </p:nvSpPr>
          <p:spPr>
            <a:xfrm>
              <a:off x="5695598" y="2555959"/>
              <a:ext cx="2977798" cy="2532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Project</a:t>
              </a:r>
            </a:p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Information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EF4FDD-103E-455B-8F63-96201072D925}"/>
                </a:ext>
              </a:extLst>
            </p:cNvPr>
            <p:cNvSpPr/>
            <p:nvPr/>
          </p:nvSpPr>
          <p:spPr>
            <a:xfrm>
              <a:off x="5695598" y="2127252"/>
              <a:ext cx="2977798" cy="3651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Page title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A3B4D7-0FA6-4B61-9E8D-FFDF6937AA0C}"/>
                </a:ext>
              </a:extLst>
            </p:cNvPr>
            <p:cNvSpPr/>
            <p:nvPr/>
          </p:nvSpPr>
          <p:spPr>
            <a:xfrm>
              <a:off x="5091292" y="5146325"/>
              <a:ext cx="3582104" cy="2497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Footer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61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EFE0-9414-45D6-89D3-95092BA2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Can we “borrow” examples?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98EC-8081-4EA3-9419-5E566B7A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3559524" cy="5167312"/>
          </a:xfrm>
        </p:spPr>
        <p:txBody>
          <a:bodyPr/>
          <a:lstStyle/>
          <a:p>
            <a:r>
              <a:rPr lang="en-SG" sz="2000" dirty="0">
                <a:hlinkClick r:id="rId2"/>
              </a:rPr>
              <a:t>JW Sample Site </a:t>
            </a:r>
            <a:endParaRPr lang="en-SG" sz="2000" dirty="0"/>
          </a:p>
          <a:p>
            <a:pPr lvl="1"/>
            <a:r>
              <a:rPr lang="en-SG" sz="1800" dirty="0">
                <a:hlinkClick r:id="rId3"/>
              </a:rPr>
              <a:t>EP1000 example</a:t>
            </a:r>
            <a:endParaRPr lang="en-SG" sz="1800" dirty="0">
              <a:hlinkClick r:id="rId2"/>
            </a:endParaRPr>
          </a:p>
          <a:p>
            <a:r>
              <a:rPr lang="en-SG" sz="2000" dirty="0">
                <a:hlinkClick r:id="rId2"/>
              </a:rPr>
              <a:t>W3schools</a:t>
            </a:r>
            <a:endParaRPr lang="en-SG" sz="2000" dirty="0"/>
          </a:p>
          <a:p>
            <a:r>
              <a:rPr lang="en-SG" sz="2000" dirty="0">
                <a:hlinkClick r:id="rId4"/>
              </a:rPr>
              <a:t>Static Site Templates</a:t>
            </a:r>
            <a:endParaRPr lang="en-SG" sz="2000" dirty="0"/>
          </a:p>
          <a:p>
            <a:r>
              <a:rPr lang="en-SG" sz="2000" dirty="0"/>
              <a:t>Static Site Builders</a:t>
            </a:r>
          </a:p>
          <a:p>
            <a:pPr lvl="1"/>
            <a:r>
              <a:rPr lang="en-SG" sz="1800" dirty="0">
                <a:hlinkClick r:id="rId5"/>
              </a:rPr>
              <a:t>HUGO</a:t>
            </a:r>
            <a:endParaRPr lang="en-SG" sz="1800" dirty="0"/>
          </a:p>
          <a:p>
            <a:pPr lvl="1"/>
            <a:r>
              <a:rPr lang="en-SG" sz="1800" dirty="0">
                <a:hlinkClick r:id="rId6"/>
              </a:rPr>
              <a:t>Jekyll</a:t>
            </a:r>
            <a:br>
              <a:rPr lang="en-SG" sz="1800" dirty="0"/>
            </a:br>
            <a:r>
              <a:rPr lang="en-SG" sz="1800" dirty="0"/>
              <a:t>(</a:t>
            </a:r>
            <a:r>
              <a:rPr lang="en-SG" sz="1800" dirty="0">
                <a:hlinkClick r:id="rId7"/>
              </a:rPr>
              <a:t>EP1000 example</a:t>
            </a:r>
            <a:r>
              <a:rPr lang="en-SG" sz="1800" dirty="0"/>
              <a:t>)</a:t>
            </a:r>
          </a:p>
          <a:p>
            <a:r>
              <a:rPr lang="en-SG" sz="2000" dirty="0"/>
              <a:t>Other examples</a:t>
            </a:r>
          </a:p>
          <a:p>
            <a:pPr lvl="1"/>
            <a:r>
              <a:rPr lang="en-SG" sz="1800" dirty="0" err="1">
                <a:hlinkClick r:id="rId8"/>
              </a:rPr>
              <a:t>ReadTheDocs</a:t>
            </a:r>
            <a:endParaRPr lang="en-SG" sz="1800" dirty="0"/>
          </a:p>
          <a:p>
            <a:pPr lvl="1"/>
            <a:r>
              <a:rPr lang="en-SG" sz="1800" dirty="0" err="1">
                <a:hlinkClick r:id="rId9"/>
              </a:rPr>
              <a:t>GitBook</a:t>
            </a:r>
            <a:endParaRPr lang="en-SG" sz="1800" dirty="0"/>
          </a:p>
          <a:p>
            <a:pPr lvl="1"/>
            <a:r>
              <a:rPr lang="en-SG" sz="1800" dirty="0" err="1">
                <a:hlinkClick r:id="rId10"/>
              </a:rPr>
              <a:t>TiddlyWiki</a:t>
            </a:r>
            <a:r>
              <a:rPr lang="en-SG" sz="1800" dirty="0"/>
              <a:t>, </a:t>
            </a:r>
            <a:r>
              <a:rPr lang="en-SG" sz="1800" dirty="0" err="1">
                <a:hlinkClick r:id="rId11"/>
              </a:rPr>
              <a:t>MoinMoin</a:t>
            </a:r>
            <a:r>
              <a:rPr lang="en-SG" sz="1800" dirty="0"/>
              <a:t>, </a:t>
            </a:r>
            <a:r>
              <a:rPr lang="en-SG" sz="1800" dirty="0" err="1">
                <a:hlinkClick r:id="rId12"/>
              </a:rPr>
              <a:t>Doku</a:t>
            </a:r>
            <a:r>
              <a:rPr lang="en-SG" sz="1800" dirty="0">
                <a:hlinkClick r:id="rId12"/>
              </a:rPr>
              <a:t>-Wiki</a:t>
            </a:r>
            <a:endParaRPr lang="en-SG" sz="1800" dirty="0"/>
          </a:p>
          <a:p>
            <a:pPr lvl="1"/>
            <a:endParaRPr lang="en-SG" sz="1800" dirty="0"/>
          </a:p>
          <a:p>
            <a:endParaRPr lang="en-SG" sz="2000" dirty="0"/>
          </a:p>
          <a:p>
            <a:pPr lvl="1"/>
            <a:endParaRPr lang="en-SG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5099-809D-497E-BF6B-C33D7033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Modified web-pk site">
            <a:extLst>
              <a:ext uri="{FF2B5EF4-FFF2-40B4-BE49-F238E27FC236}">
                <a16:creationId xmlns:a16="http://schemas.microsoft.com/office/drawing/2014/main" id="{F1F9CB21-ECD5-4D6D-8D64-39F666D4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74" y="1690689"/>
            <a:ext cx="4417530" cy="360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31911-CB6E-4834-BA9D-438C572FA83C}"/>
              </a:ext>
            </a:extLst>
          </p:cNvPr>
          <p:cNvSpPr txBox="1"/>
          <p:nvPr/>
        </p:nvSpPr>
        <p:spPr>
          <a:xfrm>
            <a:off x="6457950" y="5526061"/>
            <a:ext cx="225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Active sites:</a:t>
            </a:r>
            <a:br>
              <a:rPr lang="en-SG" sz="1600" dirty="0">
                <a:solidFill>
                  <a:srgbClr val="FF0000"/>
                </a:solidFill>
              </a:rPr>
            </a:br>
            <a:r>
              <a:rPr lang="en-SG" sz="1600" dirty="0">
                <a:solidFill>
                  <a:srgbClr val="FF0000"/>
                </a:solidFill>
              </a:rPr>
              <a:t>CMS, WordPress, Site Providers, ASP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56FF-A4F3-4FFB-8DE3-B767087B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Static 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ED7E-D880-4A3A-BD5B-280E6190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445"/>
            <a:ext cx="7886700" cy="880533"/>
          </a:xfrm>
        </p:spPr>
        <p:txBody>
          <a:bodyPr/>
          <a:lstStyle/>
          <a:p>
            <a:r>
              <a:rPr lang="en-SG" sz="2000" dirty="0"/>
              <a:t>Sites that are cannot be changed/loaded from a database</a:t>
            </a:r>
          </a:p>
          <a:p>
            <a:r>
              <a:rPr lang="en-SG" sz="2000" dirty="0">
                <a:solidFill>
                  <a:srgbClr val="FF0000"/>
                </a:solidFill>
              </a:rPr>
              <a:t>Why?</a:t>
            </a:r>
            <a:r>
              <a:rPr lang="en-SG" sz="2000" dirty="0"/>
              <a:t> No embedded code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Can’t I just </a:t>
            </a:r>
            <a:r>
              <a:rPr lang="en-SG" sz="2000" dirty="0">
                <a:hlinkClick r:id="rId2"/>
              </a:rPr>
              <a:t>write in plain text</a:t>
            </a:r>
            <a:r>
              <a:rPr lang="en-SG" sz="2000" dirty="0"/>
              <a:t> ?</a:t>
            </a:r>
            <a:br>
              <a:rPr lang="en-SG" sz="2000" dirty="0"/>
            </a:br>
            <a:r>
              <a:rPr lang="en-SG" sz="1800" dirty="0"/>
              <a:t>(yeah, right, you’re just </a:t>
            </a:r>
            <a:r>
              <a:rPr lang="en-SG" sz="1800" dirty="0">
                <a:hlinkClick r:id="rId3"/>
              </a:rPr>
              <a:t>one of the top</a:t>
            </a:r>
            <a:r>
              <a:rPr lang="en-SG" sz="1800" dirty="0"/>
              <a:t> 100 public intellectuals of US)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CD9E8-3B11-49CE-B857-8E9D0A5B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31258-2CEE-43CE-85D5-0E8288DE0FF7}"/>
              </a:ext>
            </a:extLst>
          </p:cNvPr>
          <p:cNvSpPr txBox="1"/>
          <p:nvPr/>
        </p:nvSpPr>
        <p:spPr>
          <a:xfrm>
            <a:off x="843139" y="2568053"/>
            <a:ext cx="354823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Advantages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Full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HTML=content, CSS=layout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Beautiful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Can add some extra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Javascript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Can be Responsive (</a:t>
            </a:r>
            <a:r>
              <a:rPr lang="en-SG" dirty="0">
                <a:hlinkClick r:id="rId4"/>
              </a:rPr>
              <a:t>Bootstrap</a:t>
            </a:r>
            <a:r>
              <a:rPr lang="en-SG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BAA0B-E953-4C46-B16B-E76FD47A5B96}"/>
              </a:ext>
            </a:extLst>
          </p:cNvPr>
          <p:cNvSpPr txBox="1"/>
          <p:nvPr/>
        </p:nvSpPr>
        <p:spPr>
          <a:xfrm>
            <a:off x="4683830" y="2568053"/>
            <a:ext cx="354823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Disadvantages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Need to write in HTML and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Need to learn HTML,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Javascript</a:t>
            </a:r>
            <a:r>
              <a:rPr lang="en-SG" dirty="0"/>
              <a:t>,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Templates may be confusing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Too much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Need to understand the template</a:t>
            </a:r>
          </a:p>
        </p:txBody>
      </p:sp>
    </p:spTree>
    <p:extLst>
      <p:ext uri="{BB962C8B-B14F-4D97-AF65-F5344CB8AC3E}">
        <p14:creationId xmlns:p14="http://schemas.microsoft.com/office/powerpoint/2010/main" val="28236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E88C-71D9-4D9A-AA9D-FC8264D7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33B4-5DC7-4FF1-BCD6-AC5EF5FF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Light-weight markup language for creating formatted text using a plain-text editor.</a:t>
            </a:r>
          </a:p>
          <a:p>
            <a:r>
              <a:rPr lang="en-SG" dirty="0"/>
              <a:t>Markdown is widely used in blogging, instant messaging, online forums, collaborative software, documentation pages, and readme files.</a:t>
            </a:r>
          </a:p>
          <a:p>
            <a:r>
              <a:rPr lang="en-SG" dirty="0"/>
              <a:t>You can learn it in less than 15 minutes!</a:t>
            </a:r>
            <a:br>
              <a:rPr lang="en-SG" dirty="0"/>
            </a:br>
            <a:r>
              <a:rPr lang="en-SG" dirty="0">
                <a:hlinkClick r:id="rId2"/>
              </a:rPr>
              <a:t>Mastering Markdown</a:t>
            </a:r>
            <a:br>
              <a:rPr lang="en-SG" dirty="0"/>
            </a:br>
            <a:r>
              <a:rPr lang="en-SG" dirty="0" err="1">
                <a:hlinkClick r:id="rId3"/>
              </a:rPr>
              <a:t>Markdown</a:t>
            </a:r>
            <a:r>
              <a:rPr lang="en-SG" dirty="0">
                <a:hlinkClick r:id="rId3"/>
              </a:rPr>
              <a:t> Guide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F8E5-1951-4473-BF06-4719A869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47BF82-73F2-4C30-BBF8-0A56B012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21" y="675058"/>
            <a:ext cx="1146760" cy="7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B53B-78ED-4701-A5E1-8FC4DB1C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Markdown 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B200-6CDD-4EC1-A9E1-FE56CE6C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Processing Markdown">
            <a:extLst>
              <a:ext uri="{FF2B5EF4-FFF2-40B4-BE49-F238E27FC236}">
                <a16:creationId xmlns:a16="http://schemas.microsoft.com/office/drawing/2014/main" id="{81969F23-8739-4826-BF5F-8870EF39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583268"/>
            <a:ext cx="88868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CC85D5-D801-438D-9227-E78B8C2FB0EC}"/>
              </a:ext>
            </a:extLst>
          </p:cNvPr>
          <p:cNvSpPr txBox="1"/>
          <p:nvPr/>
        </p:nvSpPr>
        <p:spPr>
          <a:xfrm>
            <a:off x="2628069" y="3482507"/>
            <a:ext cx="19439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Python program</a:t>
            </a:r>
            <a:br>
              <a:rPr lang="en-SG" sz="1600" dirty="0"/>
            </a:br>
            <a:r>
              <a:rPr lang="en-SG" sz="1600" dirty="0"/>
              <a:t>JavaScript</a:t>
            </a:r>
            <a:br>
              <a:rPr lang="en-SG" sz="1600" dirty="0"/>
            </a:br>
            <a:br>
              <a:rPr lang="en-SG" sz="1600" dirty="0"/>
            </a:br>
            <a:r>
              <a:rPr lang="en-SG" sz="1600" dirty="0"/>
              <a:t>GitHub automatically processes .md files when they are committed to the repository.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AD27-5E95-45E0-BEEB-F24725F57AC2}"/>
              </a:ext>
            </a:extLst>
          </p:cNvPr>
          <p:cNvSpPr txBox="1"/>
          <p:nvPr/>
        </p:nvSpPr>
        <p:spPr>
          <a:xfrm>
            <a:off x="4978399" y="4058244"/>
            <a:ext cx="1764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Converted files (HTML)</a:t>
            </a:r>
            <a:br>
              <a:rPr lang="en-SG" sz="1600" dirty="0"/>
            </a:br>
            <a:r>
              <a:rPr lang="en-SG" sz="1600" dirty="0"/>
              <a:t>are stored in a temporary buffer, unliked from the md files.</a:t>
            </a:r>
            <a:br>
              <a:rPr lang="en-SG" sz="1600" dirty="0"/>
            </a:br>
            <a:br>
              <a:rPr lang="en-SG" sz="1600" dirty="0"/>
            </a:br>
            <a:r>
              <a:rPr lang="en-SG" sz="1600" dirty="0"/>
              <a:t>Github pages serves them up.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2D588-AA2D-4316-9896-1F42C3E238DD}"/>
              </a:ext>
            </a:extLst>
          </p:cNvPr>
          <p:cNvSpPr txBox="1"/>
          <p:nvPr/>
        </p:nvSpPr>
        <p:spPr>
          <a:xfrm>
            <a:off x="355727" y="3482507"/>
            <a:ext cx="155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index.md and other md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45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20F5-B10C-4955-9D37-CFD220ED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Markdown Editors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0B588-08D0-44B8-9094-D98C19A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6200"/>
            <a:ext cx="7886700" cy="4486274"/>
          </a:xfrm>
        </p:spPr>
        <p:txBody>
          <a:bodyPr/>
          <a:lstStyle/>
          <a:p>
            <a:r>
              <a:rPr lang="en-SG" sz="2000" dirty="0"/>
              <a:t>Online Markdown Editors</a:t>
            </a:r>
          </a:p>
          <a:p>
            <a:pPr lvl="1"/>
            <a:r>
              <a:rPr lang="en-SG" sz="1800" dirty="0" err="1">
                <a:hlinkClick r:id="rId2"/>
              </a:rPr>
              <a:t>HackMD</a:t>
            </a:r>
            <a:endParaRPr lang="en-SG" sz="1800" dirty="0"/>
          </a:p>
          <a:p>
            <a:pPr lvl="1"/>
            <a:r>
              <a:rPr lang="en-SG" sz="1800" dirty="0" err="1">
                <a:hlinkClick r:id="rId3"/>
              </a:rPr>
              <a:t>StackEdit</a:t>
            </a:r>
            <a:endParaRPr lang="en-SG" sz="1800" dirty="0">
              <a:hlinkClick r:id="rId4"/>
            </a:endParaRPr>
          </a:p>
          <a:p>
            <a:pPr lvl="1"/>
            <a:r>
              <a:rPr lang="en-SG" sz="1800" dirty="0">
                <a:hlinkClick r:id="rId4"/>
              </a:rPr>
              <a:t>Dillinger</a:t>
            </a:r>
            <a:endParaRPr lang="en-SG" sz="1800" dirty="0"/>
          </a:p>
          <a:p>
            <a:r>
              <a:rPr lang="en-SG" sz="2000" dirty="0"/>
              <a:t>Plug-ins for common editors</a:t>
            </a:r>
          </a:p>
          <a:p>
            <a:pPr lvl="1"/>
            <a:r>
              <a:rPr lang="en-SG" sz="1800" dirty="0"/>
              <a:t>Sublime Text</a:t>
            </a:r>
          </a:p>
          <a:p>
            <a:pPr lvl="2"/>
            <a:r>
              <a:rPr lang="en-SG" sz="1600" dirty="0" err="1">
                <a:hlinkClick r:id="rId5"/>
              </a:rPr>
              <a:t>MarkdownEditing</a:t>
            </a:r>
            <a:r>
              <a:rPr lang="en-SG" sz="1600" dirty="0"/>
              <a:t>, </a:t>
            </a:r>
          </a:p>
          <a:p>
            <a:pPr lvl="2"/>
            <a:r>
              <a:rPr lang="en-SG" sz="1600" dirty="0">
                <a:hlinkClick r:id="rId6"/>
              </a:rPr>
              <a:t>Using Markdown in Sublime Text 4</a:t>
            </a:r>
            <a:endParaRPr lang="en-SG" sz="1600" dirty="0"/>
          </a:p>
          <a:p>
            <a:pPr lvl="1"/>
            <a:r>
              <a:rPr lang="en-SG" sz="1800" dirty="0"/>
              <a:t>Atom</a:t>
            </a:r>
          </a:p>
          <a:p>
            <a:pPr lvl="2"/>
            <a:r>
              <a:rPr lang="en-SG" sz="1600" dirty="0">
                <a:hlinkClick r:id="rId7"/>
              </a:rPr>
              <a:t>Set up &amp; Use Atom as a Markdown Editor</a:t>
            </a:r>
            <a:endParaRPr lang="en-SG" sz="1600" dirty="0"/>
          </a:p>
          <a:p>
            <a:pPr lvl="1"/>
            <a:r>
              <a:rPr lang="en-SG" sz="2000" dirty="0"/>
              <a:t>Visual Studio Code</a:t>
            </a:r>
          </a:p>
          <a:p>
            <a:pPr lvl="2"/>
            <a:r>
              <a:rPr lang="en-SG" sz="1600" dirty="0">
                <a:hlinkClick r:id="rId8"/>
              </a:rPr>
              <a:t>Markdown and VSC</a:t>
            </a:r>
            <a:endParaRPr lang="en-SG" sz="1600" dirty="0"/>
          </a:p>
          <a:p>
            <a:r>
              <a:rPr lang="en-SG" sz="2000" dirty="0"/>
              <a:t>Any plain-text editor will work!</a:t>
            </a:r>
          </a:p>
          <a:p>
            <a:pPr lvl="1"/>
            <a:r>
              <a:rPr lang="en-SG" sz="1800" dirty="0">
                <a:hlinkClick r:id="rId9"/>
              </a:rPr>
              <a:t>Markdown Live Preview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16CC-179D-47B6-B666-9B3B3B9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99A8-4A15-4520-8B0D-B53A8D92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Github &amp; 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1A80-45FF-44C4-988D-66DB6CCD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Github automatically converts markdown files into HTML</a:t>
            </a:r>
          </a:p>
          <a:p>
            <a:r>
              <a:rPr lang="en-SG" sz="2400" dirty="0"/>
              <a:t>Site starts with index.md</a:t>
            </a:r>
          </a:p>
          <a:p>
            <a:r>
              <a:rPr lang="en-SG" sz="2400" dirty="0"/>
              <a:t>Problems:</a:t>
            </a:r>
          </a:p>
          <a:p>
            <a:pPr lvl="1"/>
            <a:r>
              <a:rPr lang="en-SG" sz="2000" dirty="0"/>
              <a:t>Limited formatting (there are some available themes)</a:t>
            </a:r>
          </a:p>
          <a:p>
            <a:pPr lvl="1"/>
            <a:r>
              <a:rPr lang="en-SG" sz="2000" dirty="0"/>
              <a:t>Boring….mainly text</a:t>
            </a:r>
          </a:p>
          <a:p>
            <a:pPr lvl="1"/>
            <a:r>
              <a:rPr lang="en-SG" sz="2000" dirty="0"/>
              <a:t>Poor control of data flow, layout</a:t>
            </a:r>
          </a:p>
          <a:p>
            <a:pPr lvl="1"/>
            <a:r>
              <a:rPr lang="en-SG" sz="2000" dirty="0"/>
              <a:t>Need a program to preview your work (Github may be slow)</a:t>
            </a:r>
          </a:p>
          <a:p>
            <a:r>
              <a:rPr lang="en-SG" sz="2400" dirty="0"/>
              <a:t>Solutions:</a:t>
            </a:r>
            <a:endParaRPr lang="en-US" sz="2000" dirty="0"/>
          </a:p>
          <a:p>
            <a:pPr lvl="1"/>
            <a:r>
              <a:rPr lang="en-US" sz="2000" dirty="0"/>
              <a:t>Easy to write documentation</a:t>
            </a:r>
          </a:p>
          <a:p>
            <a:pPr lvl="1"/>
            <a:r>
              <a:rPr lang="en-US" sz="2000" dirty="0"/>
              <a:t>Use HTML when you need control</a:t>
            </a:r>
            <a:endParaRPr lang="en-SG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4B34-2C73-461C-92BB-33245A64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3511</TotalTime>
  <Words>557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Yanone Kaffeesatz SemiBold</vt:lpstr>
      <vt:lpstr>Office Theme</vt:lpstr>
      <vt:lpstr>EP1000</vt:lpstr>
      <vt:lpstr>Site Templates</vt:lpstr>
      <vt:lpstr>Page Templates</vt:lpstr>
      <vt:lpstr>Can we “borrow” examples?</vt:lpstr>
      <vt:lpstr>Static Sites</vt:lpstr>
      <vt:lpstr>Markdown</vt:lpstr>
      <vt:lpstr>Markdown Processing</vt:lpstr>
      <vt:lpstr>Markdown Editors</vt:lpstr>
      <vt:lpstr>Github &amp; Markdown</vt:lpstr>
      <vt:lpstr>Alternatives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88</cp:revision>
  <dcterms:created xsi:type="dcterms:W3CDTF">2021-05-13T09:46:01Z</dcterms:created>
  <dcterms:modified xsi:type="dcterms:W3CDTF">2021-11-04T15:51:06Z</dcterms:modified>
</cp:coreProperties>
</file>