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0" r:id="rId26"/>
    <p:sldId id="285" r:id="rId27"/>
    <p:sldId id="286" r:id="rId28"/>
    <p:sldId id="287" r:id="rId29"/>
    <p:sldId id="28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WYqp7iY_Tc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central.github.com/deployments/desktop/desktop/latest/darw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digfab/presentations/ep1000_git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1E89-73E2-40BA-99C8-B78CC293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5119-6519-43B7-B35B-B5DCA11D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33690"/>
            <a:ext cx="8041217" cy="4743274"/>
          </a:xfrm>
        </p:spPr>
        <p:txBody>
          <a:bodyPr/>
          <a:lstStyle/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software for tracking changes in any set of files.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Implements Version Control over distributed networks.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Most widely used modern VCS.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Free and open-source software distributed under GNU.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Advantages of learning Git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Now a requirement for software developers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Can use git to keep track of your own software projects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Cross-platform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Usually implemented as a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COMMAND LINE INTERFACE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Windows/Mac have Github Desktop implementations.</a:t>
            </a: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Installation</a:t>
            </a:r>
          </a:p>
          <a:p>
            <a:pPr lvl="1"/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Git site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for downloads and installations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GUI version (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Windows10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4"/>
              </a:rPr>
              <a:t>Mac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Reference Book: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5"/>
              </a:rPr>
              <a:t>Pro Git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book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Tutorial: YouTube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6"/>
              </a:rPr>
              <a:t>Git Crash Course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by Brad </a:t>
            </a:r>
            <a:r>
              <a:rPr lang="en-SG" sz="18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Traversy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TraversyMedia.com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BB77-5E70-4475-93C4-8C9309A0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A51064-55D3-4118-ADFB-C5AF6566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" y="589757"/>
            <a:ext cx="1804105" cy="7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0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DA80-C3EF-47DB-817A-7DC8A0B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&amp;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11BD-6357-46B2-8012-A81AA6D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Git Workflow &amp; Commands">
            <a:extLst>
              <a:ext uri="{FF2B5EF4-FFF2-40B4-BE49-F238E27FC236}">
                <a16:creationId xmlns:a16="http://schemas.microsoft.com/office/drawing/2014/main" id="{0A75F2F8-7487-4A6E-AAC8-B707B124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03" y="1285866"/>
            <a:ext cx="6415794" cy="54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0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9DF075-2143-4902-8716-467A19CB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72D8-28D1-4FD2-BFBB-6F7037AF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4933"/>
            <a:ext cx="7886700" cy="4382030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Configuration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Enter your git-password to authorise the operations.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Using the CLI, you can use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https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or </a:t>
            </a:r>
            <a:r>
              <a:rPr lang="en-SG" sz="2000" b="0" i="0" dirty="0" err="1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ssh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also use public/private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39F6E-C07E-4494-8480-B684E7BA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AACBD-7CF8-436B-8890-F584A427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8" y="3429000"/>
            <a:ext cx="7301994" cy="9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6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1C68-32B9-4D58-8518-364F752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init /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B6DD-E542-42FC-94A9-3333D88C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1136"/>
            <a:ext cx="4383617" cy="4351338"/>
          </a:xfrm>
        </p:spPr>
        <p:txBody>
          <a:bodyPr/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 init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Initialises a new repository (locally)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Created in a folder (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.git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 in the current directory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Repository is clean, empty.</a:t>
            </a: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 clone {URL}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Clones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(makes an exact copy) of a remote repository.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Easiest way to start a repository.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initialises the local repository before copying the files.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Any public repository (from Github) can be cloned.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D9EE-EF20-49AA-A9F3-F34449EA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D4081B-3497-4F9D-8478-9E2F6723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26" y="1215054"/>
            <a:ext cx="4250974" cy="2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3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7088-A6E4-4CFB-981A-A38DEACB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On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E81D-12DB-48D4-9622-828A67F1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6646"/>
            <a:ext cx="7886700" cy="255446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First 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create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the repository on GitHub e.g. 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testsite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Obtain the URL from the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clone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link.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Clone the repository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download the Zip file, extract the contents in the folder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git clone {URL}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the gui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name of the folder is the name of the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repository.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5355A-A926-4E97-8998-17F2813B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750F5-3D04-4655-9FED-38DCCF30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65" y="3892551"/>
            <a:ext cx="5648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211D-C17C-44DE-82B3-FCAEFF1E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Update to Remote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4CBE-E014-41F3-8330-70D98B47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3689"/>
            <a:ext cx="7886700" cy="1995311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Copy your files into the repository folder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 .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add the files to the index (works recursively)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commit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records changes to the local repository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push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updates the remote repository with the changes.</a:t>
            </a:r>
          </a:p>
          <a:p>
            <a:pPr marL="0" indent="0" algn="l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This is usually your typical workflow to record changes.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9065-4A26-477A-8CF3-ACDC8984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6E658-E1FD-446E-B302-08B21CB8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14" y="3063876"/>
            <a:ext cx="5543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0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EAEC-CE5D-416A-A583-7C70F76C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0518"/>
          </a:xfrm>
        </p:spPr>
        <p:txBody>
          <a:bodyPr/>
          <a:lstStyle/>
          <a:p>
            <a:r>
              <a:rPr lang="en-SG" dirty="0"/>
              <a:t>Working with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4143-9B84-4347-9A64-BFFC2B96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5645"/>
            <a:ext cx="7886700" cy="4901318"/>
          </a:xfrm>
        </p:spPr>
        <p:txBody>
          <a:bodyPr/>
          <a:lstStyle/>
          <a:p>
            <a:pPr marL="0" indent="0" algn="l">
              <a:buNone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What happens when more than one person works on the project? What happens when you have more than one workstation (e.g. home, work, laptop)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remote repository may have changed.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Hence, sync your local repository before you work</a:t>
            </a:r>
          </a:p>
          <a:p>
            <a:pPr marL="0" indent="0">
              <a:buNone/>
            </a:pPr>
            <a:br>
              <a:rPr lang="en-SG" sz="2200" dirty="0">
                <a:solidFill>
                  <a:srgbClr val="000000"/>
                </a:solidFill>
                <a:latin typeface="Fira Sans" panose="020B0503050000020004" pitchFamily="34" charset="0"/>
              </a:rPr>
            </a:br>
            <a:endParaRPr lang="en-SG" sz="2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Or, when you have changes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3BB0-DDB3-4F18-B363-A1A575BC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FA30E-82BF-414E-8521-1072BAB7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9" y="2767189"/>
            <a:ext cx="481012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D2292-9649-4D1B-8BE2-4300857A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58" y="3792360"/>
            <a:ext cx="5848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F82C-2F21-4696-B288-E3A9B07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Oops! I deleted a file!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0421-F304-4160-AE38-4015E801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114"/>
            <a:ext cx="78867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How do you recover your missing file?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git stores the changes in the local repository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to retrieve previous versions, do a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checkout</a:t>
            </a:r>
          </a:p>
          <a:p>
            <a:endParaRPr lang="en-SG" sz="2200" dirty="0">
              <a:solidFill>
                <a:srgbClr val="FA0000"/>
              </a:solidFill>
              <a:latin typeface="Fira Sans" panose="020B0503050000020004" pitchFamily="34" charset="0"/>
            </a:endParaRPr>
          </a:p>
          <a:p>
            <a:endParaRPr lang="en-SG" sz="2200" b="0" i="0" dirty="0">
              <a:solidFill>
                <a:srgbClr val="FA0000"/>
              </a:solidFill>
              <a:effectLst/>
              <a:latin typeface="Fira Sans" panose="020B0503050000020004" pitchFamily="34" charset="0"/>
            </a:endParaRPr>
          </a:p>
          <a:p>
            <a:endParaRPr lang="en-SG" sz="2200" dirty="0">
              <a:solidFill>
                <a:srgbClr val="FA0000"/>
              </a:solidFill>
              <a:latin typeface="Fira Sans" panose="020B0503050000020004" pitchFamily="34" charset="0"/>
            </a:endParaRPr>
          </a:p>
          <a:p>
            <a:endParaRPr lang="en-SG" sz="2200" b="0" i="0" dirty="0">
              <a:solidFill>
                <a:srgbClr val="FA0000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buNone/>
            </a:pPr>
            <a:br>
              <a:rPr lang="en-SG" dirty="0">
                <a:solidFill>
                  <a:srgbClr val="FF0000"/>
                </a:solidFill>
                <a:latin typeface="Yanone Kaffeesatz" panose="02000000000000000000" pitchFamily="2" charset="0"/>
              </a:rPr>
            </a:br>
            <a:br>
              <a:rPr lang="en-SG" dirty="0">
                <a:solidFill>
                  <a:srgbClr val="FF0000"/>
                </a:solidFill>
                <a:latin typeface="Yanone Kaffeesatz" panose="02000000000000000000" pitchFamily="2" charset="0"/>
              </a:rPr>
            </a:br>
            <a:r>
              <a:rPr lang="en-SG" dirty="0">
                <a:solidFill>
                  <a:srgbClr val="FF0000"/>
                </a:solidFill>
                <a:latin typeface="Yanone Kaffeesatz" panose="02000000000000000000" pitchFamily="2" charset="0"/>
              </a:rPr>
              <a:t>Which file?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log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shows your history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recover your work at any point.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file is identified by its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hash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(checksum)</a:t>
            </a:r>
          </a:p>
          <a:p>
            <a:pPr marL="457200" lvl="1" indent="0">
              <a:buNone/>
            </a:pP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49CF-DFE7-457C-91C3-5E9BFBC0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 descr="git checkout">
            <a:extLst>
              <a:ext uri="{FF2B5EF4-FFF2-40B4-BE49-F238E27FC236}">
                <a16:creationId xmlns:a16="http://schemas.microsoft.com/office/drawing/2014/main" id="{C94B9A76-A746-48C4-8D23-ED4F9A63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678820"/>
            <a:ext cx="5975350" cy="23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1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3807-8F41-47BF-B025-3254B8B1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 want to try a ‘new’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4791-773C-4465-9429-61F1C914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022"/>
            <a:ext cx="7886700" cy="4573941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Try something new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Split or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branch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the original idea to start something new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Make changes to the original project (while keeping the original code)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Try different ideas simultaneously for your project</a:t>
            </a:r>
          </a:p>
          <a:p>
            <a:pPr algn="l"/>
            <a:r>
              <a:rPr lang="en-SG" b="0" i="0" dirty="0">
                <a:solidFill>
                  <a:srgbClr val="FA0000"/>
                </a:solidFill>
                <a:effectLst/>
                <a:latin typeface="Yanone Kaffeesatz" panose="02000000000000000000" pitchFamily="2" charset="0"/>
              </a:rPr>
              <a:t>HELP!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try Google first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watch a few tutorials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there's always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Pro Git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try this: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move your local files to another folder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re-clone the project/repository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recover your local vs remote changes manually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525F-E5C5-4C4A-B01A-9B80DA90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B22C-2A4A-4E9F-92CC-95F962BC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Git workday/routine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6F22-3BDC-45DC-BE05-420004C0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8844"/>
            <a:ext cx="7886700" cy="4641674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Morning - Just started work on project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pull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bring down any changed files.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work on project (add, delete, change)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any significant changes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work more...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Coffee break!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 </a:t>
            </a:r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any changes, 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save in buffer area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SG" sz="2800" dirty="0">
                <a:solidFill>
                  <a:srgbClr val="000000"/>
                </a:solidFill>
                <a:latin typeface="Yanone Kaffeesatz" panose="02000000000000000000" pitchFamily="2" charset="0"/>
              </a:rPr>
              <a:t>Lunch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commit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save position on local repo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keep working on project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5:00pm!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commit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save all changes and work done for the day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push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synchronise with remote repository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140C-4BE8-4A4A-97BA-BDBE6D3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F10-129D-4938-BB3F-BAC4B3B3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Github,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97C8-54E7-4822-9225-EF8504F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12710"/>
            <a:ext cx="8323439" cy="4596519"/>
          </a:xfrm>
        </p:spPr>
        <p:txBody>
          <a:bodyPr/>
          <a:lstStyle/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software for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tracking changes 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 any set of files.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Implements Version Control over distributed networks.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Most widely used modern VCS.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Free and open-source software distributed under GNU.</a:t>
            </a:r>
          </a:p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Github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provider for Internet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hosting for software development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Uses Git plus its own features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Offers basic services free of charge.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largest repository of public domain software development.</a:t>
            </a:r>
          </a:p>
          <a:p>
            <a:r>
              <a:rPr lang="en-SG" sz="3200" dirty="0">
                <a:solidFill>
                  <a:srgbClr val="000000"/>
                </a:solidFill>
                <a:latin typeface="Yanone Kaffeesatz" panose="02000000000000000000" pitchFamily="2" charset="0"/>
              </a:rPr>
              <a:t>Github Pages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Websites for you and your projects, hosted directly from your Github Repository.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Just edit, changes are live.</a:t>
            </a:r>
          </a:p>
          <a:p>
            <a:pPr lvl="1"/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305B0-E449-43A4-A764-20E768E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5A9-9FFA-42C9-8567-734C7DC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A165-F42E-40DC-BA57-2A545C13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6578"/>
            <a:ext cx="7886700" cy="1325563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Sign in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Check that credentials are correct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Check the email and username is correct (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configuration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will be asked by Github to login and verify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8CC2D-C367-4C11-AD50-CC4F938D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6796DB5-483C-4595-9E9D-C49E17D2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30" y="3118553"/>
            <a:ext cx="5983796" cy="33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9281-CC2C-4505-8739-771E98813EF6}"/>
              </a:ext>
            </a:extLst>
          </p:cNvPr>
          <p:cNvSpPr txBox="1"/>
          <p:nvPr/>
        </p:nvSpPr>
        <p:spPr>
          <a:xfrm>
            <a:off x="6705602" y="887869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0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F404-274E-4CFF-ADA2-85792BAD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Your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6949-95A9-40A3-9606-7B40853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 descr="New Repository">
            <a:extLst>
              <a:ext uri="{FF2B5EF4-FFF2-40B4-BE49-F238E27FC236}">
                <a16:creationId xmlns:a16="http://schemas.microsoft.com/office/drawing/2014/main" id="{AA524A6A-6C63-4A63-BF02-B8AE4303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6" y="1512358"/>
            <a:ext cx="2638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reate new repository">
            <a:extLst>
              <a:ext uri="{FF2B5EF4-FFF2-40B4-BE49-F238E27FC236}">
                <a16:creationId xmlns:a16="http://schemas.microsoft.com/office/drawing/2014/main" id="{75155F0C-4F0F-44EE-BA1B-82D34095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1512358"/>
            <a:ext cx="4363155" cy="49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38BCB-BC5D-421F-9B29-93511AEA66D2}"/>
              </a:ext>
            </a:extLst>
          </p:cNvPr>
          <p:cNvSpPr txBox="1"/>
          <p:nvPr/>
        </p:nvSpPr>
        <p:spPr>
          <a:xfrm>
            <a:off x="6705602" y="887869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init / git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0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F404-274E-4CFF-ADA2-85792BAD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Commit &amp; Push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6949-95A9-40A3-9606-7B40853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38BCB-BC5D-421F-9B29-93511AEA66D2}"/>
              </a:ext>
            </a:extLst>
          </p:cNvPr>
          <p:cNvSpPr txBox="1"/>
          <p:nvPr/>
        </p:nvSpPr>
        <p:spPr>
          <a:xfrm>
            <a:off x="5336468" y="589028"/>
            <a:ext cx="3445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 *</a:t>
            </a:r>
            <a:b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</a:br>
            <a: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commit</a:t>
            </a:r>
            <a:b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</a:br>
            <a:r>
              <a:rPr lang="en-US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push</a:t>
            </a:r>
          </a:p>
        </p:txBody>
      </p:sp>
      <p:pic>
        <p:nvPicPr>
          <p:cNvPr id="14338" name="Picture 2" descr="Project files">
            <a:extLst>
              <a:ext uri="{FF2B5EF4-FFF2-40B4-BE49-F238E27FC236}">
                <a16:creationId xmlns:a16="http://schemas.microsoft.com/office/drawing/2014/main" id="{A821364B-0F8B-41C0-B57A-6996C687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2" y="1707799"/>
            <a:ext cx="2658399" cy="110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dd Commit Push">
            <a:extLst>
              <a:ext uri="{FF2B5EF4-FFF2-40B4-BE49-F238E27FC236}">
                <a16:creationId xmlns:a16="http://schemas.microsoft.com/office/drawing/2014/main" id="{E6107CA9-DC37-481D-9331-3F2718CC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08" y="1736260"/>
            <a:ext cx="6056749" cy="42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1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0C18-1EB8-4950-9643-519A4B1F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 of repository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69794-0801-448D-8B4E-33CA34C8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  <p:pic>
        <p:nvPicPr>
          <p:cNvPr id="15362" name="Picture 2" descr="Github Repository Files">
            <a:extLst>
              <a:ext uri="{FF2B5EF4-FFF2-40B4-BE49-F238E27FC236}">
                <a16:creationId xmlns:a16="http://schemas.microsoft.com/office/drawing/2014/main" id="{F2C2618A-B29D-45A3-9661-E5675208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68608"/>
            <a:ext cx="6839475" cy="48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5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199D-CE57-48F7-84BE-4A3582C8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File(s)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3B686A-49CC-4A9B-9A83-5298E3A5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1" y="1660636"/>
            <a:ext cx="2509661" cy="20534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Add/Create new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Save to your Local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(or) Sync to your Remote repository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28FFF-9FA2-476B-8CB0-2BA8D76F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E41D9-B900-4C1C-A160-7D2B0E7EBCF9}"/>
              </a:ext>
            </a:extLst>
          </p:cNvPr>
          <p:cNvSpPr txBox="1"/>
          <p:nvPr/>
        </p:nvSpPr>
        <p:spPr>
          <a:xfrm>
            <a:off x="5336468" y="521294"/>
            <a:ext cx="3445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add *</a:t>
            </a:r>
            <a:b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</a:br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commit</a:t>
            </a:r>
            <a:b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</a:br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push</a:t>
            </a:r>
          </a:p>
        </p:txBody>
      </p:sp>
      <p:pic>
        <p:nvPicPr>
          <p:cNvPr id="16386" name="Picture 2" descr="Add new files">
            <a:extLst>
              <a:ext uri="{FF2B5EF4-FFF2-40B4-BE49-F238E27FC236}">
                <a16:creationId xmlns:a16="http://schemas.microsoft.com/office/drawing/2014/main" id="{3E3B039C-EBB1-422F-82D9-C78A8273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33" y="1352291"/>
            <a:ext cx="5574419" cy="46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3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FF63-91DE-4C59-BCFD-BB27F7A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has changed?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9660-EDC7-47E5-829C-C052A76E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6578"/>
            <a:ext cx="7886700" cy="553155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/>
              <a:t>Git shows the files that have changed since the last commit.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E3BA-0477-4FB4-975A-58C695E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1662B-1878-47C4-9B95-08E09F7BE9E1}"/>
              </a:ext>
            </a:extLst>
          </p:cNvPr>
          <p:cNvSpPr txBox="1"/>
          <p:nvPr/>
        </p:nvSpPr>
        <p:spPr>
          <a:xfrm>
            <a:off x="4846726" y="911512"/>
            <a:ext cx="366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status</a:t>
            </a:r>
          </a:p>
        </p:txBody>
      </p:sp>
      <p:pic>
        <p:nvPicPr>
          <p:cNvPr id="17410" name="Picture 2" descr="File Changes">
            <a:extLst>
              <a:ext uri="{FF2B5EF4-FFF2-40B4-BE49-F238E27FC236}">
                <a16:creationId xmlns:a16="http://schemas.microsoft.com/office/drawing/2014/main" id="{EB601ACE-66FA-4285-AB6C-73CFE452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4" y="1945159"/>
            <a:ext cx="7120902" cy="45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2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FF63-91DE-4C59-BCFD-BB27F7A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Shows the progress of your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9660-EDC7-47E5-829C-C052A76E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6578"/>
            <a:ext cx="7886700" cy="553155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/>
              <a:t>Git shows the history of the repo (since conception)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E3BA-0477-4FB4-975A-58C695E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1662B-1878-47C4-9B95-08E09F7BE9E1}"/>
              </a:ext>
            </a:extLst>
          </p:cNvPr>
          <p:cNvSpPr txBox="1"/>
          <p:nvPr/>
        </p:nvSpPr>
        <p:spPr>
          <a:xfrm>
            <a:off x="4846726" y="911512"/>
            <a:ext cx="366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log</a:t>
            </a:r>
          </a:p>
        </p:txBody>
      </p:sp>
      <p:pic>
        <p:nvPicPr>
          <p:cNvPr id="18434" name="Picture 2" descr="Repository History">
            <a:extLst>
              <a:ext uri="{FF2B5EF4-FFF2-40B4-BE49-F238E27FC236}">
                <a16:creationId xmlns:a16="http://schemas.microsoft.com/office/drawing/2014/main" id="{98A762C2-5C76-4646-AD93-F487C8C8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12981"/>
            <a:ext cx="8017225" cy="35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2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FF63-91DE-4C59-BCFD-BB27F7A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Recover old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9660-EDC7-47E5-829C-C052A76E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6578"/>
            <a:ext cx="7886700" cy="553155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/>
              <a:t>Git can restore the files that you were previously working on</a:t>
            </a:r>
            <a:br>
              <a:rPr lang="en-SG" sz="2000" dirty="0"/>
            </a:br>
            <a:r>
              <a:rPr lang="en-SG" sz="2000" dirty="0"/>
              <a:t>Rolls back history.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E3BA-0477-4FB4-975A-58C695E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1662B-1878-47C4-9B95-08E09F7BE9E1}"/>
              </a:ext>
            </a:extLst>
          </p:cNvPr>
          <p:cNvSpPr txBox="1"/>
          <p:nvPr/>
        </p:nvSpPr>
        <p:spPr>
          <a:xfrm>
            <a:off x="4846726" y="911512"/>
            <a:ext cx="366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 checkout</a:t>
            </a:r>
          </a:p>
        </p:txBody>
      </p:sp>
      <p:pic>
        <p:nvPicPr>
          <p:cNvPr id="19458" name="Picture 2" descr="Restore Old Files">
            <a:extLst>
              <a:ext uri="{FF2B5EF4-FFF2-40B4-BE49-F238E27FC236}">
                <a16:creationId xmlns:a16="http://schemas.microsoft.com/office/drawing/2014/main" id="{CC4DF0E8-6878-4F63-B974-2332AF33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2" y="2237075"/>
            <a:ext cx="7094228" cy="43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8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CBD1-312D-4661-B449-92D0F9EF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Marked Assignment (part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B33-478A-4E44-A477-57FAF3A7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641674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Final Part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GitHub Repository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EP1000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Move your project website into this repository.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Convert the repository into GitHub pages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Submission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Your lecturer will provide a submission sheet for your work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Next to your name, enter the URL 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O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 your Project Documentation Site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Of your github site repository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Project  site will be used for marking.</a:t>
            </a:r>
          </a:p>
          <a:p>
            <a:pPr marL="1200150" lvl="2" indent="-285750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will need to maintain and update your site</a:t>
            </a:r>
          </a:p>
          <a:p>
            <a:pPr marL="1200150" lvl="2" indent="-285750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Please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ENSURE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that the site 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CB6F-1695-4C5B-B851-529F5B4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CBD1-312D-4661-B449-92D0F9EF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Marked Assignment (part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B33-478A-4E44-A477-57FAF3A7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641674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Requirements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EP1000 Project site with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An introduction page, about page (with photo) and project pages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link to the JW assignme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nt (If not using his template)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t least 2 project write-ups</a:t>
            </a:r>
          </a:p>
          <a:p>
            <a:pPr lvl="3"/>
            <a:r>
              <a:rPr lang="en-SG" sz="1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How-to </a:t>
            </a:r>
            <a:r>
              <a:rPr lang="en-SG" sz="1400" dirty="0">
                <a:solidFill>
                  <a:srgbClr val="000000"/>
                </a:solidFill>
                <a:latin typeface="Fira Sans" panose="020B0503050000020004" pitchFamily="34" charset="0"/>
              </a:rPr>
              <a:t>develop documentation for a project</a:t>
            </a:r>
          </a:p>
          <a:p>
            <a:pPr lvl="3"/>
            <a:r>
              <a:rPr lang="en-SG" sz="1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How</a:t>
            </a:r>
            <a:r>
              <a:rPr lang="en-SG" sz="1400" dirty="0">
                <a:solidFill>
                  <a:srgbClr val="000000"/>
                </a:solidFill>
                <a:latin typeface="Fira Sans" panose="020B0503050000020004" pitchFamily="34" charset="0"/>
              </a:rPr>
              <a:t>-to use git to maintain the site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use the JW template or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 any template you wish (even Markdown) as long as you are consistent.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Hosted as a </a:t>
            </a: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Github pages site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dirty="0">
                <a:solidFill>
                  <a:srgbClr val="000000"/>
                </a:solidFill>
                <a:latin typeface="Yanone Kaffeesatz" panose="02000000000000000000" pitchFamily="2" charset="0"/>
              </a:rPr>
              <a:t>Deadline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Last FRIDAY, 5:00pm of this semester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Problems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Telegram-message the Class Group</a:t>
            </a:r>
          </a:p>
          <a:p>
            <a:pPr lvl="1"/>
            <a:endParaRPr lang="en-US" sz="20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CB6F-1695-4C5B-B851-529F5B4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F10-129D-4938-BB3F-BAC4B3B3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Git, Github, Github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97C8-54E7-4822-9225-EF8504F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12710"/>
            <a:ext cx="8323439" cy="4596519"/>
          </a:xfrm>
        </p:spPr>
        <p:txBody>
          <a:bodyPr/>
          <a:lstStyle/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Track your work using a repository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Software used is </a:t>
            </a:r>
            <a:r>
              <a:rPr lang="en-SG" sz="1800" dirty="0">
                <a:solidFill>
                  <a:srgbClr val="FF0000"/>
                </a:solidFill>
                <a:latin typeface="Fira Sans" panose="020B0503050000020004" pitchFamily="34" charset="0"/>
              </a:rPr>
              <a:t>git</a:t>
            </a:r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 (available cross-platform)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Github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Host your project work on the internet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It’s free (provided you share your work)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r>
              <a:rPr lang="en-SG" sz="3200" dirty="0">
                <a:solidFill>
                  <a:srgbClr val="000000"/>
                </a:solidFill>
                <a:latin typeface="Yanone Kaffeesatz" panose="02000000000000000000" pitchFamily="2" charset="0"/>
              </a:rPr>
              <a:t>Github Pages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Make it easier for your users to read your project work by documenting it as webpages.</a:t>
            </a:r>
          </a:p>
          <a:p>
            <a:pPr lvl="1"/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305B0-E449-43A4-A764-20E768E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9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7D9-2FD8-4FC3-A989-DD3EC279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3D9-5C0C-47D9-8DC3-190596C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8247"/>
            <a:ext cx="8290761" cy="16400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website and cloud-based service that allows developers to store and manage their code/work, as well as track changes to their code/work.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Additionally, allows you to host publicly accessible static web-pages.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30361-0B42-4C4D-BCE7-1313D20B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FE33E-B705-466E-B2AB-1164414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37" y="2687287"/>
            <a:ext cx="6653743" cy="36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768B-65AC-4117-98E2-939DFBDD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590F-B4BC-4AE7-A28C-699494A2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670"/>
            <a:ext cx="78867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Yanone Kaffeesatz" panose="02000000000000000000" pitchFamily="2" charset="0"/>
              </a:rPr>
              <a:t>Signup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 for Github</a:t>
            </a:r>
          </a:p>
          <a:p>
            <a:pPr lvl="1"/>
            <a:r>
              <a:rPr lang="en-US" sz="2000" dirty="0"/>
              <a:t>Select an easily </a:t>
            </a:r>
            <a:r>
              <a:rPr lang="en-US" sz="2000" dirty="0">
                <a:solidFill>
                  <a:srgbClr val="FF0000"/>
                </a:solidFill>
              </a:rPr>
              <a:t>recognizable</a:t>
            </a:r>
            <a:r>
              <a:rPr lang="en-US" sz="2000" dirty="0"/>
              <a:t> username</a:t>
            </a:r>
          </a:p>
          <a:p>
            <a:pPr lvl="1"/>
            <a:r>
              <a:rPr lang="en-US" sz="2000" dirty="0"/>
              <a:t>Use your email (personal/permanent)</a:t>
            </a:r>
          </a:p>
          <a:p>
            <a:pPr lvl="1"/>
            <a:r>
              <a:rPr lang="en-US" sz="2000" dirty="0"/>
              <a:t>Select a password (min. 6 characters/digits)</a:t>
            </a:r>
          </a:p>
          <a:p>
            <a:pPr lvl="1"/>
            <a:r>
              <a:rPr lang="en-US" sz="2000" dirty="0"/>
              <a:t>Confirm your account using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59CC-73FD-40D0-9D3A-0E5678F3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C1F031-7EBC-4BED-AA76-CFBE8BD9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05" y="3322040"/>
            <a:ext cx="4800599" cy="33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C6BB-7A76-48CE-8FEE-C6DEB5AB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/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AE6E-E57E-4D13-AF96-BC9C73FA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Repository</a:t>
            </a:r>
          </a:p>
          <a:p>
            <a:pPr marL="0" indent="0" algn="l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repository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is a project space.</a:t>
            </a:r>
          </a:p>
          <a:p>
            <a:pPr marL="0" indent="0" algn="l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make as many</a:t>
            </a:r>
            <a:b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repositories as you like.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repository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Give it a name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Needs to be Public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Add a README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Give it a license</a:t>
            </a:r>
          </a:p>
          <a:p>
            <a:pPr marL="0" indent="0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now add files to the repository.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F3C4-60DA-423D-9F71-EFCE6558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D6888A5-2582-46C6-9E63-77B5F338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81" y="801247"/>
            <a:ext cx="4477517" cy="55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A41A-8EB1-43B8-9EEB-3337F7BD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7941-18D5-4D0E-8EE3-E981E5A3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1"/>
            <a:ext cx="7886700" cy="36512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Upload your website to this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344CB-3454-4DB5-A603-D34B22F1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1EE6A3-2A7C-4384-81AA-39D9567B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73814"/>
            <a:ext cx="7121071" cy="49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6E6F-6C2C-4853-A3F9-A73A881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AE7-51C2-4754-BA79-65130A77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666"/>
            <a:ext cx="273205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Instruct Github to host your work as a Github Page.</a:t>
            </a:r>
          </a:p>
          <a:p>
            <a:pPr marL="0" indent="0" algn="l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Scroll down until you see </a:t>
            </a:r>
            <a:r>
              <a:rPr lang="en-SG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GitHub pages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Select branch as </a:t>
            </a:r>
            <a:r>
              <a:rPr lang="en-SG" sz="1600" b="0" i="0" dirty="0">
                <a:solidFill>
                  <a:srgbClr val="0000FF"/>
                </a:solidFill>
                <a:effectLst/>
                <a:latin typeface="Fira Sans" panose="020B0503050000020004" pitchFamily="34" charset="0"/>
              </a:rPr>
              <a:t>Main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Note down your </a:t>
            </a:r>
            <a:r>
              <a:rPr lang="en-SG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URL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algn="l"/>
            <a:r>
              <a:rPr lang="en-SG" sz="16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Eg.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https://</a:t>
            </a:r>
            <a:r>
              <a:rPr lang="en-SG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username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.github.io/test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C25B1-F30E-478B-8175-D86B12EE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E995D82-87F9-4B71-ADA6-29A545BA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53" y="1263649"/>
            <a:ext cx="5903947" cy="478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ADFA-D7AA-46E8-B0EC-5384644B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38A7-645E-472A-9D68-DA3C08DE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267"/>
            <a:ext cx="7886700" cy="4720696"/>
          </a:xfrm>
        </p:spPr>
        <p:txBody>
          <a:bodyPr/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Github account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Your github account is </a:t>
            </a:r>
            <a:r>
              <a:rPr lang="en-SG" sz="2000" b="0" i="0" u="none" strike="noStrike" dirty="0">
                <a:solidFill>
                  <a:srgbClr val="9900FF"/>
                </a:solidFill>
                <a:effectLst/>
                <a:latin typeface="Fira Sans" panose="020B0503050000020004" pitchFamily="34" charset="0"/>
                <a:hlinkClick r:id="rId2"/>
              </a:rPr>
              <a:t>https://github.com/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username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Github repository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Each project is stored in 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repository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repositories are located in your Github account.</a:t>
            </a: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Github pages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convert a repository into a web-site.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requires setting in your Github account.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requires an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index.html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as the start/main page.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link your pages from the main page.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only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static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web pages are supported.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Your github page is https://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username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.github.io/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repository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076CD-56A2-47AC-88BC-CD5B3270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3551</TotalTime>
  <Words>1382</Words>
  <Application>Microsoft Office PowerPoint</Application>
  <PresentationFormat>On-screen Show (4:3)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Git, Github, Github Pages</vt:lpstr>
      <vt:lpstr>Usage: Git, Github, Github Pages </vt:lpstr>
      <vt:lpstr>Github</vt:lpstr>
      <vt:lpstr>Create An Account</vt:lpstr>
      <vt:lpstr>Project / Repository</vt:lpstr>
      <vt:lpstr>Your Repository</vt:lpstr>
      <vt:lpstr>Github Pages</vt:lpstr>
      <vt:lpstr>ReCap</vt:lpstr>
      <vt:lpstr>PowerPoint Presentation</vt:lpstr>
      <vt:lpstr>Git workflow &amp; Commands</vt:lpstr>
      <vt:lpstr>Configure Git</vt:lpstr>
      <vt:lpstr>git init / git clone</vt:lpstr>
      <vt:lpstr>Working On Github</vt:lpstr>
      <vt:lpstr>First Update to Remote</vt:lpstr>
      <vt:lpstr>Working with Others</vt:lpstr>
      <vt:lpstr>Oops! I deleted a file!</vt:lpstr>
      <vt:lpstr>I want to try a ‘new’ idea</vt:lpstr>
      <vt:lpstr>Typical Git workday/routine</vt:lpstr>
      <vt:lpstr>Github Desktop</vt:lpstr>
      <vt:lpstr>Create Your Repository</vt:lpstr>
      <vt:lpstr>First Commit &amp; Push</vt:lpstr>
      <vt:lpstr>Contents of repository</vt:lpstr>
      <vt:lpstr>Add File(s)</vt:lpstr>
      <vt:lpstr>What has changed?</vt:lpstr>
      <vt:lpstr>Shows the progress of your work</vt:lpstr>
      <vt:lpstr>Recover old files</vt:lpstr>
      <vt:lpstr>Marked Assignment (part 3)</vt:lpstr>
      <vt:lpstr>Marked Assignment (part 3)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91</cp:revision>
  <dcterms:created xsi:type="dcterms:W3CDTF">2021-05-13T09:46:01Z</dcterms:created>
  <dcterms:modified xsi:type="dcterms:W3CDTF">2021-10-31T18:58:30Z</dcterms:modified>
</cp:coreProperties>
</file>