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fslaser.com/experts/materials-banned-from-laser-cutting" TargetMode="External"/><Relationship Id="rId2" Type="http://schemas.openxmlformats.org/officeDocument/2006/relationships/hyperlink" Target="https://www.epiloglaser.com/how-it-works/laser-material-compatibility.htm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epiloglaser.com/assets/downloads/manuals/fusion-manual-web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iloglaser.com/assets/downloads/manuals/fusion-manual-web.pd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iloglaser.com/assets/downloads/driver-instructions/job-manager-instructions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ructables.com/Custom-Wooden-Signs-made-with-Shopbot-CNC-Router/" TargetMode="External"/><Relationship Id="rId7" Type="http://schemas.openxmlformats.org/officeDocument/2006/relationships/hyperlink" Target="https://youtu.be/w1_mBk_aoPc" TargetMode="External"/><Relationship Id="rId2" Type="http://schemas.openxmlformats.org/officeDocument/2006/relationships/hyperlink" Target="https://www.ponoko.com/blog/digital-manufacturing/understanding-the-difference-between-engraving-etching-and-mark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3yV-uJHla58" TargetMode="External"/><Relationship Id="rId5" Type="http://schemas.openxmlformats.org/officeDocument/2006/relationships/hyperlink" Target="https://www.mmsonline.com/articles/how-to-choose-a-plasma-cutter" TargetMode="External"/><Relationship Id="rId4" Type="http://schemas.openxmlformats.org/officeDocument/2006/relationships/hyperlink" Target="https://youtu.be/Df7mwh_GZh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Laser Cutting</a:t>
            </a:r>
            <a:br>
              <a:rPr lang="en-US" dirty="0"/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06CB-FB06-40E8-ACDB-A4087C4B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 </a:t>
            </a:r>
            <a:r>
              <a:rPr lang="en-SG" dirty="0" err="1"/>
              <a:t>Keytag</a:t>
            </a:r>
            <a:r>
              <a:rPr lang="en-SG" dirty="0"/>
              <a:t> with Engraving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0E603-2496-4B4B-A032-4C709F4BD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31780"/>
            <a:ext cx="7886700" cy="1094492"/>
          </a:xfrm>
        </p:spPr>
        <p:txBody>
          <a:bodyPr/>
          <a:lstStyle/>
          <a:p>
            <a:r>
              <a:rPr lang="en-SG" sz="2000" dirty="0" err="1"/>
              <a:t>Keytag</a:t>
            </a:r>
            <a:r>
              <a:rPr lang="en-SG" sz="2000" dirty="0"/>
              <a:t> outline was created in Fusion 360, exported as DXF and imported as 1:1 exact size.</a:t>
            </a:r>
          </a:p>
          <a:p>
            <a:r>
              <a:rPr lang="en-SG" sz="2000" dirty="0" err="1"/>
              <a:t>Fablab</a:t>
            </a:r>
            <a:r>
              <a:rPr lang="en-SG" sz="2000" dirty="0"/>
              <a:t> logo was imported as an SVG (vector) file, changed to hairline</a:t>
            </a:r>
          </a:p>
          <a:p>
            <a:r>
              <a:rPr lang="en-SG" sz="2000" dirty="0" err="1"/>
              <a:t>Fablab</a:t>
            </a:r>
            <a:r>
              <a:rPr lang="en-SG" sz="2000" dirty="0"/>
              <a:t> text was added as text and manipulated to size (raster)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5903F-6C22-4759-981B-5B7EC422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A71F4F-D082-44BD-9E6A-213C18409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46" y="1483252"/>
            <a:ext cx="7343599" cy="334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DE54-F9AF-4A32-A7F6-05B0401E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Laser Safety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9B808-A084-4A44-AADC-4C8B97200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974" y="1690689"/>
            <a:ext cx="3865474" cy="4530726"/>
          </a:xfrm>
        </p:spPr>
        <p:txBody>
          <a:bodyPr/>
          <a:lstStyle/>
          <a:p>
            <a:r>
              <a:rPr lang="en-SG" sz="2000" dirty="0"/>
              <a:t>Supervision at </a:t>
            </a:r>
            <a:r>
              <a:rPr lang="en-SG" sz="2000" b="1" dirty="0">
                <a:solidFill>
                  <a:srgbClr val="FF0000"/>
                </a:solidFill>
              </a:rPr>
              <a:t>ALL</a:t>
            </a:r>
            <a:r>
              <a:rPr lang="en-SG" sz="2000" dirty="0"/>
              <a:t> times</a:t>
            </a:r>
            <a:endParaRPr lang="en-US" sz="2000" dirty="0"/>
          </a:p>
          <a:p>
            <a:r>
              <a:rPr lang="en-SG" sz="2000" dirty="0"/>
              <a:t>Class 1 with safety interlock</a:t>
            </a:r>
          </a:p>
          <a:p>
            <a:r>
              <a:rPr lang="en-SG" sz="2000" dirty="0"/>
              <a:t>Venting of fumes, adequate air flow, HEPA filtration</a:t>
            </a:r>
          </a:p>
          <a:p>
            <a:r>
              <a:rPr lang="en-SG" sz="2000" dirty="0"/>
              <a:t>Regular cleaning of optics</a:t>
            </a:r>
          </a:p>
          <a:p>
            <a:r>
              <a:rPr lang="en-SG" sz="2000" dirty="0"/>
              <a:t>Cutting of ONLY recommended materials</a:t>
            </a:r>
          </a:p>
          <a:p>
            <a:endParaRPr lang="en-SG" sz="2000" dirty="0"/>
          </a:p>
          <a:p>
            <a:r>
              <a:rPr lang="en-SG" sz="2000" dirty="0"/>
              <a:t>Hazard</a:t>
            </a:r>
          </a:p>
          <a:p>
            <a:pPr lvl="1"/>
            <a:r>
              <a:rPr lang="en-SG" sz="1800" dirty="0"/>
              <a:t>Fires during operation</a:t>
            </a:r>
          </a:p>
          <a:p>
            <a:pPr lvl="1"/>
            <a:r>
              <a:rPr lang="en-SG" sz="1800" dirty="0"/>
              <a:t>E-stop &amp; fire extinguisher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EB42B-B852-4FE2-B8AE-370A0B55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97BC0-4F0C-4BA3-A386-628ECEDB5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870" y="1585912"/>
            <a:ext cx="49625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63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D62859-31F8-4F06-817A-B7DFE90D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Materials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AD436A-6E24-4FAD-A800-82DEF30EC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244" y="1112041"/>
            <a:ext cx="3868340" cy="823912"/>
          </a:xfrm>
        </p:spPr>
        <p:txBody>
          <a:bodyPr/>
          <a:lstStyle/>
          <a:p>
            <a:r>
              <a:rPr lang="en-SG" dirty="0" err="1"/>
              <a:t>Laserable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48D13B-FE09-4983-B309-9839BDFF3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9244" y="1935953"/>
            <a:ext cx="3868340" cy="3684588"/>
          </a:xfrm>
        </p:spPr>
        <p:txBody>
          <a:bodyPr/>
          <a:lstStyle/>
          <a:p>
            <a:r>
              <a:rPr lang="en-SG" sz="2000" dirty="0"/>
              <a:t>Cardboard</a:t>
            </a:r>
          </a:p>
          <a:p>
            <a:r>
              <a:rPr lang="en-SG" sz="2000" dirty="0"/>
              <a:t>Wood</a:t>
            </a:r>
          </a:p>
          <a:p>
            <a:r>
              <a:rPr lang="en-SG" sz="2000" dirty="0"/>
              <a:t>Acrylic</a:t>
            </a:r>
          </a:p>
          <a:p>
            <a:r>
              <a:rPr lang="en-SG" sz="2000" dirty="0"/>
              <a:t>Delrin</a:t>
            </a:r>
          </a:p>
          <a:p>
            <a:r>
              <a:rPr lang="en-SG" sz="2000" dirty="0"/>
              <a:t>Fabric</a:t>
            </a:r>
          </a:p>
          <a:p>
            <a:r>
              <a:rPr lang="en-SG" sz="2000" dirty="0"/>
              <a:t>Ceramic</a:t>
            </a:r>
          </a:p>
          <a:p>
            <a:r>
              <a:rPr lang="en-SG" sz="2000" dirty="0"/>
              <a:t>Glass</a:t>
            </a:r>
          </a:p>
          <a:p>
            <a:endParaRPr lang="en-SG" sz="2000" dirty="0"/>
          </a:p>
          <a:p>
            <a:r>
              <a:rPr lang="en-SG" sz="2000" dirty="0"/>
              <a:t>Flame Test: if it flames it should not be cut</a:t>
            </a:r>
            <a:endParaRPr lang="en-US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13A07B-4571-448A-A568-BBCC84D7F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75818" y="1399817"/>
            <a:ext cx="2798938" cy="529519"/>
          </a:xfrm>
          <a:solidFill>
            <a:srgbClr val="FF0066"/>
          </a:solidFill>
        </p:spPr>
        <p:txBody>
          <a:bodyPr/>
          <a:lstStyle/>
          <a:p>
            <a:r>
              <a:rPr lang="en-SG" dirty="0"/>
              <a:t>Prohibited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42EA95-1066-4B7C-80DB-FA25C3B49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75818" y="1929337"/>
            <a:ext cx="2798938" cy="2947458"/>
          </a:xfrm>
          <a:solidFill>
            <a:srgbClr val="FF0066"/>
          </a:solidFill>
        </p:spPr>
        <p:txBody>
          <a:bodyPr/>
          <a:lstStyle/>
          <a:p>
            <a:r>
              <a:rPr lang="en-SG" sz="2000" dirty="0"/>
              <a:t>PVC</a:t>
            </a:r>
          </a:p>
          <a:p>
            <a:r>
              <a:rPr lang="en-SG" sz="2000" dirty="0"/>
              <a:t>Pleather</a:t>
            </a:r>
          </a:p>
          <a:p>
            <a:r>
              <a:rPr lang="en-SG" sz="2000" dirty="0"/>
              <a:t>Moleskin</a:t>
            </a:r>
          </a:p>
          <a:p>
            <a:r>
              <a:rPr lang="en-SG" sz="2000" dirty="0"/>
              <a:t>Polycarbonate</a:t>
            </a:r>
          </a:p>
          <a:p>
            <a:r>
              <a:rPr lang="en-SG" sz="2000" dirty="0"/>
              <a:t>Polystyrene foam</a:t>
            </a:r>
          </a:p>
          <a:p>
            <a:r>
              <a:rPr lang="en-SG" sz="2000" dirty="0"/>
              <a:t>Fibreglass</a:t>
            </a:r>
          </a:p>
          <a:p>
            <a:r>
              <a:rPr lang="en-SG" sz="2000" dirty="0"/>
              <a:t>Carbon </a:t>
            </a:r>
            <a:r>
              <a:rPr lang="en-SG" sz="2000" dirty="0" err="1"/>
              <a:t>Fiber</a:t>
            </a:r>
            <a:endParaRPr lang="en-SG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8ED61-037A-4B84-8738-797BA75D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1CEDB-6FE1-4918-A6A9-75933DDD5038}"/>
              </a:ext>
            </a:extLst>
          </p:cNvPr>
          <p:cNvSpPr txBox="1"/>
          <p:nvPr/>
        </p:nvSpPr>
        <p:spPr>
          <a:xfrm>
            <a:off x="869244" y="5892970"/>
            <a:ext cx="269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>
                <a:hlinkClick r:id="rId2"/>
              </a:rPr>
              <a:t>Epilog</a:t>
            </a:r>
            <a:r>
              <a:rPr lang="en-SG" dirty="0">
                <a:hlinkClick r:id="rId2"/>
              </a:rPr>
              <a:t>: </a:t>
            </a:r>
            <a:r>
              <a:rPr lang="en-SG" dirty="0" err="1">
                <a:hlinkClick r:id="rId2"/>
              </a:rPr>
              <a:t>Laserable</a:t>
            </a:r>
            <a:r>
              <a:rPr lang="en-SG" dirty="0">
                <a:hlinkClick r:id="rId2"/>
              </a:rPr>
              <a:t> Materials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8D46A-AFED-4EBF-AA9D-DE8053593009}"/>
              </a:ext>
            </a:extLst>
          </p:cNvPr>
          <p:cNvSpPr txBox="1"/>
          <p:nvPr/>
        </p:nvSpPr>
        <p:spPr>
          <a:xfrm>
            <a:off x="5475818" y="4970241"/>
            <a:ext cx="332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3"/>
              </a:rPr>
              <a:t>Full Spectrum: Materials banned from laser cutting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8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C51AAA9-A729-4316-AF08-383599A7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Laser Cutter Settings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2A819D-71FE-4CAB-8F3B-593DBB91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5001"/>
            <a:ext cx="7886700" cy="4351338"/>
          </a:xfrm>
        </p:spPr>
        <p:txBody>
          <a:bodyPr/>
          <a:lstStyle/>
          <a:p>
            <a:r>
              <a:rPr lang="en-SG" dirty="0"/>
              <a:t>Power</a:t>
            </a:r>
          </a:p>
          <a:p>
            <a:pPr lvl="1"/>
            <a:r>
              <a:rPr lang="en-SG" dirty="0"/>
              <a:t>Higher power cuts deeper (may melt material)</a:t>
            </a:r>
          </a:p>
          <a:p>
            <a:pPr lvl="1"/>
            <a:r>
              <a:rPr lang="en-SG" dirty="0"/>
              <a:t>Try not to use 100% power levels</a:t>
            </a:r>
          </a:p>
          <a:p>
            <a:r>
              <a:rPr lang="en-SG" dirty="0"/>
              <a:t>Speed</a:t>
            </a:r>
          </a:p>
          <a:p>
            <a:pPr lvl="1"/>
            <a:r>
              <a:rPr lang="en-SG" dirty="0"/>
              <a:t>Higher speed, moves the laser head faster over material resulting in shallow cuts</a:t>
            </a:r>
          </a:p>
          <a:p>
            <a:pPr lvl="1"/>
            <a:r>
              <a:rPr lang="en-SG" dirty="0"/>
              <a:t>Too low speeds may melt material</a:t>
            </a:r>
          </a:p>
          <a:p>
            <a:r>
              <a:rPr lang="en-SG" dirty="0"/>
              <a:t>Frequency (PPI)</a:t>
            </a:r>
          </a:p>
          <a:p>
            <a:pPr lvl="1"/>
            <a:r>
              <a:rPr lang="en-SG" dirty="0"/>
              <a:t>Use higher Pulses Per Inch for dense material</a:t>
            </a:r>
          </a:p>
          <a:p>
            <a:pPr lvl="1"/>
            <a:r>
              <a:rPr lang="en-SG" dirty="0"/>
              <a:t>Wood (100~300 PPI), Acrylic (700~900 PPI)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837E8-A8F5-4216-8657-BEDFB58D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45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001-1B03-4885-A609-406D5802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Epilog</a:t>
            </a:r>
            <a:r>
              <a:rPr lang="en-SG" dirty="0"/>
              <a:t>: Acrylic Recommend settings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EDCED-38C5-4119-9546-46E3858D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14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E85D81-9371-40ED-83D8-EDA23925747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825625"/>
            <a:ext cx="7743825" cy="43513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050E10-651E-4439-B524-F2017AE87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9053"/>
            <a:ext cx="9144000" cy="44694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602164-1F52-478B-A8D4-58A81648E401}"/>
              </a:ext>
            </a:extLst>
          </p:cNvPr>
          <p:cNvSpPr txBox="1"/>
          <p:nvPr/>
        </p:nvSpPr>
        <p:spPr>
          <a:xfrm>
            <a:off x="101600" y="5925782"/>
            <a:ext cx="39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Ref: </a:t>
            </a:r>
            <a:r>
              <a:rPr lang="en-SG" dirty="0" err="1">
                <a:hlinkClick r:id="rId4"/>
              </a:rPr>
              <a:t>Epilog</a:t>
            </a:r>
            <a:r>
              <a:rPr lang="en-SG" dirty="0">
                <a:hlinkClick r:id="rId4"/>
              </a:rPr>
              <a:t> M2 Fusion Reference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2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001-1B03-4885-A609-406D5802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Epilog</a:t>
            </a:r>
            <a:r>
              <a:rPr lang="en-SG" dirty="0"/>
              <a:t>: Wood Recommend settings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EDCED-38C5-4119-9546-46E3858D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77B4F-32CE-43CE-92F2-2D651EF69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677"/>
            <a:ext cx="9144000" cy="40825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C36684-D030-451E-A285-EF0D2A8101E4}"/>
              </a:ext>
            </a:extLst>
          </p:cNvPr>
          <p:cNvSpPr txBox="1"/>
          <p:nvPr/>
        </p:nvSpPr>
        <p:spPr>
          <a:xfrm>
            <a:off x="101600" y="5790314"/>
            <a:ext cx="39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Ref: </a:t>
            </a:r>
            <a:r>
              <a:rPr lang="en-SG" dirty="0" err="1">
                <a:hlinkClick r:id="rId3"/>
              </a:rPr>
              <a:t>Epilog</a:t>
            </a:r>
            <a:r>
              <a:rPr lang="en-SG" dirty="0">
                <a:hlinkClick r:id="rId3"/>
              </a:rPr>
              <a:t> M2 Fusion Reference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7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4272-48BA-4B81-B1E4-D8EA6F59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Epilog</a:t>
            </a:r>
            <a:r>
              <a:rPr lang="en-SG" dirty="0"/>
              <a:t> Settings Menu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1D79C-8263-4AC7-88BB-4F736F36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A9B80B-600B-4D79-B037-FFA9070AA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442150"/>
            <a:ext cx="7296439" cy="4519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A3F791-434E-46CD-83EE-F2081A5C9EC9}"/>
              </a:ext>
            </a:extLst>
          </p:cNvPr>
          <p:cNvSpPr txBox="1"/>
          <p:nvPr/>
        </p:nvSpPr>
        <p:spPr>
          <a:xfrm>
            <a:off x="4977480" y="5987019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When in doubt, try a test cut!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C2776-864E-491B-A513-F78AD87CAE8A}"/>
              </a:ext>
            </a:extLst>
          </p:cNvPr>
          <p:cNvSpPr txBox="1"/>
          <p:nvPr/>
        </p:nvSpPr>
        <p:spPr>
          <a:xfrm>
            <a:off x="539045" y="5987019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Ref:</a:t>
            </a:r>
            <a:r>
              <a:rPr lang="en-SG" dirty="0">
                <a:hlinkClick r:id="rId3"/>
              </a:rPr>
              <a:t> </a:t>
            </a:r>
            <a:r>
              <a:rPr lang="en-SG" dirty="0" err="1">
                <a:hlinkClick r:id="rId3"/>
              </a:rPr>
              <a:t>Epilog</a:t>
            </a:r>
            <a:r>
              <a:rPr lang="en-SG" dirty="0">
                <a:hlinkClick r:id="rId3"/>
              </a:rPr>
              <a:t> Job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45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Laser Cutting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8F0A-D4D2-4A30-8F8A-CD6D19F8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Computer Controlled Cutting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BC2DF-E899-4F01-8EA7-3CB49092A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8247"/>
            <a:ext cx="7886700" cy="4858104"/>
          </a:xfrm>
        </p:spPr>
        <p:txBody>
          <a:bodyPr/>
          <a:lstStyle/>
          <a:p>
            <a:r>
              <a:rPr lang="en-SG" dirty="0"/>
              <a:t>Also known as CNC (Computer Numerical Control)</a:t>
            </a:r>
          </a:p>
          <a:p>
            <a:r>
              <a:rPr lang="en-SG" dirty="0"/>
              <a:t>CAD provides the necessary data from design files</a:t>
            </a:r>
          </a:p>
          <a:p>
            <a:pPr lvl="1"/>
            <a:r>
              <a:rPr lang="en-SG" dirty="0"/>
              <a:t>Controls cutting of material</a:t>
            </a:r>
          </a:p>
          <a:p>
            <a:pPr lvl="1"/>
            <a:r>
              <a:rPr lang="en-SG" dirty="0"/>
              <a:t>Controls marking of material</a:t>
            </a:r>
          </a:p>
          <a:p>
            <a:r>
              <a:rPr lang="en-SG" dirty="0"/>
              <a:t>Very precise and repeatable</a:t>
            </a:r>
          </a:p>
          <a:p>
            <a:r>
              <a:rPr lang="en-SG" dirty="0"/>
              <a:t>Methods:</a:t>
            </a:r>
          </a:p>
          <a:p>
            <a:pPr lvl="1"/>
            <a:r>
              <a:rPr lang="en-SG" dirty="0">
                <a:hlinkClick r:id="rId2"/>
              </a:rPr>
              <a:t>Laser Cutting and Engraving</a:t>
            </a:r>
            <a:endParaRPr lang="en-SG" dirty="0"/>
          </a:p>
          <a:p>
            <a:pPr lvl="1"/>
            <a:r>
              <a:rPr lang="en-SG" dirty="0">
                <a:hlinkClick r:id="rId3"/>
              </a:rPr>
              <a:t>Large format routing systems</a:t>
            </a:r>
            <a:r>
              <a:rPr lang="en-SG" dirty="0"/>
              <a:t> (using a mill)</a:t>
            </a:r>
          </a:p>
          <a:p>
            <a:pPr lvl="1"/>
            <a:r>
              <a:rPr lang="en-SG" dirty="0">
                <a:hlinkClick r:id="rId4"/>
              </a:rPr>
              <a:t>Cardboard and paper cutting</a:t>
            </a:r>
            <a:r>
              <a:rPr lang="en-SG" dirty="0"/>
              <a:t> and folding</a:t>
            </a:r>
          </a:p>
          <a:p>
            <a:pPr lvl="1"/>
            <a:r>
              <a:rPr lang="en-SG" dirty="0">
                <a:hlinkClick r:id="rId5"/>
              </a:rPr>
              <a:t>Plasma</a:t>
            </a:r>
            <a:r>
              <a:rPr lang="en-SG" dirty="0"/>
              <a:t> cutting, </a:t>
            </a:r>
            <a:r>
              <a:rPr lang="en-SG" dirty="0">
                <a:hlinkClick r:id="rId6"/>
              </a:rPr>
              <a:t>Waterjet</a:t>
            </a:r>
            <a:endParaRPr lang="en-SG" dirty="0"/>
          </a:p>
          <a:p>
            <a:pPr lvl="1"/>
            <a:r>
              <a:rPr lang="en-SG" dirty="0">
                <a:hlinkClick r:id="rId7"/>
              </a:rPr>
              <a:t>Vinyl cutting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A1CA0-630C-45BE-986F-FADAF21D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38F5-1244-475F-8B1F-CE268858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Laser cutting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9CD425C-0D95-4A66-A767-1740D6AC72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3847" y="1729335"/>
            <a:ext cx="3886200" cy="397946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CD2D2-6055-4A71-9E3B-989984D3D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3643" y="1603022"/>
            <a:ext cx="4406195" cy="4573941"/>
          </a:xfrm>
        </p:spPr>
        <p:txBody>
          <a:bodyPr/>
          <a:lstStyle/>
          <a:p>
            <a:r>
              <a:rPr lang="en-SG" sz="2400" dirty="0"/>
              <a:t>Laser is focused on the material</a:t>
            </a:r>
          </a:p>
          <a:p>
            <a:pPr lvl="1"/>
            <a:r>
              <a:rPr lang="en-SG" sz="2000" dirty="0"/>
              <a:t>To cut through</a:t>
            </a:r>
          </a:p>
          <a:p>
            <a:pPr lvl="1"/>
            <a:r>
              <a:rPr lang="en-SG" sz="2000" dirty="0"/>
              <a:t>To engrave / mark</a:t>
            </a:r>
          </a:p>
          <a:p>
            <a:r>
              <a:rPr lang="en-SG" sz="2400" dirty="0"/>
              <a:t>Laser ionises the material</a:t>
            </a:r>
            <a:endParaRPr lang="en-SG" sz="2000" dirty="0"/>
          </a:p>
          <a:p>
            <a:r>
              <a:rPr lang="en-SG" sz="2400" dirty="0"/>
              <a:t>Air-assist removes the ionised material</a:t>
            </a:r>
          </a:p>
          <a:p>
            <a:r>
              <a:rPr lang="en-SG" sz="2400" dirty="0"/>
              <a:t>Suction removes the material and wastes to a HEPA filter</a:t>
            </a:r>
          </a:p>
          <a:p>
            <a:r>
              <a:rPr lang="en-SG" sz="2400" dirty="0"/>
              <a:t>Movement of the head by motors, controls the cutting operations</a:t>
            </a:r>
          </a:p>
          <a:p>
            <a:pPr marL="0" indent="0">
              <a:buNone/>
            </a:pPr>
            <a:endParaRPr lang="en-SG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55D8E-E403-4A9A-9761-BDC3CE68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B39942-3A1F-497E-8E10-0FA5550A063B}"/>
              </a:ext>
            </a:extLst>
          </p:cNvPr>
          <p:cNvSpPr txBox="1"/>
          <p:nvPr/>
        </p:nvSpPr>
        <p:spPr>
          <a:xfrm>
            <a:off x="414161" y="5747449"/>
            <a:ext cx="341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L</a:t>
            </a:r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ight </a:t>
            </a:r>
            <a:r>
              <a:rPr lang="en-SG" b="1" dirty="0">
                <a:solidFill>
                  <a:srgbClr val="FF0000"/>
                </a:solidFill>
              </a:rPr>
              <a:t>A</a:t>
            </a:r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mplification by </a:t>
            </a:r>
            <a:r>
              <a:rPr lang="en-SG" b="1" dirty="0">
                <a:solidFill>
                  <a:srgbClr val="FF0000"/>
                </a:solidFill>
              </a:rPr>
              <a:t>S</a:t>
            </a:r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imulated </a:t>
            </a:r>
            <a:r>
              <a:rPr lang="en-SG" b="1" dirty="0">
                <a:solidFill>
                  <a:srgbClr val="FF0000"/>
                </a:solidFill>
              </a:rPr>
              <a:t>E</a:t>
            </a:r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mission of </a:t>
            </a:r>
            <a:r>
              <a:rPr lang="en-SG" b="1" dirty="0">
                <a:solidFill>
                  <a:srgbClr val="FF0000"/>
                </a:solidFill>
              </a:rPr>
              <a:t>R</a:t>
            </a:r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adiation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3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F365-B0BB-4559-ADCC-3EB67077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Types of Laser cutters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701D6-CFE1-4903-AFAC-049D1E93E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181474"/>
          </a:xfrm>
        </p:spPr>
        <p:txBody>
          <a:bodyPr/>
          <a:lstStyle/>
          <a:p>
            <a:r>
              <a:rPr lang="en-SG" sz="2400" dirty="0"/>
              <a:t>CO</a:t>
            </a:r>
            <a:r>
              <a:rPr lang="en-SG" sz="1800" baseline="-25000" dirty="0"/>
              <a:t>2</a:t>
            </a:r>
            <a:r>
              <a:rPr lang="en-SG" sz="2400" dirty="0"/>
              <a:t> (Carbon Dioxide) Lasers</a:t>
            </a:r>
          </a:p>
          <a:p>
            <a:pPr lvl="1"/>
            <a:r>
              <a:rPr lang="en-SG" sz="2000" dirty="0"/>
              <a:t>CO</a:t>
            </a:r>
            <a:r>
              <a:rPr lang="en-SG" sz="1800" baseline="-25000" dirty="0"/>
              <a:t>2</a:t>
            </a:r>
            <a:r>
              <a:rPr lang="en-SG" sz="2000" dirty="0"/>
              <a:t> gas mixture stimulated electrically</a:t>
            </a:r>
          </a:p>
          <a:p>
            <a:pPr lvl="1"/>
            <a:r>
              <a:rPr lang="en-SG" sz="2000" dirty="0"/>
              <a:t>Suitable for non-metallic materials – wood, acrylic, glass, paper, textile, plastics, foils &amp; films, stone</a:t>
            </a:r>
          </a:p>
          <a:p>
            <a:r>
              <a:rPr lang="en-SG" sz="2400" dirty="0" err="1"/>
              <a:t>Fiber</a:t>
            </a:r>
            <a:r>
              <a:rPr lang="en-SG" sz="2400" dirty="0"/>
              <a:t> Lasers</a:t>
            </a:r>
          </a:p>
          <a:p>
            <a:pPr lvl="1"/>
            <a:r>
              <a:rPr lang="en-SG" sz="2000" dirty="0"/>
              <a:t>Solid state lasers which are amplified in gas </a:t>
            </a:r>
            <a:r>
              <a:rPr lang="en-SG" sz="2000" dirty="0" err="1"/>
              <a:t>fibers</a:t>
            </a:r>
            <a:r>
              <a:rPr lang="en-SG" sz="2000" dirty="0"/>
              <a:t>.</a:t>
            </a:r>
          </a:p>
          <a:p>
            <a:pPr lvl="1"/>
            <a:r>
              <a:rPr lang="en-SG" sz="2000" dirty="0"/>
              <a:t>Suitable for cutting/marking thin metals, coated metals, plastics</a:t>
            </a:r>
          </a:p>
          <a:p>
            <a:r>
              <a:rPr lang="en-SG" sz="2400" dirty="0" err="1">
                <a:solidFill>
                  <a:schemeClr val="bg1">
                    <a:lumMod val="65000"/>
                  </a:schemeClr>
                </a:solidFill>
              </a:rPr>
              <a:t>Nd:YAG</a:t>
            </a:r>
            <a:r>
              <a:rPr lang="en-SG" sz="24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SG" sz="2400" dirty="0" err="1">
                <a:solidFill>
                  <a:schemeClr val="bg1">
                    <a:lumMod val="65000"/>
                  </a:schemeClr>
                </a:solidFill>
              </a:rPr>
              <a:t>Nd:YVO</a:t>
            </a:r>
            <a:r>
              <a:rPr lang="en-SG" sz="2400" dirty="0">
                <a:solidFill>
                  <a:schemeClr val="bg1">
                    <a:lumMod val="65000"/>
                  </a:schemeClr>
                </a:solidFill>
              </a:rPr>
              <a:t> (Crystal Lasers)</a:t>
            </a:r>
          </a:p>
          <a:p>
            <a:pPr lvl="1"/>
            <a:r>
              <a:rPr lang="en-SG" sz="2000" dirty="0">
                <a:solidFill>
                  <a:schemeClr val="bg1">
                    <a:lumMod val="65000"/>
                  </a:schemeClr>
                </a:solidFill>
              </a:rPr>
              <a:t>Solid state lasers</a:t>
            </a:r>
          </a:p>
          <a:p>
            <a:pPr lvl="1"/>
            <a:r>
              <a:rPr lang="en-SG" sz="2000" dirty="0">
                <a:solidFill>
                  <a:schemeClr val="bg1">
                    <a:lumMod val="65000"/>
                  </a:schemeClr>
                </a:solidFill>
              </a:rPr>
              <a:t>Suitable of cutting/marking metals, plastics, ceramics</a:t>
            </a:r>
          </a:p>
          <a:p>
            <a:pPr lvl="1"/>
            <a:endParaRPr lang="en-SG" sz="2000" dirty="0"/>
          </a:p>
          <a:p>
            <a:pPr lvl="1"/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5AF5F-26E4-42CB-A4F6-CC41442A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0DD96B-B4FD-43B6-AAB1-7F3728B3359A}"/>
              </a:ext>
            </a:extLst>
          </p:cNvPr>
          <p:cNvSpPr/>
          <p:nvPr/>
        </p:nvSpPr>
        <p:spPr>
          <a:xfrm>
            <a:off x="756355" y="5542844"/>
            <a:ext cx="2235200" cy="813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FablabSP</a:t>
            </a:r>
            <a:r>
              <a:rPr lang="en-SG" dirty="0"/>
              <a:t> lasers are CO</a:t>
            </a:r>
            <a:r>
              <a:rPr lang="en-SG" baseline="-25000" dirty="0"/>
              <a:t>2</a:t>
            </a:r>
            <a:r>
              <a:rPr lang="en-SG" dirty="0"/>
              <a:t> lasers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2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A591-4992-45E8-AD37-5BEDBE3E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Laser cutting 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7783F-74EE-488F-9E3D-F8AE12F3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84" y="3482886"/>
            <a:ext cx="7886700" cy="2948237"/>
          </a:xfrm>
        </p:spPr>
        <p:txBody>
          <a:bodyPr/>
          <a:lstStyle/>
          <a:p>
            <a:r>
              <a:rPr lang="en-SG" sz="2400" dirty="0"/>
              <a:t>Prepare your design using a CADD package</a:t>
            </a:r>
          </a:p>
          <a:p>
            <a:r>
              <a:rPr lang="en-SG" sz="2400" dirty="0"/>
              <a:t>Export your 2D layouts to a vector format (DXF, SVG, PDF, AI)</a:t>
            </a:r>
          </a:p>
          <a:p>
            <a:r>
              <a:rPr lang="en-SG" sz="2400" dirty="0"/>
              <a:t>Import your 2D layout into CorelDraw (or graphic editor provided with your laser cutter)</a:t>
            </a:r>
          </a:p>
          <a:p>
            <a:pPr lvl="1"/>
            <a:r>
              <a:rPr lang="en-SG" sz="2000" dirty="0"/>
              <a:t>Confirm the necessary cut lines (hairlines)</a:t>
            </a:r>
          </a:p>
          <a:p>
            <a:pPr lvl="1"/>
            <a:r>
              <a:rPr lang="en-SG" sz="2000" dirty="0"/>
              <a:t>Insert raster information (graphics, text) for engraving</a:t>
            </a:r>
          </a:p>
          <a:p>
            <a:r>
              <a:rPr lang="en-SG" sz="2400" dirty="0"/>
              <a:t>Send the file to the laser cutter for fabrication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54CBA-3A64-4F56-A98C-219775D7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421B52-8267-4EF3-AF9B-FA0176648802}"/>
              </a:ext>
            </a:extLst>
          </p:cNvPr>
          <p:cNvGrpSpPr/>
          <p:nvPr/>
        </p:nvGrpSpPr>
        <p:grpSpPr>
          <a:xfrm>
            <a:off x="628650" y="1399044"/>
            <a:ext cx="7984772" cy="1743588"/>
            <a:chOff x="628650" y="1399044"/>
            <a:chExt cx="7984772" cy="1743588"/>
          </a:xfrm>
        </p:grpSpPr>
        <p:sp>
          <p:nvSpPr>
            <p:cNvPr id="11" name="Flowchart: Document 10">
              <a:extLst>
                <a:ext uri="{FF2B5EF4-FFF2-40B4-BE49-F238E27FC236}">
                  <a16:creationId xmlns:a16="http://schemas.microsoft.com/office/drawing/2014/main" id="{50F71CA0-E165-4C66-8416-2A9BAD5D23D5}"/>
                </a:ext>
              </a:extLst>
            </p:cNvPr>
            <p:cNvSpPr/>
            <p:nvPr/>
          </p:nvSpPr>
          <p:spPr>
            <a:xfrm>
              <a:off x="2901244" y="1843088"/>
              <a:ext cx="1004711" cy="869245"/>
            </a:xfrm>
            <a:prstGeom prst="flowChartDocumen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/>
                <a:t>DXF, SVG, PDF, AI</a:t>
              </a:r>
              <a:endParaRPr lang="en-US" sz="16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F94E6E-C666-452F-A0A6-9B4CF9FE50C5}"/>
                </a:ext>
              </a:extLst>
            </p:cNvPr>
            <p:cNvGrpSpPr/>
            <p:nvPr/>
          </p:nvGrpSpPr>
          <p:grpSpPr>
            <a:xfrm>
              <a:off x="628650" y="1624617"/>
              <a:ext cx="1552928" cy="1518015"/>
              <a:chOff x="628650" y="1482902"/>
              <a:chExt cx="1552928" cy="151801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F75D40A-3D67-47BC-A2E1-029660BF4F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3899" y="1482902"/>
                <a:ext cx="1428750" cy="43338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86CCA11-0938-4E8A-8522-CB59C0680E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8650" y="1905000"/>
                <a:ext cx="1552928" cy="509426"/>
              </a:xfrm>
              <a:prstGeom prst="rect">
                <a:avLst/>
              </a:prstGeom>
            </p:spPr>
          </p:pic>
          <p:pic>
            <p:nvPicPr>
              <p:cNvPr id="1026" name="Picture 2" descr="Solved: Icons for 2020 updates - Adobe Support Community - 10731028">
                <a:extLst>
                  <a:ext uri="{FF2B5EF4-FFF2-40B4-BE49-F238E27FC236}">
                    <a16:creationId xmlns:a16="http://schemas.microsoft.com/office/drawing/2014/main" id="{3894A035-7F8D-4A84-B365-7B594D3118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3899" y="2445645"/>
                <a:ext cx="541389" cy="5438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A3E7035-BA2C-4B6D-BADD-0405AB7B9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8274" y="2434179"/>
                <a:ext cx="561975" cy="566738"/>
              </a:xfrm>
              <a:prstGeom prst="rect">
                <a:avLst/>
              </a:prstGeom>
            </p:spPr>
          </p:pic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4D9212D-0476-4879-8902-2A6098641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14334" y="1710126"/>
              <a:ext cx="1128889" cy="103518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295BDD6-210F-41B4-BFBE-F71B5B4D4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70297" y="1399044"/>
              <a:ext cx="2143125" cy="1657350"/>
            </a:xfrm>
            <a:prstGeom prst="rect">
              <a:avLst/>
            </a:prstGeom>
          </p:spPr>
        </p:pic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40B7D161-AE83-46A7-B706-264C892F4068}"/>
                </a:ext>
              </a:extLst>
            </p:cNvPr>
            <p:cNvSpPr/>
            <p:nvPr/>
          </p:nvSpPr>
          <p:spPr>
            <a:xfrm>
              <a:off x="2324982" y="2058005"/>
              <a:ext cx="440266" cy="40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83FA690A-8259-42AB-8C0B-2EFB8B213BD2}"/>
                </a:ext>
              </a:extLst>
            </p:cNvPr>
            <p:cNvSpPr/>
            <p:nvPr/>
          </p:nvSpPr>
          <p:spPr>
            <a:xfrm>
              <a:off x="4049359" y="2058005"/>
              <a:ext cx="440266" cy="40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6644CC48-765F-49D6-80FA-B53CA2C8C8C2}"/>
                </a:ext>
              </a:extLst>
            </p:cNvPr>
            <p:cNvSpPr/>
            <p:nvPr/>
          </p:nvSpPr>
          <p:spPr>
            <a:xfrm>
              <a:off x="5927374" y="2058005"/>
              <a:ext cx="440266" cy="40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352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E4C3-1454-4077-AC90-FC6BAFA2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CADD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C2FB1-0B7A-4A7C-92C1-7FB66B7B2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CAD is used to model the object</a:t>
            </a:r>
          </a:p>
          <a:p>
            <a:pPr lvl="1"/>
            <a:r>
              <a:rPr lang="en-SG" dirty="0"/>
              <a:t>Provides a visual check/representation of final object</a:t>
            </a:r>
          </a:p>
          <a:p>
            <a:pPr lvl="1"/>
            <a:r>
              <a:rPr lang="en-SG" dirty="0"/>
              <a:t>Able to provide tools for construction</a:t>
            </a:r>
          </a:p>
          <a:p>
            <a:pPr lvl="1"/>
            <a:r>
              <a:rPr lang="en-SG" dirty="0"/>
              <a:t>Extract to obtain the 2D outline shape of construction</a:t>
            </a:r>
          </a:p>
          <a:p>
            <a:r>
              <a:rPr lang="en-SG" dirty="0"/>
              <a:t>Typical CAD tools</a:t>
            </a:r>
          </a:p>
          <a:p>
            <a:pPr lvl="1"/>
            <a:r>
              <a:rPr lang="en-SG" dirty="0"/>
              <a:t>Fusion 360, Inventor, AutoCAD</a:t>
            </a:r>
          </a:p>
          <a:p>
            <a:pPr lvl="1"/>
            <a:r>
              <a:rPr lang="en-SG" dirty="0"/>
              <a:t>Rhino</a:t>
            </a:r>
          </a:p>
          <a:p>
            <a:pPr lvl="1"/>
            <a:r>
              <a:rPr lang="en-SG" dirty="0"/>
              <a:t>Blender</a:t>
            </a:r>
          </a:p>
          <a:p>
            <a:pPr lvl="1"/>
            <a:r>
              <a:rPr lang="en-SG" dirty="0"/>
              <a:t>123Make</a:t>
            </a:r>
          </a:p>
          <a:p>
            <a:pPr lvl="1"/>
            <a:r>
              <a:rPr lang="en-SG" dirty="0"/>
              <a:t>Illustrator, CorelDraw, Inkscape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D4BD5-8E32-4F09-AF40-9679530D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3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100F-A799-4220-9C75-367663E9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Vector File Formats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F5DE0-B03B-483B-887B-9A3FCCCD7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Vector files are composed of a set of commands and numbers which can be used to create the CAD drawing.</a:t>
            </a:r>
          </a:p>
          <a:p>
            <a:r>
              <a:rPr lang="en-SG" sz="2400" dirty="0"/>
              <a:t>Vectors are based on formulas and scale to high resolution.  E.g. a small logo can be enlarged to poster size without loss in definition or resolution.</a:t>
            </a:r>
          </a:p>
          <a:p>
            <a:r>
              <a:rPr lang="en-SG" sz="2400" dirty="0"/>
              <a:t>Vectors can be translated to machine commands which can move the cutting head of the laser to precise positions.</a:t>
            </a:r>
          </a:p>
          <a:p>
            <a:r>
              <a:rPr lang="en-SG" sz="2400" dirty="0"/>
              <a:t>Vectors are defined as “hairlines” or lines with minimal width (e.g. &lt; 0.1mm).  These will be translated to cut lines.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41817-8091-4DE3-89CB-357AAD72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8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FA44-D1FA-48D9-9B18-C105FBD4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CorelDraw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4A048-E95D-4434-9632-B59DA3175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2114"/>
            <a:ext cx="7886700" cy="4351338"/>
          </a:xfrm>
        </p:spPr>
        <p:txBody>
          <a:bodyPr/>
          <a:lstStyle/>
          <a:p>
            <a:r>
              <a:rPr lang="en-SG" sz="2400" dirty="0"/>
              <a:t>Most Laser cutters use a Vector/Raster graphic application as the interface for laser cutter.</a:t>
            </a:r>
          </a:p>
          <a:p>
            <a:pPr lvl="1"/>
            <a:r>
              <a:rPr lang="en-SG" sz="2000" dirty="0"/>
              <a:t>Able to translate vector hairlines into “cut” lines</a:t>
            </a:r>
          </a:p>
          <a:p>
            <a:pPr lvl="1"/>
            <a:r>
              <a:rPr lang="en-SG" sz="2000" dirty="0"/>
              <a:t>Able to translate raster graphics into “engravings”</a:t>
            </a:r>
          </a:p>
          <a:p>
            <a:r>
              <a:rPr lang="en-SG" sz="2400" dirty="0"/>
              <a:t>Most common platform: CorelDraw</a:t>
            </a:r>
          </a:p>
          <a:p>
            <a:pPr lvl="1"/>
            <a:r>
              <a:rPr lang="en-SG" sz="2000" dirty="0"/>
              <a:t>Imports most vector formats DXF, AI, SVG, EPS, PDF</a:t>
            </a:r>
          </a:p>
          <a:p>
            <a:pPr lvl="1"/>
            <a:r>
              <a:rPr lang="en-US" sz="2000" dirty="0"/>
              <a:t>Able to perform vector and raster graphics manipulations</a:t>
            </a:r>
          </a:p>
          <a:p>
            <a:pPr lvl="1"/>
            <a:r>
              <a:rPr lang="en-US" sz="2000" dirty="0"/>
              <a:t>Able to send cut/engrave file to the laser cutter for fabrication using a printer driver</a:t>
            </a:r>
          </a:p>
          <a:p>
            <a:r>
              <a:rPr lang="en-US" sz="2400" dirty="0"/>
              <a:t>Control of the laser is done with the vendor’s driver application.</a:t>
            </a:r>
          </a:p>
          <a:p>
            <a:r>
              <a:rPr lang="en-US" sz="2400" dirty="0"/>
              <a:t>Alternatives: Inkscape, Adobe Illustrator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89FDF-0BE0-4F1F-973D-7F7714B4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7F44-1BCA-4DC2-B6A8-D21A8E94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Preparing your cut/engrave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F52A6-15CF-499F-912D-CEFE56F4C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Import your vector file into CorelDraw</a:t>
            </a:r>
            <a:br>
              <a:rPr lang="en-SG" sz="2400" dirty="0"/>
            </a:br>
            <a:r>
              <a:rPr lang="en-SG" sz="2400" dirty="0"/>
              <a:t>Tip: you can arrange your cuts into a single DXF file to save time on the laser cutter pc.</a:t>
            </a:r>
          </a:p>
          <a:p>
            <a:r>
              <a:rPr lang="en-SG" sz="2400" dirty="0"/>
              <a:t>Select all cut lines and change the width to hairline.</a:t>
            </a:r>
          </a:p>
          <a:p>
            <a:r>
              <a:rPr lang="en-SG" sz="2400" dirty="0"/>
              <a:t>Add raster graphics for engraving:</a:t>
            </a:r>
          </a:p>
          <a:p>
            <a:pPr lvl="1"/>
            <a:r>
              <a:rPr lang="en-SG" sz="2000" dirty="0"/>
              <a:t>Text</a:t>
            </a:r>
          </a:p>
          <a:p>
            <a:pPr lvl="1"/>
            <a:r>
              <a:rPr lang="en-SG" sz="2000" dirty="0"/>
              <a:t>Graphics (e.g. photos, patterns)</a:t>
            </a:r>
          </a:p>
          <a:p>
            <a:r>
              <a:rPr lang="en-SG" sz="2400" dirty="0"/>
              <a:t>Tip: Use </a:t>
            </a:r>
            <a:r>
              <a:rPr lang="en-SG" sz="2400" dirty="0" err="1"/>
              <a:t>colors</a:t>
            </a:r>
            <a:r>
              <a:rPr lang="en-SG" sz="2400" dirty="0"/>
              <a:t> to change the engraving power of the raster</a:t>
            </a:r>
          </a:p>
          <a:p>
            <a:r>
              <a:rPr lang="en-SG" sz="2400" dirty="0"/>
              <a:t>Send the completed file to the laser cutter, configuration of the laser cutting/engraving is done by the laser cutter driver.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AA29F-BAA9-4019-B888-45B17AEF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7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4352</TotalTime>
  <Words>885</Words>
  <Application>Microsoft Office PowerPoint</Application>
  <PresentationFormat>On-screen Show (4:3)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Yanone Kaffeesatz SemiBold</vt:lpstr>
      <vt:lpstr>Office Theme</vt:lpstr>
      <vt:lpstr>EP1000</vt:lpstr>
      <vt:lpstr>Computer Controlled Cutting</vt:lpstr>
      <vt:lpstr>Laser cutting</vt:lpstr>
      <vt:lpstr>Types of Laser cutters</vt:lpstr>
      <vt:lpstr>Laser cutting workflow</vt:lpstr>
      <vt:lpstr>CADD Process</vt:lpstr>
      <vt:lpstr>Vector File Formats</vt:lpstr>
      <vt:lpstr>CorelDraw</vt:lpstr>
      <vt:lpstr>Preparing your cut/engrave file</vt:lpstr>
      <vt:lpstr>A Keytag with Engraving</vt:lpstr>
      <vt:lpstr>Laser Safety</vt:lpstr>
      <vt:lpstr>Materials</vt:lpstr>
      <vt:lpstr>Laser Cutter Settings</vt:lpstr>
      <vt:lpstr>Epilog: Acrylic Recommend settings</vt:lpstr>
      <vt:lpstr>Epilog: Wood Recommend settings</vt:lpstr>
      <vt:lpstr>Epilog Settings Menu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109</cp:revision>
  <dcterms:created xsi:type="dcterms:W3CDTF">2021-05-13T09:46:01Z</dcterms:created>
  <dcterms:modified xsi:type="dcterms:W3CDTF">2021-06-24T19:28:07Z</dcterms:modified>
</cp:coreProperties>
</file>