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mbedds.com/software-debouncing-of-button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inkercad.com/things/a0bZRhaRjz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rduino.cc/reference/en/language/functions/communication/serial/prin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rduino.cc/reference/en/language/functions/communication/serial/begi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inkercad.com/things/h3GYfjFoO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m4f5qzVRC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inkercad.com/things/lz3IiiYK1g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6cXz0oXVkK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EP1000/arduino/as_ArduinoProgramm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digital-io/digitalwrite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reference/en/language/functions/digital-io/pinmo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pinm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reference/en/language/functions/digital-io/digitalwr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ll-about-leds/the-led-datashe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Qlayua3yju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la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nkercad.com/things/iN0Y2vmCfiw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inkercad.com/things/eOVj9HJ4Tf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www.arduino.cc/en/Tutorial/Foundations/DigitalP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FD0-96BA-4412-B094-A63BE3D2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with Mechanical Switches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7B79-5B70-42F9-8058-A2D52EC41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When a mechanical switch is pressed, it creates transients (bouncing) which causes incorrect states to be read.</a:t>
            </a:r>
          </a:p>
          <a:p>
            <a:r>
              <a:rPr lang="en-SG" sz="2000" dirty="0"/>
              <a:t>Solution:</a:t>
            </a:r>
          </a:p>
          <a:p>
            <a:pPr lvl="1"/>
            <a:r>
              <a:rPr lang="en-SG" sz="1800" dirty="0"/>
              <a:t>Software debounce</a:t>
            </a:r>
          </a:p>
          <a:p>
            <a:pPr lvl="1"/>
            <a:r>
              <a:rPr lang="en-SG" sz="1800" dirty="0"/>
              <a:t>Add a delay</a:t>
            </a:r>
          </a:p>
          <a:p>
            <a:pPr lvl="1"/>
            <a:r>
              <a:rPr lang="en-SG" sz="1800" dirty="0"/>
              <a:t>Use states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D127-3BDC-40EC-A366-12FBE70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1CFC913-471C-4621-B66F-F4D9B0E0DB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3886200" cy="24014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2FDCC-75C7-4A12-B868-B90E0A7014F6}"/>
              </a:ext>
            </a:extLst>
          </p:cNvPr>
          <p:cNvSpPr txBox="1"/>
          <p:nvPr/>
        </p:nvSpPr>
        <p:spPr>
          <a:xfrm>
            <a:off x="514352" y="4227118"/>
            <a:ext cx="273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Software Debounce of buttons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09FE-DF92-460D-9A67-0F2E92A8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6C5B6C85-4675-413F-9F23-1406471AF1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96152"/>
            <a:ext cx="3886200" cy="37435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2A7F-99FF-431F-A84A-6E313C117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PBSW uses internal pullup resistor.</a:t>
            </a:r>
          </a:p>
          <a:p>
            <a:r>
              <a:rPr lang="en-SG" sz="2000" dirty="0"/>
              <a:t>Each time the switch is pressed, the count is incremented.</a:t>
            </a:r>
            <a:br>
              <a:rPr lang="en-SG" sz="2000" dirty="0"/>
            </a:br>
            <a:r>
              <a:rPr lang="en-SG" sz="2000" dirty="0"/>
              <a:t>The LEDs should show the binary equivalent of the count</a:t>
            </a:r>
          </a:p>
          <a:p>
            <a:r>
              <a:rPr lang="en-SG" sz="2000" dirty="0"/>
              <a:t>Sequence:</a:t>
            </a:r>
            <a:br>
              <a:rPr lang="en-SG" sz="2000" dirty="0"/>
            </a:br>
            <a:r>
              <a:rPr lang="en-SG" sz="2000" dirty="0"/>
              <a:t>	--,  -R,  G-,  GR</a:t>
            </a:r>
            <a:br>
              <a:rPr lang="en-SG" sz="2000" dirty="0"/>
            </a:br>
            <a:r>
              <a:rPr lang="en-SG" sz="2000" dirty="0"/>
              <a:t>	repeats</a:t>
            </a:r>
          </a:p>
          <a:p>
            <a:r>
              <a:rPr lang="en-SG" sz="2000" dirty="0"/>
              <a:t>Simulate and examine result, does it work as stipulated?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FAB4-2DF7-4518-8C87-8DB0E14D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E6AB7-0AE8-41F0-9008-10F815A5B2CE}"/>
              </a:ext>
            </a:extLst>
          </p:cNvPr>
          <p:cNvSpPr txBox="1"/>
          <p:nvPr/>
        </p:nvSpPr>
        <p:spPr>
          <a:xfrm>
            <a:off x="2626704" y="5645149"/>
            <a:ext cx="18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Counting With a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16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2FBE-84B1-4209-A32D-F526C9A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Code: Counting with a switch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5C8B3F26-C129-4152-8F01-3506B0402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800411"/>
            <a:ext cx="3886200" cy="3658815"/>
          </a:xfrm>
        </p:spPr>
      </p:pic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C2993784-66A4-4DE5-9C46-2D85FF4CF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42998" y="1825625"/>
            <a:ext cx="3658503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8FABC-9BFB-412F-8EBC-7AD62E44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E9526-510A-4345-B9DC-92198DDCD994}"/>
              </a:ext>
            </a:extLst>
          </p:cNvPr>
          <p:cNvSpPr txBox="1"/>
          <p:nvPr/>
        </p:nvSpPr>
        <p:spPr>
          <a:xfrm>
            <a:off x="2308481" y="5869186"/>
            <a:ext cx="2320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b="1" dirty="0">
                <a:solidFill>
                  <a:srgbClr val="FF0000"/>
                </a:solidFill>
              </a:rPr>
              <a:t>How do we debug this code?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5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3B9F-B51E-4EE7-994B-D971AAA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Serial Mode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5537D-7F86-4293-8A02-6F796E3B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a Serial Mode for displaying text messages.</a:t>
            </a:r>
          </a:p>
          <a:p>
            <a:r>
              <a:rPr lang="en-SG" dirty="0"/>
              <a:t>Uses the Uno’s serial port to transmit data to and from the board to the IDE</a:t>
            </a:r>
          </a:p>
          <a:p>
            <a:r>
              <a:rPr lang="en-SG" dirty="0"/>
              <a:t>Allows data to be displayed in text as well as in graphical format.</a:t>
            </a:r>
          </a:p>
          <a:p>
            <a:r>
              <a:rPr lang="en-SG" dirty="0"/>
              <a:t>Uses the Arduino Built-in library: </a:t>
            </a:r>
            <a:r>
              <a:rPr lang="en-SG" dirty="0">
                <a:hlinkClick r:id="rId2"/>
              </a:rPr>
              <a:t>Serial</a:t>
            </a:r>
            <a:endParaRPr lang="en-SG" dirty="0"/>
          </a:p>
          <a:p>
            <a:r>
              <a:rPr lang="en-SG" dirty="0"/>
              <a:t>When using Serial, you must </a:t>
            </a:r>
            <a:r>
              <a:rPr lang="en-SG" dirty="0">
                <a:solidFill>
                  <a:srgbClr val="FF0000"/>
                </a:solidFill>
              </a:rPr>
              <a:t>not</a:t>
            </a:r>
            <a:r>
              <a:rPr lang="en-SG" dirty="0"/>
              <a:t> use the </a:t>
            </a:r>
            <a:r>
              <a:rPr lang="en-SG" dirty="0" err="1"/>
              <a:t>Tx,Rx</a:t>
            </a:r>
            <a:r>
              <a:rPr lang="en-SG" dirty="0"/>
              <a:t> pins for any I/O.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4986-FCD4-4618-B9FE-E568D4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231-9653-4AA5-803F-8605531A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Serial</a:t>
            </a:r>
            <a:r>
              <a:rPr lang="en-SG" dirty="0"/>
              <a:t> Library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5C54D0-AF45-4DD6-A4E1-0D24BA7B0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6135" y="1384013"/>
            <a:ext cx="3060917" cy="47929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22D8-21BB-4796-A62C-F28F5954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1712" y="1384013"/>
            <a:ext cx="4703638" cy="4792950"/>
          </a:xfrm>
        </p:spPr>
        <p:txBody>
          <a:bodyPr/>
          <a:lstStyle/>
          <a:p>
            <a:r>
              <a:rPr lang="en-SG" sz="1800" dirty="0"/>
              <a:t>Use Serial to display the count value from a sketch.  The sketch updates the count value and flashes an LED with a delay of 1 second between flashes.</a:t>
            </a:r>
          </a:p>
          <a:p>
            <a:r>
              <a:rPr lang="en-SG" sz="2400" dirty="0" err="1">
                <a:latin typeface="Yanone Kaffeesatz Medium" pitchFamily="2" charset="0"/>
                <a:hlinkClick r:id="rId4"/>
              </a:rPr>
              <a:t>Serial.begin</a:t>
            </a:r>
            <a:r>
              <a:rPr lang="en-SG" sz="2400" dirty="0">
                <a:latin typeface="Yanone Kaffeesatz Medium" pitchFamily="2" charset="0"/>
                <a:hlinkClick r:id="rId4"/>
              </a:rPr>
              <a:t>(9600)</a:t>
            </a:r>
            <a:br>
              <a:rPr lang="en-SG" sz="1800" dirty="0"/>
            </a:br>
            <a:r>
              <a:rPr lang="en-SG" sz="1800" dirty="0"/>
              <a:t>Sets the data rate in bits/sec for serial data transmission</a:t>
            </a:r>
          </a:p>
          <a:p>
            <a:r>
              <a:rPr lang="en-US" sz="2400" dirty="0" err="1">
                <a:latin typeface="Yanone Kaffeesatz Medium" pitchFamily="2" charset="0"/>
                <a:hlinkClick r:id="rId2"/>
              </a:rPr>
              <a:t>Serial.print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2400" dirty="0">
                <a:latin typeface="Yanone Kaffeesatz Medium" pitchFamily="2" charset="0"/>
                <a:hlinkClick r:id="rId2"/>
              </a:rPr>
            </a:br>
            <a:r>
              <a:rPr lang="en-US" sz="2400" dirty="0" err="1">
                <a:latin typeface="Yanone Kaffeesatz Medium" pitchFamily="2" charset="0"/>
                <a:hlinkClick r:id="rId2"/>
              </a:rPr>
              <a:t>Serial.println</a:t>
            </a:r>
            <a:r>
              <a:rPr lang="en-US" sz="2400" dirty="0">
                <a:latin typeface="Yanone Kaffeesatz Medium" pitchFamily="2" charset="0"/>
                <a:hlinkClick r:id="rId2"/>
              </a:rPr>
              <a:t>(data)</a:t>
            </a:r>
            <a:br>
              <a:rPr lang="en-US" sz="1800" dirty="0"/>
            </a:br>
            <a:r>
              <a:rPr lang="en-US" sz="1800" dirty="0"/>
              <a:t>Sends data to the serial port for conversion and output.  If a string of text is sent, it must be delimited with double quotes (“)</a:t>
            </a:r>
          </a:p>
          <a:p>
            <a:r>
              <a:rPr lang="en-US" sz="1800" dirty="0"/>
              <a:t>There are other functions, but usually not used in embedded circuits.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F06F-C26A-46ED-BFB5-54276B8A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51FD-C4A2-458E-8480-B5DA692D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Where does the serial output go?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F7442-EBC5-4ADA-AEDB-3C0E2C0A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222"/>
            <a:ext cx="7886700" cy="1325562"/>
          </a:xfrm>
        </p:spPr>
        <p:txBody>
          <a:bodyPr/>
          <a:lstStyle/>
          <a:p>
            <a:r>
              <a:rPr lang="en-SG" sz="2000" dirty="0"/>
              <a:t>There is an icon/text “Serial Monitor” on both the </a:t>
            </a:r>
            <a:r>
              <a:rPr lang="en-SG" sz="2000" dirty="0" err="1"/>
              <a:t>TinkerCAD</a:t>
            </a:r>
            <a:r>
              <a:rPr lang="en-SG" sz="2000" dirty="0"/>
              <a:t> and Arduino IDE interface to show the contents of the serial monitor.</a:t>
            </a:r>
          </a:p>
          <a:p>
            <a:r>
              <a:rPr lang="en-SG" sz="2000" dirty="0"/>
              <a:t>You can clear, input and output data as well as graphically chart the data you receive from the embedded system.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5FCB5-43E6-49B3-A36F-3C891590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DDF9AB22-7425-48BA-B678-E1A7DCB2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49" y="3079492"/>
            <a:ext cx="6981825" cy="3105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CE46E-FF49-49DE-B879-05DEBAFE00CF}"/>
              </a:ext>
            </a:extLst>
          </p:cNvPr>
          <p:cNvSpPr txBox="1"/>
          <p:nvPr/>
        </p:nvSpPr>
        <p:spPr>
          <a:xfrm>
            <a:off x="5956806" y="6170156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Using the Serial Monitor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447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4576-658C-4C43-9A19-1E80710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Debug our Counting SW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76F2-9ECC-496B-BC2C-8EF35AB8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18" y="5609691"/>
            <a:ext cx="6910440" cy="580238"/>
          </a:xfrm>
        </p:spPr>
        <p:txBody>
          <a:bodyPr/>
          <a:lstStyle/>
          <a:p>
            <a:r>
              <a:rPr lang="en-SG" sz="2000" dirty="0"/>
              <a:t>Looks like we have bouncing problem and/or the switch is being read too fast (SW not recovered yet)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F36F-65CF-4C02-AF7B-AAC0BACA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ED1D9-F09B-45E1-8990-2D2ECF6E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3" y="1615415"/>
            <a:ext cx="5067300" cy="3324225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027DCB29-2C03-4E6A-B619-CE745629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74" y="1589121"/>
            <a:ext cx="3575715" cy="3453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94844-BF88-40F4-9964-4F6C98467F76}"/>
              </a:ext>
            </a:extLst>
          </p:cNvPr>
          <p:cNvSpPr txBox="1"/>
          <p:nvPr/>
        </p:nvSpPr>
        <p:spPr>
          <a:xfrm>
            <a:off x="2067249" y="4911582"/>
            <a:ext cx="325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3"/>
              </a:rPr>
              <a:t>Debugging the SW counting 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585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1615-940A-425A-BA87-399008DC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Pushbutton SW </a:t>
            </a:r>
            <a:endParaRPr lang="en-US" dirty="0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7540A75F-07A4-4BEC-9523-1C09BB9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01584"/>
            <a:ext cx="7886700" cy="1378911"/>
          </a:xfrm>
        </p:spPr>
        <p:txBody>
          <a:bodyPr/>
          <a:lstStyle/>
          <a:p>
            <a:r>
              <a:rPr lang="en-SG" sz="1600" dirty="0"/>
              <a:t>We keep reading the PBSW taking note of the </a:t>
            </a:r>
            <a:r>
              <a:rPr lang="en-SG" sz="1600" dirty="0" err="1"/>
              <a:t>PBswitch</a:t>
            </a:r>
            <a:r>
              <a:rPr lang="en-SG" sz="1600" dirty="0"/>
              <a:t> value</a:t>
            </a:r>
          </a:p>
          <a:p>
            <a:r>
              <a:rPr lang="en-SG" sz="1600" dirty="0"/>
              <a:t>We maintain the state so that we know which part of the sequence we are currently in and when the PBSW returns to normal</a:t>
            </a:r>
          </a:p>
          <a:p>
            <a:r>
              <a:rPr lang="en-SG" sz="1600" dirty="0"/>
              <a:t>Register the entire sequence as a single push.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40C2-7A7B-4CA8-8623-D51743A3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605237-33D7-491D-9992-4822626E0AAF}"/>
              </a:ext>
            </a:extLst>
          </p:cNvPr>
          <p:cNvGrpSpPr/>
          <p:nvPr/>
        </p:nvGrpSpPr>
        <p:grpSpPr>
          <a:xfrm>
            <a:off x="819465" y="1394719"/>
            <a:ext cx="6404295" cy="3287009"/>
            <a:chOff x="2693985" y="551863"/>
            <a:chExt cx="6840807" cy="35147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FBE7F3-A4B8-4074-8C61-049CF62C3E45}"/>
                </a:ext>
              </a:extLst>
            </p:cNvPr>
            <p:cNvGrpSpPr/>
            <p:nvPr/>
          </p:nvGrpSpPr>
          <p:grpSpPr>
            <a:xfrm>
              <a:off x="3292611" y="1235841"/>
              <a:ext cx="5032554" cy="1205502"/>
              <a:chOff x="863029" y="2465798"/>
              <a:chExt cx="5032554" cy="120550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D610FFC-7ADF-4796-90C5-70299D563527}"/>
                  </a:ext>
                </a:extLst>
              </p:cNvPr>
              <p:cNvCxnSpPr/>
              <p:nvPr/>
            </p:nvCxnSpPr>
            <p:spPr>
              <a:xfrm>
                <a:off x="863029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D0F126-4157-4366-9A68-026DBBEC0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2090" y="2465798"/>
                <a:ext cx="174661" cy="9632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42CF88A-AA77-4AB3-BB4E-EB6C7CC5A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562" y="2606971"/>
                <a:ext cx="150688" cy="100553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D18731-F7DC-4AF3-A2B2-21B96E9DD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751" y="2606971"/>
                <a:ext cx="143838" cy="8220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2FF8FFF-DCD7-49DC-B9C1-FDCAE63CF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3017985"/>
                <a:ext cx="101029" cy="5945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959C6B-E485-4959-A47D-CC405363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429" y="3017985"/>
                <a:ext cx="73632" cy="6523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309F25C-B029-4EB0-9F7F-9FC7C461D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061" y="3670300"/>
                <a:ext cx="185098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DD2579-E3F1-4EEE-8DCE-A206B7102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4050" y="2465798"/>
                <a:ext cx="210938" cy="12055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9F2321B-98CB-43DA-ADA9-9CCFE28B8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1" y="2485847"/>
                <a:ext cx="58829" cy="62389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F3BA3E-4B8B-4B87-A23E-8CC4DCBE1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2034" y="2465798"/>
                <a:ext cx="74488" cy="63528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BA9AE9-6AE3-47F8-8495-018EC71AAB74}"/>
                  </a:ext>
                </a:extLst>
              </p:cNvPr>
              <p:cNvCxnSpPr/>
              <p:nvPr/>
            </p:nvCxnSpPr>
            <p:spPr>
              <a:xfrm>
                <a:off x="4806522" y="2465798"/>
                <a:ext cx="10890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63AB9C-4453-490A-A546-E17B4E5ED62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292611" y="1871124"/>
              <a:ext cx="4152531" cy="1211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EEB0C7-289B-4A4C-A542-6262B79D0F07}"/>
                </a:ext>
              </a:extLst>
            </p:cNvPr>
            <p:cNvSpPr txBox="1"/>
            <p:nvPr/>
          </p:nvSpPr>
          <p:spPr>
            <a:xfrm>
              <a:off x="7445142" y="1701847"/>
              <a:ext cx="983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/>
                <a:t>threshold</a:t>
              </a:r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51E72F-180E-4CA2-9037-324F21CB6515}"/>
                </a:ext>
              </a:extLst>
            </p:cNvPr>
            <p:cNvSpPr txBox="1"/>
            <p:nvPr/>
          </p:nvSpPr>
          <p:spPr>
            <a:xfrm>
              <a:off x="2693985" y="1067238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HIGH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B5AE91-922A-426E-B2E6-08E30EF89760}"/>
                </a:ext>
              </a:extLst>
            </p:cNvPr>
            <p:cNvSpPr txBox="1"/>
            <p:nvPr/>
          </p:nvSpPr>
          <p:spPr>
            <a:xfrm>
              <a:off x="2693985" y="2180860"/>
              <a:ext cx="482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LOW</a:t>
              </a:r>
              <a:endParaRPr lang="en-US" sz="1200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84CE780-5F34-4FD1-BD96-E660B506B094}"/>
                </a:ext>
              </a:extLst>
            </p:cNvPr>
            <p:cNvGrpSpPr/>
            <p:nvPr/>
          </p:nvGrpSpPr>
          <p:grpSpPr>
            <a:xfrm>
              <a:off x="4381672" y="551863"/>
              <a:ext cx="2980157" cy="338554"/>
              <a:chOff x="2005258" y="3748475"/>
              <a:chExt cx="2668803" cy="338554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637F5F2-AE5A-4E78-A374-854E92D378B6}"/>
                  </a:ext>
                </a:extLst>
              </p:cNvPr>
              <p:cNvCxnSpPr/>
              <p:nvPr/>
            </p:nvCxnSpPr>
            <p:spPr>
              <a:xfrm>
                <a:off x="2005258" y="4086225"/>
                <a:ext cx="2668803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55F6C32-DC7D-4E1E-8799-C47319372EEB}"/>
                  </a:ext>
                </a:extLst>
              </p:cNvPr>
              <p:cNvSpPr txBox="1"/>
              <p:nvPr/>
            </p:nvSpPr>
            <p:spPr>
              <a:xfrm>
                <a:off x="2649445" y="3748475"/>
                <a:ext cx="1259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SG" sz="1600" dirty="0"/>
                  <a:t>1 push count</a:t>
                </a:r>
                <a:endParaRPr lang="en-US" sz="1600" dirty="0"/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FD1B11-CDBF-442B-BB46-4594F440A8CF}"/>
                </a:ext>
              </a:extLst>
            </p:cNvPr>
            <p:cNvSpPr/>
            <p:nvPr/>
          </p:nvSpPr>
          <p:spPr>
            <a:xfrm>
              <a:off x="3418134" y="2646718"/>
              <a:ext cx="658092" cy="38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u="sng" dirty="0"/>
                <a:t>HIGH</a:t>
              </a:r>
              <a:endParaRPr lang="en-US" sz="1400" u="sng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9901ACF-3447-457C-B593-A8C9BE51B8BE}"/>
                </a:ext>
              </a:extLst>
            </p:cNvPr>
            <p:cNvSpPr/>
            <p:nvPr/>
          </p:nvSpPr>
          <p:spPr>
            <a:xfrm>
              <a:off x="4561327" y="2646718"/>
              <a:ext cx="723900" cy="38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u="sng" dirty="0"/>
                <a:t>LOW</a:t>
              </a:r>
              <a:endParaRPr lang="en-US" sz="1400" u="sng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F0C6326-4A88-4BA6-BF1C-FD7381DCCBF3}"/>
                </a:ext>
              </a:extLst>
            </p:cNvPr>
            <p:cNvSpPr/>
            <p:nvPr/>
          </p:nvSpPr>
          <p:spPr>
            <a:xfrm>
              <a:off x="7361830" y="2646718"/>
              <a:ext cx="723900" cy="38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u="sng" dirty="0"/>
                <a:t>HIGH</a:t>
              </a:r>
              <a:endParaRPr lang="en-US" sz="1400" u="sng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EFAA81F-574A-40D8-9414-41C35BFC9B8E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>
              <a:off x="4076226" y="2838325"/>
              <a:ext cx="4851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CB8093-925F-428A-848B-F755CE25E852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5285227" y="2838325"/>
              <a:ext cx="2076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92C7E0-AC0D-4861-9F86-E79511CD4186}"/>
                </a:ext>
              </a:extLst>
            </p:cNvPr>
            <p:cNvSpPr txBox="1"/>
            <p:nvPr/>
          </p:nvSpPr>
          <p:spPr>
            <a:xfrm>
              <a:off x="2717179" y="2699825"/>
              <a:ext cx="545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200" dirty="0"/>
                <a:t>STATE</a:t>
              </a:r>
              <a:endParaRPr lang="en-US" sz="1200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5718C9-C551-456E-95A6-D14D947EA221}"/>
                </a:ext>
              </a:extLst>
            </p:cNvPr>
            <p:cNvCxnSpPr>
              <a:cxnSpLocks/>
            </p:cNvCxnSpPr>
            <p:nvPr/>
          </p:nvCxnSpPr>
          <p:spPr>
            <a:xfrm>
              <a:off x="7936879" y="2468057"/>
              <a:ext cx="0" cy="8358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8DC7B5-030D-40E6-9924-316C66A1AC32}"/>
                </a:ext>
              </a:extLst>
            </p:cNvPr>
            <p:cNvSpPr txBox="1"/>
            <p:nvPr/>
          </p:nvSpPr>
          <p:spPr>
            <a:xfrm>
              <a:off x="8336674" y="2545936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600" dirty="0">
                  <a:solidFill>
                    <a:srgbClr val="FF0000"/>
                  </a:solidFill>
                </a:rPr>
                <a:t>Record SW</a:t>
              </a:r>
              <a:br>
                <a:rPr lang="en-SG" sz="1600" dirty="0">
                  <a:solidFill>
                    <a:srgbClr val="FF0000"/>
                  </a:solidFill>
                </a:rPr>
              </a:br>
              <a:r>
                <a:rPr lang="en-SG" sz="1600" dirty="0">
                  <a:solidFill>
                    <a:srgbClr val="FF0000"/>
                  </a:solidFill>
                </a:rPr>
                <a:t>event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416142-804F-4E5B-B9E5-FAF9EFE1D33F}"/>
                </a:ext>
              </a:extLst>
            </p:cNvPr>
            <p:cNvGrpSpPr/>
            <p:nvPr/>
          </p:nvGrpSpPr>
          <p:grpSpPr>
            <a:xfrm>
              <a:off x="4269200" y="1103184"/>
              <a:ext cx="550215" cy="2916491"/>
              <a:chOff x="4269200" y="1103184"/>
              <a:chExt cx="550215" cy="3588772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F5EDFF1-E5C0-4D82-BAB2-EE925323AEE9}"/>
                  </a:ext>
                </a:extLst>
              </p:cNvPr>
              <p:cNvCxnSpPr/>
              <p:nvPr/>
            </p:nvCxnSpPr>
            <p:spPr>
              <a:xfrm>
                <a:off x="4545575" y="1103184"/>
                <a:ext cx="0" cy="3087068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55FD13-08A3-4366-96ED-72BD5771316F}"/>
                  </a:ext>
                </a:extLst>
              </p:cNvPr>
              <p:cNvSpPr txBox="1"/>
              <p:nvPr/>
            </p:nvSpPr>
            <p:spPr>
              <a:xfrm>
                <a:off x="4269200" y="4168736"/>
                <a:ext cx="55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dirty="0"/>
                  <a:t>Read</a:t>
                </a:r>
                <a:br>
                  <a:rPr lang="en-SG" sz="1400" dirty="0"/>
                </a:br>
                <a:r>
                  <a:rPr lang="en-SG" sz="1400" dirty="0"/>
                  <a:t>SW</a:t>
                </a:r>
                <a:endParaRPr lang="en-US" sz="140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9DE803-3DF6-428E-A952-D16D21049FA2}"/>
                </a:ext>
              </a:extLst>
            </p:cNvPr>
            <p:cNvGrpSpPr/>
            <p:nvPr/>
          </p:nvGrpSpPr>
          <p:grpSpPr>
            <a:xfrm>
              <a:off x="5219005" y="1103184"/>
              <a:ext cx="550215" cy="2916491"/>
              <a:chOff x="4269200" y="1103184"/>
              <a:chExt cx="550215" cy="358877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D2DBAA1-2E49-4E9B-AD08-D31CD3754EB5}"/>
                  </a:ext>
                </a:extLst>
              </p:cNvPr>
              <p:cNvCxnSpPr/>
              <p:nvPr/>
            </p:nvCxnSpPr>
            <p:spPr>
              <a:xfrm>
                <a:off x="4545575" y="1103184"/>
                <a:ext cx="0" cy="3087068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D079715-3EE3-4B07-8320-AAE477E39263}"/>
                  </a:ext>
                </a:extLst>
              </p:cNvPr>
              <p:cNvSpPr txBox="1"/>
              <p:nvPr/>
            </p:nvSpPr>
            <p:spPr>
              <a:xfrm>
                <a:off x="4269200" y="4168736"/>
                <a:ext cx="55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dirty="0"/>
                  <a:t>Read</a:t>
                </a:r>
                <a:br>
                  <a:rPr lang="en-SG" sz="1400" dirty="0"/>
                </a:br>
                <a:r>
                  <a:rPr lang="en-SG" sz="1400" dirty="0"/>
                  <a:t>SW</a:t>
                </a:r>
                <a:endParaRPr lang="en-US" sz="1400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C7DED76-9E84-4F76-BD3E-AAA09BA675D3}"/>
                </a:ext>
              </a:extLst>
            </p:cNvPr>
            <p:cNvGrpSpPr/>
            <p:nvPr/>
          </p:nvGrpSpPr>
          <p:grpSpPr>
            <a:xfrm>
              <a:off x="6125027" y="1103184"/>
              <a:ext cx="550215" cy="2916491"/>
              <a:chOff x="6297153" y="1103184"/>
              <a:chExt cx="550215" cy="358877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F13F76A-F0C2-4DBC-98E6-C34E672DCF3F}"/>
                  </a:ext>
                </a:extLst>
              </p:cNvPr>
              <p:cNvCxnSpPr/>
              <p:nvPr/>
            </p:nvCxnSpPr>
            <p:spPr>
              <a:xfrm>
                <a:off x="6573528" y="1103184"/>
                <a:ext cx="0" cy="3087068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8F2878-CADB-4795-B176-64E886A6905F}"/>
                  </a:ext>
                </a:extLst>
              </p:cNvPr>
              <p:cNvSpPr txBox="1"/>
              <p:nvPr/>
            </p:nvSpPr>
            <p:spPr>
              <a:xfrm>
                <a:off x="6297153" y="4168736"/>
                <a:ext cx="55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dirty="0"/>
                  <a:t>Read</a:t>
                </a:r>
                <a:br>
                  <a:rPr lang="en-SG" sz="1400" dirty="0"/>
                </a:br>
                <a:r>
                  <a:rPr lang="en-SG" sz="1400" dirty="0"/>
                  <a:t>SW</a:t>
                </a:r>
                <a:endParaRPr lang="en-US" sz="14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D4AC54D-9C39-438C-8228-965C2CC335AD}"/>
                </a:ext>
              </a:extLst>
            </p:cNvPr>
            <p:cNvGrpSpPr/>
            <p:nvPr/>
          </p:nvGrpSpPr>
          <p:grpSpPr>
            <a:xfrm>
              <a:off x="7061838" y="1103184"/>
              <a:ext cx="550215" cy="2916491"/>
              <a:chOff x="7061838" y="1103184"/>
              <a:chExt cx="550215" cy="358877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966F350-DD5A-4436-9669-22D4810C88ED}"/>
                  </a:ext>
                </a:extLst>
              </p:cNvPr>
              <p:cNvCxnSpPr/>
              <p:nvPr/>
            </p:nvCxnSpPr>
            <p:spPr>
              <a:xfrm>
                <a:off x="7338213" y="1103184"/>
                <a:ext cx="0" cy="3087068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CFE9D16-3C3B-4D5A-9D96-D811F724C094}"/>
                  </a:ext>
                </a:extLst>
              </p:cNvPr>
              <p:cNvSpPr txBox="1"/>
              <p:nvPr/>
            </p:nvSpPr>
            <p:spPr>
              <a:xfrm>
                <a:off x="7061838" y="4168736"/>
                <a:ext cx="55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400" dirty="0"/>
                  <a:t>Read</a:t>
                </a:r>
                <a:br>
                  <a:rPr lang="en-SG" sz="1400" dirty="0"/>
                </a:br>
                <a:r>
                  <a:rPr lang="en-SG" sz="1400" dirty="0"/>
                  <a:t>SW</a:t>
                </a:r>
                <a:endParaRPr lang="en-US" sz="1400" dirty="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05BB62-18D4-4178-9C82-35FC5DDD7340}"/>
                </a:ext>
              </a:extLst>
            </p:cNvPr>
            <p:cNvSpPr txBox="1"/>
            <p:nvPr/>
          </p:nvSpPr>
          <p:spPr>
            <a:xfrm>
              <a:off x="8336674" y="3543347"/>
              <a:ext cx="1198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FF0000"/>
                  </a:solidFill>
                </a:rPr>
                <a:t>Reading of SW in loop()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9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619-4037-49A1-A4DF-131D2EBD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states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8A48-D6EB-47A9-B0F5-F077E4ED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603197" cy="4351338"/>
          </a:xfrm>
        </p:spPr>
        <p:txBody>
          <a:bodyPr/>
          <a:lstStyle/>
          <a:p>
            <a:r>
              <a:rPr lang="en-SG" sz="2000" dirty="0"/>
              <a:t>Use states to track the keypress.</a:t>
            </a:r>
          </a:p>
          <a:p>
            <a:r>
              <a:rPr lang="en-SG" sz="2000" dirty="0"/>
              <a:t>HIGH = normal</a:t>
            </a:r>
            <a:br>
              <a:rPr lang="en-SG" sz="2000" dirty="0"/>
            </a:br>
            <a:r>
              <a:rPr lang="en-SG" sz="2000" dirty="0"/>
              <a:t>LOW  = in a keypress</a:t>
            </a:r>
            <a:br>
              <a:rPr lang="en-SG" sz="2000" dirty="0"/>
            </a:br>
            <a:r>
              <a:rPr lang="en-SG" sz="2000" dirty="0"/>
              <a:t>HIGH = returns to normal</a:t>
            </a:r>
          </a:p>
          <a:p>
            <a:r>
              <a:rPr lang="en-SG" sz="2000" dirty="0"/>
              <a:t>Add short delay when key is pressed to remove bouncing</a:t>
            </a:r>
          </a:p>
          <a:p>
            <a:r>
              <a:rPr lang="en-SG" sz="2000" dirty="0"/>
              <a:t>Record the keypress only when the sequence is complete.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C1FB5-83B6-4D93-81B8-9CB22B4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05254-63B8-476C-86BE-ED0B9A598604}"/>
              </a:ext>
            </a:extLst>
          </p:cNvPr>
          <p:cNvSpPr txBox="1"/>
          <p:nvPr/>
        </p:nvSpPr>
        <p:spPr>
          <a:xfrm>
            <a:off x="1385776" y="6005096"/>
            <a:ext cx="3027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hlinkClick r:id="rId2"/>
              </a:rPr>
              <a:t>Reading a Pushbutton using states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559DC-BBA2-4183-B210-EAA759F9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96" y="1264340"/>
            <a:ext cx="3746854" cy="47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618-CC8E-40E6-9598-13EAB248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Serial to check what’s happening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F6F02B-6E53-4F11-A7CA-C7EC8BF5F2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464" y="1354766"/>
            <a:ext cx="3537213" cy="513810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94C6-1EE2-4493-A3DB-FD7EF1A9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9080" y="1825625"/>
            <a:ext cx="4446270" cy="634111"/>
          </a:xfrm>
        </p:spPr>
        <p:txBody>
          <a:bodyPr/>
          <a:lstStyle/>
          <a:p>
            <a:r>
              <a:rPr lang="en-SG" sz="2000" dirty="0"/>
              <a:t>Serial Monitor output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C614B-C5EE-4356-9E3D-326515CB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58FB9396-B114-4244-8A89-6DAFBB38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93" y="2228850"/>
            <a:ext cx="4972050" cy="2400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A3C2B7-D8CE-4FA7-A2A4-CAD163408939}"/>
              </a:ext>
            </a:extLst>
          </p:cNvPr>
          <p:cNvSpPr txBox="1"/>
          <p:nvPr/>
        </p:nvSpPr>
        <p:spPr>
          <a:xfrm>
            <a:off x="3820677" y="4693821"/>
            <a:ext cx="1985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 err="1">
                <a:hlinkClick r:id="rId3"/>
              </a:rPr>
              <a:t>TinkerCAD</a:t>
            </a:r>
            <a:r>
              <a:rPr lang="en-SG" sz="1600" dirty="0">
                <a:hlinkClick r:id="rId3"/>
              </a:rPr>
              <a:t> Simulation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5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F195-DFA3-4C49-B4DB-19E06C2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50B-711C-42F7-9207-877C7D4E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4076701"/>
            <a:ext cx="7611224" cy="2100262"/>
          </a:xfrm>
        </p:spPr>
        <p:txBody>
          <a:bodyPr/>
          <a:lstStyle/>
          <a:p>
            <a:r>
              <a:rPr lang="en-SG" sz="2000" dirty="0"/>
              <a:t>The Uno uses the ATMega328 processor, which has 14 digital I/O pins (Some of these pins are multifunctional)</a:t>
            </a:r>
          </a:p>
          <a:p>
            <a:r>
              <a:rPr lang="en-SG" sz="2000" dirty="0"/>
              <a:t>A digital I/O pin can input or output digital (0, 5V) signals.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DBCB-BC82-48EB-9934-83D474F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E6EE5-F4EA-4681-9699-696574AA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66875"/>
            <a:ext cx="498543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DE1-0050-44A9-B316-089CDA4A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ED9D-C897-481F-B2B0-3770926A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Work out </a:t>
            </a:r>
            <a:r>
              <a:rPr lang="en-SG" sz="2400" dirty="0">
                <a:hlinkClick r:id="rId2"/>
              </a:rPr>
              <a:t>Assignment 12 Introduction to Arduino Programming</a:t>
            </a:r>
            <a:r>
              <a:rPr lang="en-SG" sz="2400" dirty="0"/>
              <a:t> using </a:t>
            </a:r>
            <a:r>
              <a:rPr lang="en-SG" sz="2400" dirty="0" err="1"/>
              <a:t>TinkerCAD</a:t>
            </a:r>
            <a:r>
              <a:rPr lang="en-SG" sz="2400" dirty="0"/>
              <a:t>.</a:t>
            </a:r>
          </a:p>
          <a:p>
            <a:r>
              <a:rPr lang="en-US" sz="2400" dirty="0"/>
              <a:t>Simulate your solution using </a:t>
            </a:r>
            <a:r>
              <a:rPr lang="en-US" sz="2400" dirty="0" err="1"/>
              <a:t>TinkerCAD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Use Serial to display messages showing the states and to show that you know how to use the library and the serial monitor.</a:t>
            </a:r>
          </a:p>
          <a:p>
            <a:r>
              <a:rPr lang="en-US" sz="2400" dirty="0"/>
              <a:t>Document your work on your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805C0-B046-4BEE-9BFF-AE1586F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194AD2-BC88-4DD5-B1E6-7B30FE9F1540}"/>
              </a:ext>
            </a:extLst>
          </p:cNvPr>
          <p:cNvSpPr/>
          <p:nvPr/>
        </p:nvSpPr>
        <p:spPr>
          <a:xfrm>
            <a:off x="3670774" y="4825678"/>
            <a:ext cx="4549608" cy="1201496"/>
          </a:xfrm>
          <a:prstGeom prst="roundRect">
            <a:avLst/>
          </a:prstGeom>
          <a:solidFill>
            <a:srgbClr val="00B050"/>
          </a:solidFill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72000" rtlCol="0" anchor="ctr">
            <a:noAutofit/>
          </a:bodyPr>
          <a:lstStyle/>
          <a:p>
            <a:r>
              <a:rPr lang="en-SG" sz="1800" dirty="0"/>
              <a:t>This method is often used in projects. It uses a single Pushbutton Switch to control different functions.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0B7-5433-47E3-89A1-B94A89F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Digital I/O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197C-4E32-4567-9C28-C08F83B3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Arduino system provides 3 functions for the manipulation of digital I/O.</a:t>
            </a:r>
          </a:p>
          <a:p>
            <a:r>
              <a:rPr lang="en-SG" dirty="0"/>
              <a:t>You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Configure the pin (</a:t>
            </a:r>
            <a:r>
              <a:rPr lang="en-SG" dirty="0" err="1">
                <a:latin typeface="Yanone Kaffeesatz Medium" pitchFamily="2" charset="0"/>
              </a:rPr>
              <a:t>pinMode</a:t>
            </a:r>
            <a:r>
              <a:rPr lang="en-SG" dirty="0">
                <a:latin typeface="Yanone Kaffeesatz Medium" pitchFamily="2" charset="0"/>
              </a:rPr>
              <a:t>()</a:t>
            </a:r>
            <a:r>
              <a:rPr lang="en-SG" dirty="0"/>
              <a:t>), before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Using the pin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digitalWrite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output</a:t>
            </a:r>
          </a:p>
          <a:p>
            <a:pPr lvl="2"/>
            <a:r>
              <a:rPr lang="en-SG" sz="2400" dirty="0" err="1">
                <a:latin typeface="Yanone Kaffeesatz Medium" pitchFamily="2" charset="0"/>
              </a:rPr>
              <a:t>digitalRead</a:t>
            </a:r>
            <a:r>
              <a:rPr lang="en-SG" sz="2400" dirty="0">
                <a:latin typeface="Yanone Kaffeesatz Medium" pitchFamily="2" charset="0"/>
              </a:rPr>
              <a:t>() </a:t>
            </a:r>
            <a:r>
              <a:rPr lang="en-SG" dirty="0"/>
              <a:t>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C2F6E-D821-4DD1-B739-937147B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E2724-3CB5-4C93-8AAF-628DD87C7D88}"/>
              </a:ext>
            </a:extLst>
          </p:cNvPr>
          <p:cNvGrpSpPr/>
          <p:nvPr/>
        </p:nvGrpSpPr>
        <p:grpSpPr>
          <a:xfrm>
            <a:off x="6153151" y="4038779"/>
            <a:ext cx="2038349" cy="1419046"/>
            <a:chOff x="5362575" y="4281942"/>
            <a:chExt cx="2428875" cy="12618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B6D703-D899-4B8A-B498-8E7031AB300D}"/>
                </a:ext>
              </a:extLst>
            </p:cNvPr>
            <p:cNvSpPr txBox="1"/>
            <p:nvPr/>
          </p:nvSpPr>
          <p:spPr>
            <a:xfrm>
              <a:off x="5362575" y="4281942"/>
              <a:ext cx="242887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latin typeface="Yanone Kaffeesatz Medium" pitchFamily="2" charset="0"/>
                </a:rPr>
                <a:t>Digital I/O functions</a:t>
              </a:r>
              <a:endParaRPr lang="en-US" sz="2000" dirty="0">
                <a:latin typeface="Yanone Kaffeesatz Medium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C69436-8CC2-4F22-B30B-E011D9E1A618}"/>
                </a:ext>
              </a:extLst>
            </p:cNvPr>
            <p:cNvSpPr txBox="1"/>
            <p:nvPr/>
          </p:nvSpPr>
          <p:spPr>
            <a:xfrm>
              <a:off x="5362575" y="4682052"/>
              <a:ext cx="242887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digitalRead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2"/>
                </a:rPr>
                <a:t>()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digitalWrite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3"/>
                </a:rPr>
                <a:t>() </a:t>
              </a:r>
              <a:endParaRPr lang="en-US" sz="1600" b="0" i="0" u="none" strike="noStrike" dirty="0">
                <a:solidFill>
                  <a:srgbClr val="008184"/>
                </a:solidFill>
                <a:effectLst/>
                <a:latin typeface="Open Sans" panose="020B06060305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0" i="0" u="none" strike="noStrike" dirty="0" err="1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pinMode</a:t>
              </a:r>
              <a:r>
                <a:rPr lang="en-US" sz="1600" b="0" i="0" u="none" strike="noStrike" dirty="0">
                  <a:solidFill>
                    <a:srgbClr val="008184"/>
                  </a:solidFill>
                  <a:effectLst/>
                  <a:latin typeface="Open Sans" panose="020B0606030504020204" pitchFamily="34" charset="0"/>
                  <a:hlinkClick r:id="rId4"/>
                </a:rPr>
                <a:t>() 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9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13EC-AEE5-4C3B-BFF9-2737E874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pinMode</a:t>
            </a:r>
            <a:r>
              <a:rPr lang="en-SG" dirty="0">
                <a:hlinkClick r:id="rId2"/>
              </a:rPr>
              <a:t>(pin, MODE)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C873-8D27-47EE-BE14-F816FD5E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Configures specified pin to behave either as in input or an output.</a:t>
            </a:r>
          </a:p>
          <a:p>
            <a:r>
              <a:rPr lang="en-US" sz="2400" dirty="0"/>
              <a:t>Modes available: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</a:t>
            </a:r>
            <a:br>
              <a:rPr lang="en-US" sz="2000" dirty="0"/>
            </a:br>
            <a:r>
              <a:rPr lang="en-US" sz="2000" dirty="0"/>
              <a:t>digital input mode (high-impedance state)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INPUT_PULLUP</a:t>
            </a:r>
            <a:br>
              <a:rPr lang="en-US" sz="2000" dirty="0"/>
            </a:br>
            <a:r>
              <a:rPr lang="en-US" sz="2000" dirty="0"/>
              <a:t>digital input mode with internal 20K~50K ohm pull-up resistor</a:t>
            </a:r>
          </a:p>
          <a:p>
            <a:pPr lvl="1"/>
            <a:r>
              <a:rPr lang="en-US" sz="2000" dirty="0">
                <a:latin typeface="Yanone Kaffeesatz Medium" pitchFamily="2" charset="0"/>
              </a:rPr>
              <a:t>OUTPUT</a:t>
            </a:r>
            <a:br>
              <a:rPr lang="en-US" sz="2000" dirty="0"/>
            </a:br>
            <a:r>
              <a:rPr lang="en-US" sz="2000" dirty="0"/>
              <a:t>digital output mode able to source up to 40mA per pin, total of 200mA per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0BFB-0AA1-47EF-813A-6236337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630-EDA0-4138-8C0C-171360E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digitalWrite</a:t>
            </a:r>
            <a:r>
              <a:rPr lang="en-SG" dirty="0"/>
              <a:t>(pin, {LOW|HIGH})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BA11-844F-4877-ACF7-67F817FA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Outputs a LOW (0V) or HIGH (5V) to a digital pin.</a:t>
            </a:r>
          </a:p>
          <a:p>
            <a:r>
              <a:rPr lang="en-SG" sz="2000" dirty="0"/>
              <a:t>The digital pin must be configured as OUTPUT.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81C6-3C55-4EE6-B378-92356E5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31F02-F2F4-47E0-B6A1-4DB1886E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" y="2738004"/>
            <a:ext cx="3352800" cy="2762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77E93-048E-4150-9814-C4A3CC67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96" y="2738437"/>
            <a:ext cx="3762375" cy="3362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E5DB8-FB19-45DE-9C18-B2978B7F14FD}"/>
              </a:ext>
            </a:extLst>
          </p:cNvPr>
          <p:cNvSpPr txBox="1"/>
          <p:nvPr/>
        </p:nvSpPr>
        <p:spPr>
          <a:xfrm>
            <a:off x="907473" y="5727701"/>
            <a:ext cx="407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can also output a LOW to create a GND for sinking current!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E5E6-EDEE-42E1-B390-FA0A6CC0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Driving an LED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07321-D703-4CF5-AA02-B94515F69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An LED lights up (conducts) if a correct voltage is applied to the pins.</a:t>
            </a:r>
          </a:p>
          <a:p>
            <a:r>
              <a:rPr lang="en-SG" sz="2000" dirty="0"/>
              <a:t>When the LED conducts, current is allowed to pass through.  The LED drops about 2V.</a:t>
            </a:r>
          </a:p>
          <a:p>
            <a:r>
              <a:rPr lang="en-SG" sz="2000" dirty="0"/>
              <a:t>We need to limit this current (10~20mA) otherwise, we will get a short-circuit.</a:t>
            </a:r>
          </a:p>
          <a:p>
            <a:r>
              <a:rPr lang="en-SG" sz="2000" dirty="0"/>
              <a:t>Current limiting resistor value:</a:t>
            </a:r>
            <a:br>
              <a:rPr lang="en-SG" sz="2000" dirty="0"/>
            </a:br>
            <a:r>
              <a:rPr lang="en-SG" sz="2000" dirty="0"/>
              <a:t>R = V / I</a:t>
            </a:r>
            <a:br>
              <a:rPr lang="en-SG" sz="2000" dirty="0"/>
            </a:br>
            <a:r>
              <a:rPr lang="en-SG" sz="2000" dirty="0"/>
              <a:t>   = (5 – 2V) / 10 mA</a:t>
            </a:r>
            <a:br>
              <a:rPr lang="en-SG" sz="2000" dirty="0"/>
            </a:br>
            <a:r>
              <a:rPr lang="en-SG" sz="2000" dirty="0"/>
              <a:t>   = 300 ohms  </a:t>
            </a:r>
          </a:p>
          <a:p>
            <a:pPr marL="0" indent="0">
              <a:buNone/>
            </a:pPr>
            <a:endParaRPr lang="en-SG" sz="2000" dirty="0"/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371FC5-F55A-4E5C-8C13-EBD6982D31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966675"/>
            <a:ext cx="3886200" cy="28638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A1D5-946D-4D15-A5D7-6898A40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A9522-C7C7-4F3E-BBDC-B2563181AC98}"/>
              </a:ext>
            </a:extLst>
          </p:cNvPr>
          <p:cNvSpPr txBox="1"/>
          <p:nvPr/>
        </p:nvSpPr>
        <p:spPr>
          <a:xfrm>
            <a:off x="5727657" y="4830559"/>
            <a:ext cx="2740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LED current depends on type, check </a:t>
            </a:r>
            <a:r>
              <a:rPr lang="en-SG" sz="1600" dirty="0">
                <a:hlinkClick r:id="rId3"/>
              </a:rPr>
              <a:t>data sheet</a:t>
            </a:r>
            <a:r>
              <a:rPr lang="en-SG" sz="1600" dirty="0"/>
              <a:t> for forward voltage and current limits.</a:t>
            </a:r>
            <a:br>
              <a:rPr lang="en-SG" sz="1600" dirty="0"/>
            </a:br>
            <a:r>
              <a:rPr lang="en-SG" sz="1600" dirty="0"/>
              <a:t>Watch: </a:t>
            </a:r>
            <a:r>
              <a:rPr lang="en-SG" sz="1600" dirty="0" err="1"/>
              <a:t>GreatScott</a:t>
            </a:r>
            <a:r>
              <a:rPr lang="en-SG" sz="1600" dirty="0"/>
              <a:t>! </a:t>
            </a:r>
            <a:r>
              <a:rPr lang="en-SG" sz="1600" dirty="0">
                <a:hlinkClick r:id="rId4"/>
              </a:rPr>
              <a:t>Everything about LEDs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4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ED58B9-FFB3-4A21-A7AD-887BD2CF8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338" y="1825625"/>
            <a:ext cx="3734823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6265-2CA1-4622-B5F2-BDD759233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digital inputs to read the status of the switches in a circuit.</a:t>
            </a:r>
          </a:p>
          <a:p>
            <a:r>
              <a:rPr lang="en-SG" sz="2000" dirty="0"/>
              <a:t>Need to add a current-limiting resistor to prevent short circuits.</a:t>
            </a:r>
          </a:p>
          <a:p>
            <a:r>
              <a:rPr lang="en-SG" sz="2000" dirty="0"/>
              <a:t>Usual value is 10 </a:t>
            </a:r>
            <a:r>
              <a:rPr lang="en-SG" sz="2000" dirty="0" err="1"/>
              <a:t>kOhm</a:t>
            </a:r>
            <a:endParaRPr lang="en-SG" sz="2000" dirty="0"/>
          </a:p>
          <a:p>
            <a:r>
              <a:rPr lang="en-SG" sz="2000" dirty="0"/>
              <a:t>States:</a:t>
            </a:r>
          </a:p>
          <a:p>
            <a:pPr lvl="1"/>
            <a:r>
              <a:rPr lang="en-SG" sz="1600" dirty="0"/>
              <a:t>A - normal HIGH, when closed LOW</a:t>
            </a:r>
          </a:p>
          <a:p>
            <a:pPr lvl="1"/>
            <a:r>
              <a:rPr lang="en-SG" sz="1600" dirty="0"/>
              <a:t>B – normal LOW, when closed HIGH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6231136"/>
            <a:ext cx="170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/>
              <a:t>Circuits by </a:t>
            </a:r>
            <a:r>
              <a:rPr lang="en-SG" sz="1400" dirty="0" err="1">
                <a:hlinkClick r:id="rId3"/>
              </a:rPr>
              <a:t>CircuitLab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187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137-D1C6-4AF2-AADA-3663102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2283-3E14-4812-8CE7-A826077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CC2-CC6A-48A0-A09D-079B8D9EBF1D}"/>
              </a:ext>
            </a:extLst>
          </p:cNvPr>
          <p:cNvSpPr txBox="1"/>
          <p:nvPr/>
        </p:nvSpPr>
        <p:spPr>
          <a:xfrm>
            <a:off x="781050" y="5888236"/>
            <a:ext cx="323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How to use PB switches with </a:t>
            </a:r>
            <a:r>
              <a:rPr lang="en-SG" sz="1400" dirty="0" err="1">
                <a:hlinkClick r:id="rId2"/>
              </a:rPr>
              <a:t>digitalRead</a:t>
            </a:r>
            <a:r>
              <a:rPr lang="en-SG" sz="1400" dirty="0">
                <a:hlinkClick r:id="rId2"/>
              </a:rPr>
              <a:t>()</a:t>
            </a:r>
            <a:endParaRPr lang="en-US" sz="1400" dirty="0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8D34617E-AE25-4842-843C-23E61E88E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720549"/>
            <a:ext cx="3886200" cy="4028089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C266E7-239C-484F-94E5-908DBAADB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88802" y="942975"/>
            <a:ext cx="3223322" cy="5233988"/>
          </a:xfrm>
        </p:spPr>
      </p:pic>
    </p:spTree>
    <p:extLst>
      <p:ext uri="{BB962C8B-B14F-4D97-AF65-F5344CB8AC3E}">
        <p14:creationId xmlns:p14="http://schemas.microsoft.com/office/powerpoint/2010/main" val="30171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D81-91C9-4EAE-876A-AAF0CAD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Internal Input Pullup Resistor</a:t>
            </a:r>
            <a:endParaRPr lang="en-US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ADCA746E-1458-4F7A-BFC5-3AC40E85A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901902"/>
            <a:ext cx="3886200" cy="33986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94245-979B-4588-A89C-A4EE9D685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/>
              <a:t>We can use the internal pullup resistor by changing the mode</a:t>
            </a:r>
          </a:p>
          <a:p>
            <a:r>
              <a:rPr lang="en-SG" sz="2000" dirty="0" err="1">
                <a:latin typeface="Yanone Kaffeesatz Medium" pitchFamily="2" charset="0"/>
              </a:rPr>
              <a:t>pinMode</a:t>
            </a:r>
            <a:r>
              <a:rPr lang="en-SG" sz="2000" dirty="0">
                <a:latin typeface="Yanone Kaffeesatz Medium" pitchFamily="2" charset="0"/>
              </a:rPr>
              <a:t>(pin, </a:t>
            </a:r>
            <a:r>
              <a:rPr lang="en-SG" sz="2000" dirty="0">
                <a:latin typeface="Yanone Kaffeesatz Medium" pitchFamily="2" charset="0"/>
                <a:hlinkClick r:id="rId4"/>
              </a:rPr>
              <a:t>INPUT_PULLUP</a:t>
            </a:r>
            <a:r>
              <a:rPr lang="en-SG" sz="2000" dirty="0">
                <a:latin typeface="Yanone Kaffeesatz Medium" pitchFamily="2" charset="0"/>
              </a:rPr>
              <a:t>)</a:t>
            </a:r>
          </a:p>
          <a:p>
            <a:r>
              <a:rPr lang="en-US" sz="2000" dirty="0"/>
              <a:t>Internal pullup resistor is 20K~50K which limits the current.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79CD7-7565-4261-AC41-4190BA4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407F347E-5B81-466B-91A5-B07EA456F19A}"/>
              </a:ext>
            </a:extLst>
          </p:cNvPr>
          <p:cNvSpPr txBox="1"/>
          <p:nvPr/>
        </p:nvSpPr>
        <p:spPr>
          <a:xfrm>
            <a:off x="2105940" y="5357909"/>
            <a:ext cx="2466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400" dirty="0">
                <a:hlinkClick r:id="rId2"/>
              </a:rPr>
              <a:t>Uno input pullup resistor demo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6EB37-1CBF-4F0E-A710-318BFAB7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3797299"/>
            <a:ext cx="2718364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9627</TotalTime>
  <Words>1039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Yanone Kaffeesatz Medium</vt:lpstr>
      <vt:lpstr>Yanone Kaffeesatz SemiBold</vt:lpstr>
      <vt:lpstr>Office Theme</vt:lpstr>
      <vt:lpstr>EP1000</vt:lpstr>
      <vt:lpstr>Digital I/O</vt:lpstr>
      <vt:lpstr>Digital I/O functions</vt:lpstr>
      <vt:lpstr>pinMode(pin, MODE)</vt:lpstr>
      <vt:lpstr>digitalWrite(pin, {LOW|HIGH})</vt:lpstr>
      <vt:lpstr>Driving an LED</vt:lpstr>
      <vt:lpstr>Digital Input</vt:lpstr>
      <vt:lpstr>Digital Input</vt:lpstr>
      <vt:lpstr>Internal Input Pullup Resistor</vt:lpstr>
      <vt:lpstr>Problems with Mechanical Switches</vt:lpstr>
      <vt:lpstr>Counting with a Switch</vt:lpstr>
      <vt:lpstr>Code: Counting with a switch</vt:lpstr>
      <vt:lpstr>Arduino Serial Mode</vt:lpstr>
      <vt:lpstr>Serial Library</vt:lpstr>
      <vt:lpstr>Where does the serial output go?</vt:lpstr>
      <vt:lpstr>Debug our Counting SW program</vt:lpstr>
      <vt:lpstr>Pushbutton SW </vt:lpstr>
      <vt:lpstr>Using states</vt:lpstr>
      <vt:lpstr>Using Serial to check what’s happening</vt:lpstr>
      <vt:lpstr>Assignment: Programming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177</cp:revision>
  <dcterms:created xsi:type="dcterms:W3CDTF">2021-05-13T09:46:01Z</dcterms:created>
  <dcterms:modified xsi:type="dcterms:W3CDTF">2021-06-04T14:56:20Z</dcterms:modified>
</cp:coreProperties>
</file>