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2" r:id="rId22"/>
    <p:sldId id="279" r:id="rId23"/>
    <p:sldId id="280" r:id="rId24"/>
    <p:sldId id="281" r:id="rId25"/>
    <p:sldId id="283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parks.gogo.co.nz/ch340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pinmod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hieOZLzpoK1" TargetMode="External"/><Relationship Id="rId2" Type="http://schemas.openxmlformats.org/officeDocument/2006/relationships/hyperlink" Target="https://www.electronics-tutorials.ws/blog/7-segment-display-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ervis.com/electronics%20guides/7%20Segment%20LED%20Display/7-segment-display-current-limiting-resistor.html" TargetMode="External"/><Relationship Id="rId2" Type="http://schemas.openxmlformats.org/officeDocument/2006/relationships/hyperlink" Target="https://www.youtube.com/results?search_query=arduino+ide+2.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digikey.com/product-detail/en/ATTINY44A-SSU/ATTINY44A-SSU-ND" TargetMode="External"/><Relationship Id="rId7" Type="http://schemas.openxmlformats.org/officeDocument/2006/relationships/hyperlink" Target="https://www.espressif.com/en/products/hardware/esp32/overview" TargetMode="External"/><Relationship Id="rId2" Type="http://schemas.openxmlformats.org/officeDocument/2006/relationships/hyperlink" Target="https://www.digikey.com/product-detail/en/ATTINY45V-10SU/ATTINY45V-10SU-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spressif.com/en/products/hardware/esp8266ex/overview" TargetMode="External"/><Relationship Id="rId5" Type="http://schemas.openxmlformats.org/officeDocument/2006/relationships/hyperlink" Target="https://www.digikey.com/en/products/detail/microchip-technology/ATMEGA328-AUR/2271023" TargetMode="External"/><Relationship Id="rId4" Type="http://schemas.openxmlformats.org/officeDocument/2006/relationships/hyperlink" Target="https://www.digikey.com/product-detail/en/microchip-technology/ATTINY1614-SSNR/ATTINY1614-SSNRCT-N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duino.cc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Systems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2D1C-E165-485D-BAD7-BF907CD3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Main Uno board difference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24AD-8E91-450A-9CD6-D23231C0D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7968"/>
            <a:ext cx="7886700" cy="1325563"/>
          </a:xfrm>
        </p:spPr>
        <p:txBody>
          <a:bodyPr/>
          <a:lstStyle/>
          <a:p>
            <a:r>
              <a:rPr lang="en-SG" sz="2400" dirty="0"/>
              <a:t>Expensive boards use the </a:t>
            </a:r>
            <a:r>
              <a:rPr lang="en-SG" sz="2400" dirty="0">
                <a:solidFill>
                  <a:srgbClr val="FF0000"/>
                </a:solidFill>
              </a:rPr>
              <a:t>FTDI</a:t>
            </a:r>
            <a:r>
              <a:rPr lang="en-SG" sz="2400" dirty="0"/>
              <a:t> chip for USB</a:t>
            </a:r>
            <a:br>
              <a:rPr lang="en-SG" sz="2400" dirty="0"/>
            </a:br>
            <a:r>
              <a:rPr lang="en-SG" sz="2400" dirty="0"/>
              <a:t>China clones use the </a:t>
            </a:r>
            <a:r>
              <a:rPr lang="en-SG" sz="2400" dirty="0">
                <a:solidFill>
                  <a:srgbClr val="FF0000"/>
                </a:solidFill>
              </a:rPr>
              <a:t>CH340</a:t>
            </a:r>
            <a:r>
              <a:rPr lang="en-SG" sz="2400" dirty="0"/>
              <a:t> chip</a:t>
            </a:r>
          </a:p>
          <a:p>
            <a:r>
              <a:rPr lang="en-SG" sz="2400" dirty="0"/>
              <a:t>Need to install the </a:t>
            </a:r>
            <a:r>
              <a:rPr lang="en-SG" sz="2400" dirty="0">
                <a:hlinkClick r:id="rId2"/>
              </a:rPr>
              <a:t>CH340 drivers</a:t>
            </a:r>
            <a:r>
              <a:rPr lang="en-SG" sz="2400" dirty="0"/>
              <a:t>.</a:t>
            </a:r>
          </a:p>
          <a:p>
            <a:r>
              <a:rPr lang="en-SG" sz="2400" dirty="0"/>
              <a:t>Lots of tutorials from Google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78A6B-8F81-4F4E-939E-9B7D960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DE333B-27F4-4F93-A276-342F5E0C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64" y="3459780"/>
            <a:ext cx="7209550" cy="257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601D-932B-4014-9F11-6223E44F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Uno Board Features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C0F3B-2F68-43A7-A9B5-AD04A228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24873-06A6-43EB-9468-6A07BB12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3308"/>
            <a:ext cx="7047089" cy="50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9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CF89-CF01-4E03-A4FE-34EC71FC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Uno Board Features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99500-2835-4146-A90A-738CCC83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1803"/>
            <a:ext cx="7886700" cy="5173486"/>
          </a:xfrm>
        </p:spPr>
        <p:txBody>
          <a:bodyPr/>
          <a:lstStyle/>
          <a:p>
            <a:r>
              <a:rPr lang="en-SG" sz="2400" dirty="0"/>
              <a:t>Power</a:t>
            </a:r>
          </a:p>
          <a:p>
            <a:pPr lvl="1"/>
            <a:r>
              <a:rPr lang="en-SG" sz="2000" dirty="0"/>
              <a:t>Can be powered from USB port (&lt;0.5A)</a:t>
            </a:r>
          </a:p>
          <a:p>
            <a:pPr lvl="1"/>
            <a:r>
              <a:rPr lang="en-SG" sz="2000" dirty="0"/>
              <a:t>External power from DC jack 6V ~ 12V</a:t>
            </a:r>
          </a:p>
          <a:p>
            <a:pPr lvl="1"/>
            <a:r>
              <a:rPr lang="en-SG" sz="2000" dirty="0"/>
              <a:t>Power outputs: 0 (GND), 3.3V, 5.0V (up to 0.3A), </a:t>
            </a:r>
            <a:r>
              <a:rPr lang="en-SG" sz="2000" dirty="0" err="1"/>
              <a:t>Vref</a:t>
            </a:r>
            <a:r>
              <a:rPr lang="en-SG" sz="2000" dirty="0"/>
              <a:t> (5V)</a:t>
            </a:r>
          </a:p>
          <a:p>
            <a:r>
              <a:rPr lang="en-SG" sz="2400" dirty="0"/>
              <a:t>Digital Input/Output pins</a:t>
            </a:r>
          </a:p>
          <a:p>
            <a:pPr lvl="1"/>
            <a:r>
              <a:rPr lang="en-SG" sz="2000" dirty="0"/>
              <a:t>Can be configured as Input, Output or Pull-Up Inputs</a:t>
            </a:r>
          </a:p>
          <a:p>
            <a:pPr lvl="1"/>
            <a:r>
              <a:rPr lang="en-SG" sz="2000" dirty="0"/>
              <a:t>Has Pulse-Width-Modulation on ~ indicated Pins</a:t>
            </a:r>
          </a:p>
          <a:p>
            <a:pPr lvl="1"/>
            <a:r>
              <a:rPr lang="en-SG" sz="2000" dirty="0"/>
              <a:t>Built-in LED on Pin13</a:t>
            </a:r>
          </a:p>
          <a:p>
            <a:r>
              <a:rPr lang="en-SG" sz="2400" dirty="0"/>
              <a:t>Analog Inputs</a:t>
            </a:r>
          </a:p>
          <a:p>
            <a:pPr lvl="1"/>
            <a:r>
              <a:rPr lang="en-SG" sz="2000" dirty="0"/>
              <a:t>10-bit Analog inputs</a:t>
            </a:r>
          </a:p>
          <a:p>
            <a:r>
              <a:rPr lang="en-SG" sz="2400" dirty="0"/>
              <a:t>Others</a:t>
            </a:r>
          </a:p>
          <a:p>
            <a:pPr lvl="1"/>
            <a:r>
              <a:rPr lang="en-SG" sz="2000" dirty="0"/>
              <a:t>Serial I/O interface</a:t>
            </a:r>
          </a:p>
          <a:p>
            <a:pPr lvl="1"/>
            <a:r>
              <a:rPr lang="en-SG" sz="2000" dirty="0"/>
              <a:t>I2C interface</a:t>
            </a:r>
          </a:p>
          <a:p>
            <a:pPr lvl="1"/>
            <a:r>
              <a:rPr lang="en-SG" sz="2000" dirty="0"/>
              <a:t>SPI interface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3A053-7D8E-4900-A63F-5C71FD7C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750E-9C19-46F8-9DEB-0D6622B9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Programming the 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FD59-CACA-444F-BED9-1DA44AE5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Requires an Integrated Development Environment</a:t>
            </a:r>
          </a:p>
          <a:p>
            <a:pPr lvl="1"/>
            <a:r>
              <a:rPr lang="en-SG" dirty="0"/>
              <a:t>Download from </a:t>
            </a:r>
            <a:r>
              <a:rPr lang="en-SG" dirty="0">
                <a:hlinkClick r:id="rId2"/>
              </a:rPr>
              <a:t>Arduino.CC</a:t>
            </a:r>
            <a:endParaRPr lang="en-SG" dirty="0"/>
          </a:p>
          <a:p>
            <a:pPr lvl="1"/>
            <a:r>
              <a:rPr lang="en-SG" dirty="0"/>
              <a:t>Suggest using v2.0 BETA because of features</a:t>
            </a:r>
          </a:p>
          <a:p>
            <a:pPr lvl="2"/>
            <a:r>
              <a:rPr lang="en-SG" dirty="0"/>
              <a:t>Syntax highlighting</a:t>
            </a:r>
          </a:p>
          <a:p>
            <a:pPr lvl="2"/>
            <a:r>
              <a:rPr lang="en-SG" dirty="0"/>
              <a:t>Auto Assist in typing keywords (CTRL-SPACEBAR)</a:t>
            </a:r>
          </a:p>
          <a:p>
            <a:r>
              <a:rPr lang="en-SG" dirty="0"/>
              <a:t>Arduino programs are called </a:t>
            </a:r>
            <a:r>
              <a:rPr lang="en-SG" dirty="0">
                <a:solidFill>
                  <a:srgbClr val="FF0000"/>
                </a:solidFill>
              </a:rPr>
              <a:t>sketches</a:t>
            </a:r>
            <a:r>
              <a:rPr lang="en-SG" dirty="0"/>
              <a:t>.</a:t>
            </a:r>
          </a:p>
          <a:p>
            <a:pPr lvl="1"/>
            <a:r>
              <a:rPr lang="en-SG" dirty="0"/>
              <a:t>In text</a:t>
            </a:r>
          </a:p>
          <a:p>
            <a:pPr lvl="1"/>
            <a:r>
              <a:rPr lang="en-SG" dirty="0"/>
              <a:t>Have extension </a:t>
            </a:r>
            <a:r>
              <a:rPr lang="en-SG" dirty="0">
                <a:solidFill>
                  <a:srgbClr val="FF0000"/>
                </a:solidFill>
              </a:rPr>
              <a:t>.</a:t>
            </a:r>
            <a:r>
              <a:rPr lang="en-SG" dirty="0" err="1">
                <a:solidFill>
                  <a:srgbClr val="FF0000"/>
                </a:solidFill>
              </a:rPr>
              <a:t>ino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1E9AB-5D43-4843-8EAA-B26D2CB6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A136-7484-4DF7-8DB6-BA7F8E32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Programming: Getting 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F42D-A47D-4DC6-BD66-6FDBC3C0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02140"/>
            <a:ext cx="8007350" cy="1390734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SG" sz="2000" dirty="0"/>
              <a:t>Saved as sketches (extension .</a:t>
            </a:r>
            <a:r>
              <a:rPr lang="en-SG" sz="2000" dirty="0" err="1"/>
              <a:t>ino</a:t>
            </a:r>
            <a:r>
              <a:rPr lang="en-SG" sz="20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SG" sz="2000" dirty="0"/>
              <a:t>Follows most characteristics of a C++ syntax/structure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000" dirty="0"/>
              <a:t>Always has 2 functions: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r>
              <a:rPr lang="en-SG" sz="1200" dirty="0"/>
              <a:t>setup() – code is only executed once</a:t>
            </a:r>
          </a:p>
          <a:p>
            <a:pPr marL="457200" lvl="2">
              <a:lnSpc>
                <a:spcPct val="100000"/>
              </a:lnSpc>
              <a:spcBef>
                <a:spcPts val="0"/>
              </a:spcBef>
            </a:pPr>
            <a:r>
              <a:rPr lang="en-SG" sz="1200" dirty="0"/>
              <a:t>loop() – code is continuously looped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00FE-0948-4382-9BB5-171F0769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8EF81-62F9-4378-A2F5-171904E38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7136"/>
            <a:ext cx="6076773" cy="3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2E3E-6CF6-4EA4-B24D-4EB87102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setup()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54E6-5CE1-4558-9695-BF61BCAB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3022"/>
            <a:ext cx="7886700" cy="44390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Executed only </a:t>
            </a:r>
            <a:r>
              <a:rPr lang="en-SG" sz="24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ONCE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after each powerup or reset of the UNO.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UNO is automatically reset after each successful sketch upload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Contains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initialization 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initialization of variables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setup and configuration of I/O ports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setup of other interfaces</a:t>
            </a:r>
          </a:p>
          <a:p>
            <a:pPr marL="285750" indent="-285750"/>
            <a:r>
              <a:rPr lang="en-SG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Tip: Use identifiers to name your I/O pins, it makes programming and code recognitions much easier</a:t>
            </a:r>
            <a:endParaRPr lang="en-SG" sz="24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314B-D6F6-4E70-9401-E7DFCC55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6A5B-E377-46C1-B7B5-F6D5544A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1680D-6F4D-4DFC-8CD0-C1344558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7851"/>
            <a:ext cx="78867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 loop() function is executed </a:t>
            </a:r>
            <a:r>
              <a:rPr lang="en-SG" sz="24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after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the setup() code completes.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Loops </a:t>
            </a:r>
            <a:r>
              <a:rPr lang="en-SG" sz="24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infinitely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executing code within the loop()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Place your code/program within this function, there is </a:t>
            </a:r>
            <a:r>
              <a:rPr lang="en-SG" sz="24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NO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stopping this code</a:t>
            </a:r>
          </a:p>
          <a:p>
            <a:pPr marL="0" indent="0" algn="l">
              <a:buNone/>
            </a:pPr>
            <a:endParaRPr lang="en-SG" sz="2000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A27B-A163-4D0F-BEC8-95587C85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3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16CC-7977-4F12-9FC4-50828493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Coding 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8654-0E7C-463A-9FA6-C716630CD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Arduino code is loosely based on C++ (actually 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hlinkClick r:id="rId2"/>
              </a:rPr>
              <a:t>Processing</a:t>
            </a: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2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Follow good C++ programming habits: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 comments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indent your 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 UPPERCASE to denote constants or defines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name your variables intelligently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39E8-9B89-45DE-820F-959E7F4C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9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B34B-4AA5-439D-9A9E-350FE901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6A23-AC38-4904-8F02-A858849C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ATMega328 has 14 digital I/O Pins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labelled pin0 to pin13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Pin0(Tx), Pin1(Rx) are assigned as Serial I/O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Pin3, Pin5, Pin6, Pin9, Pin10 and Pin11 have PWM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Digital values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 (0 V, GND, ON, LOW)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 (5 V,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Vcc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OFF, HIGH - typically &gt; 3.3 V)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Some pins are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multifunctional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i.e. have different functions depending on how they are initialized.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inputs (default)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inputs with pull-up resistors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outputs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Pulse Width Modulation outputs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DF43F-23B5-4548-B433-707E775A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7E03-98D9-42EF-962A-055336C6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Input/Output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37D3-28ED-443B-A603-C91526D8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Arduino provides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hlinkClick r:id="rId2"/>
              </a:rPr>
              <a:t>useful functions and libraries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simplifying these operations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pinMode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-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initialises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the pin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digitalRead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- reads/inputs a digital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digitalWrite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- outputs a digital value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analogWrite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- outputs a PWM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605C9-3E8B-4DF3-AC3C-5E4D9787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2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14900-0513-4145-B474-7FBEF6EAB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/>
          <a:lstStyle/>
          <a:p>
            <a:r>
              <a:rPr lang="en-SG" sz="2000" dirty="0"/>
              <a:t>A dedicated computer system with a dedicated function within a larger system to perform a specific task. E.g. smart TVs, ovens</a:t>
            </a:r>
          </a:p>
          <a:p>
            <a:r>
              <a:rPr lang="en-SG" sz="2000" dirty="0"/>
              <a:t>After development with a microcontroller, the circuit could be reduced to a single IC with support devices.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673EB-70AC-4DBF-BA80-415027F9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21" y="3244057"/>
            <a:ext cx="5915025" cy="3019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8AF69-DDF0-4120-ACF8-C2AF272D715F}"/>
              </a:ext>
            </a:extLst>
          </p:cNvPr>
          <p:cNvSpPr txBox="1"/>
          <p:nvPr/>
        </p:nvSpPr>
        <p:spPr>
          <a:xfrm>
            <a:off x="971021" y="6171685"/>
            <a:ext cx="518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AudioQuest</a:t>
            </a:r>
            <a:r>
              <a:rPr lang="en-SG" dirty="0"/>
              <a:t> Dragonfly audio Digital-Analog 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C5F2-DE95-418E-8A8B-5758477D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Digital 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978D-D7EF-438D-B8FA-A5792884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692"/>
            <a:ext cx="7886700" cy="1493308"/>
          </a:xfrm>
        </p:spPr>
        <p:txBody>
          <a:bodyPr/>
          <a:lstStyle/>
          <a:p>
            <a:r>
              <a:rPr lang="en-SG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Let's blink (turn ON/OFF) the on-board LED</a:t>
            </a:r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vl="1"/>
            <a:r>
              <a:rPr lang="en-SG" sz="2000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pinMode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()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initialises pin13 to be an 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OUTPUT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pin</a:t>
            </a:r>
          </a:p>
          <a:p>
            <a:pPr lvl="1"/>
            <a:r>
              <a:rPr lang="en-SG" sz="2000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digitalWrite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() 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outputs a 0 or a 1 alternately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delay of 1 second to allow us to view the result</a:t>
            </a:r>
          </a:p>
          <a:p>
            <a:pPr marL="457200" lvl="1" indent="0">
              <a:buNone/>
            </a:pPr>
            <a:endParaRPr lang="en-SG" sz="2000" b="0" i="0" dirty="0">
              <a:solidFill>
                <a:srgbClr val="000000"/>
              </a:solidFill>
              <a:effectLst/>
              <a:latin typeface="Yanone Kaffeesatz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C586C-48B6-434E-943C-122F61CC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60A6D-96BD-46A3-820C-CE21B905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08" y="2977649"/>
            <a:ext cx="5429824" cy="361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06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CEC4-C505-46AC-86B1-76773588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hlinkClick r:id="rId2"/>
              </a:rPr>
              <a:t>pinMode</a:t>
            </a:r>
            <a:r>
              <a:rPr lang="en-SG" dirty="0">
                <a:hlinkClick r:id="rId2"/>
              </a:rPr>
              <a:t>( pin, MODE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CAE1-84F7-4783-AF8F-6CA1F3A9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Configures specified pin to behave either as input or output.</a:t>
            </a:r>
          </a:p>
          <a:p>
            <a:r>
              <a:rPr lang="en-SG" dirty="0"/>
              <a:t>Modes available</a:t>
            </a:r>
          </a:p>
          <a:p>
            <a:pPr lvl="1"/>
            <a:r>
              <a:rPr lang="en-SG" dirty="0"/>
              <a:t>INPUT</a:t>
            </a:r>
            <a:br>
              <a:rPr lang="en-SG" dirty="0"/>
            </a:br>
            <a:r>
              <a:rPr lang="en-SG" dirty="0"/>
              <a:t>digital input mode (high-impedance states)</a:t>
            </a:r>
          </a:p>
          <a:p>
            <a:pPr lvl="1"/>
            <a:r>
              <a:rPr lang="en-SG" dirty="0"/>
              <a:t>INPUT_PULLUP</a:t>
            </a:r>
            <a:br>
              <a:rPr lang="en-US" dirty="0"/>
            </a:br>
            <a:r>
              <a:rPr lang="en-US" dirty="0"/>
              <a:t>digital input mode with internal 20K-50K ohm pull-up resistor</a:t>
            </a:r>
          </a:p>
          <a:p>
            <a:pPr lvl="1"/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digital output mode</a:t>
            </a:r>
            <a:br>
              <a:rPr lang="en-US" dirty="0"/>
            </a:br>
            <a:r>
              <a:rPr lang="en-US" dirty="0"/>
              <a:t>able to source up to 40mA per pin, total of 200mA per chip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6CA86-5742-41C3-8822-2009B01E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A472-D876-49D7-B479-A6A3EC7A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an External 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C9CE-E25D-42CA-8E0E-D1E61E11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156" y="1825625"/>
            <a:ext cx="3390194" cy="4351338"/>
          </a:xfrm>
        </p:spPr>
        <p:txBody>
          <a:bodyPr/>
          <a:lstStyle/>
          <a:p>
            <a:r>
              <a:rPr lang="en-SG" sz="2400" dirty="0"/>
              <a:t>Let’s blink an external LED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need to 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WIRE-up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the circuit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requires a 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current-limiting</a:t>
            </a:r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resistor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change the pin to </a:t>
            </a:r>
            <a:r>
              <a:rPr lang="en-SG" sz="2000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8</a:t>
            </a:r>
          </a:p>
          <a:p>
            <a:pPr lvl="1"/>
            <a:r>
              <a:rPr lang="en-SG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Compile, Upload, Execute!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BE6C-1F92-41AA-B9C1-8D57F780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637CE3-6C7B-4552-8EC1-0B00E0DA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2" y="1501070"/>
            <a:ext cx="4419600" cy="3183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EFA7F-A281-48E4-84CD-AE74D855B23E}"/>
              </a:ext>
            </a:extLst>
          </p:cNvPr>
          <p:cNvSpPr txBox="1"/>
          <p:nvPr/>
        </p:nvSpPr>
        <p:spPr>
          <a:xfrm>
            <a:off x="681511" y="4895265"/>
            <a:ext cx="3890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 is the purpose of the resistor?</a:t>
            </a:r>
            <a:br>
              <a:rPr lang="en-SG" dirty="0"/>
            </a:br>
            <a:r>
              <a:rPr lang="en-SG" dirty="0"/>
              <a:t>Which pins can be used as output pins?</a:t>
            </a:r>
          </a:p>
          <a:p>
            <a:r>
              <a:rPr lang="en-SG" dirty="0"/>
              <a:t>Can you add additional </a:t>
            </a:r>
            <a:r>
              <a:rPr lang="en-SG" dirty="0" err="1"/>
              <a:t>leds</a:t>
            </a:r>
            <a:r>
              <a:rPr lang="en-S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0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9EFF-BD18-47AD-9176-058314E1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Assignment: A countdown timer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DEC0-B2C2-4537-9F2F-0EB7D58C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822" y="1825625"/>
            <a:ext cx="2543528" cy="4351338"/>
          </a:xfrm>
        </p:spPr>
        <p:txBody>
          <a:bodyPr/>
          <a:lstStyle/>
          <a:p>
            <a:r>
              <a:rPr lang="en-SG" sz="2400" dirty="0">
                <a:hlinkClick r:id="rId2"/>
              </a:rPr>
              <a:t>Seven segment LED</a:t>
            </a:r>
            <a:endParaRPr lang="en-SG" sz="2400" dirty="0"/>
          </a:p>
          <a:p>
            <a:pPr lvl="1"/>
            <a:r>
              <a:rPr lang="en-SG" sz="2000" dirty="0"/>
              <a:t>Made up of 7 separate LEDs</a:t>
            </a:r>
          </a:p>
          <a:p>
            <a:pPr lvl="1"/>
            <a:r>
              <a:rPr lang="en-SG" sz="2000" dirty="0"/>
              <a:t>Combined in segments, forms digits</a:t>
            </a:r>
          </a:p>
          <a:p>
            <a:r>
              <a:rPr lang="en-SG" sz="2400" dirty="0"/>
              <a:t>Change the switches to see the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49FA-CA6F-47BF-8953-AA5821A3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55D47C6-4C29-41D4-B1A7-73FA360F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64" y="1463677"/>
            <a:ext cx="5719040" cy="4344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10606-C314-405C-8520-12B6C77A489A}"/>
              </a:ext>
            </a:extLst>
          </p:cNvPr>
          <p:cNvSpPr txBox="1"/>
          <p:nvPr/>
        </p:nvSpPr>
        <p:spPr>
          <a:xfrm>
            <a:off x="3668888" y="5897325"/>
            <a:ext cx="248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TinkerCAD</a:t>
            </a:r>
            <a:r>
              <a:rPr lang="en-SG" dirty="0"/>
              <a:t>: </a:t>
            </a:r>
            <a:r>
              <a:rPr lang="en-SG" dirty="0">
                <a:hlinkClick r:id="rId3"/>
              </a:rPr>
              <a:t>CC 7 Seg 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9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C6A1-53FC-4932-A927-1ACFC10B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Assignment: A countdown timer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7D16-C98C-4B46-BAF5-2666A6EE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318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Experiment with the 7-segment circuit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Convert the circuit which uses an Uno to control the 7-segment CC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Write a program that counts from 0 to 9 continuously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20964-EE70-4607-8953-A7E32DE1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84932-4687-46E7-968F-9F9E0B954C19}"/>
              </a:ext>
            </a:extLst>
          </p:cNvPr>
          <p:cNvSpPr txBox="1"/>
          <p:nvPr/>
        </p:nvSpPr>
        <p:spPr>
          <a:xfrm>
            <a:off x="869243" y="5813779"/>
            <a:ext cx="5723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Why I should use Arduino IDE 2.0?</a:t>
            </a:r>
            <a:endParaRPr lang="en-SG" dirty="0"/>
          </a:p>
          <a:p>
            <a:r>
              <a:rPr lang="en-SG" dirty="0">
                <a:hlinkClick r:id="rId3"/>
              </a:rPr>
              <a:t>Why can’t I use a single resistor at the CC pin?</a:t>
            </a:r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1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39BB-B882-4B86-BE70-98E391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Review: This lesson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C36E-CE05-442B-A3B9-31F9605E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Review the notes (Introduction to Arduino Systems)</a:t>
            </a:r>
          </a:p>
          <a:p>
            <a:r>
              <a:rPr lang="en-SG" dirty="0"/>
              <a:t>Install Arduino IDE (</a:t>
            </a:r>
            <a:r>
              <a:rPr lang="en-SG" dirty="0" err="1"/>
              <a:t>ver</a:t>
            </a:r>
            <a:r>
              <a:rPr lang="en-SG" dirty="0"/>
              <a:t> 2)</a:t>
            </a:r>
          </a:p>
          <a:p>
            <a:r>
              <a:rPr lang="en-SG" dirty="0"/>
              <a:t>Use </a:t>
            </a:r>
            <a:r>
              <a:rPr lang="en-SG" dirty="0" err="1"/>
              <a:t>TinkerCAD</a:t>
            </a:r>
            <a:r>
              <a:rPr lang="en-SG" dirty="0"/>
              <a:t>, play with Uno + single LED</a:t>
            </a:r>
          </a:p>
          <a:p>
            <a:r>
              <a:rPr lang="en-SG" dirty="0"/>
              <a:t>Use </a:t>
            </a:r>
            <a:r>
              <a:rPr lang="en-SG" dirty="0" err="1"/>
              <a:t>TinkerCAD</a:t>
            </a:r>
            <a:r>
              <a:rPr lang="en-SG" dirty="0"/>
              <a:t>, open Uno CC 7 Seg display</a:t>
            </a:r>
          </a:p>
          <a:p>
            <a:pPr lvl="1"/>
            <a:r>
              <a:rPr lang="en-SG" dirty="0"/>
              <a:t>Check out codes of digits 0..9</a:t>
            </a:r>
          </a:p>
          <a:p>
            <a:pPr lvl="1"/>
            <a:r>
              <a:rPr lang="en-SG" dirty="0"/>
              <a:t>Replace switches with UNO</a:t>
            </a:r>
          </a:p>
          <a:p>
            <a:pPr lvl="1"/>
            <a:r>
              <a:rPr lang="en-SG" dirty="0"/>
              <a:t>Program UNO to display 0..9 continuously, 1 second between digits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CC3C-ED4D-43DD-BFB7-53A197DB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Systems 1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A2DC-3DF6-42F2-815A-05BBEF98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Systems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399280-2639-41E6-883D-CD7A2542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28772" cy="4351338"/>
          </a:xfrm>
        </p:spPr>
        <p:txBody>
          <a:bodyPr/>
          <a:lstStyle/>
          <a:p>
            <a:r>
              <a:rPr lang="en-SG" dirty="0"/>
              <a:t>Combines</a:t>
            </a:r>
          </a:p>
          <a:p>
            <a:pPr lvl="1"/>
            <a:r>
              <a:rPr lang="en-SG" dirty="0"/>
              <a:t>Microprocessor</a:t>
            </a:r>
          </a:p>
          <a:p>
            <a:pPr lvl="1"/>
            <a:r>
              <a:rPr lang="en-SG" dirty="0"/>
              <a:t>Memory (RAM, ROM)</a:t>
            </a:r>
          </a:p>
          <a:p>
            <a:pPr lvl="1"/>
            <a:r>
              <a:rPr lang="en-SG" dirty="0"/>
              <a:t>Input Output</a:t>
            </a:r>
          </a:p>
          <a:p>
            <a:pPr lvl="2"/>
            <a:r>
              <a:rPr lang="en-SG" dirty="0"/>
              <a:t>Digital</a:t>
            </a:r>
          </a:p>
          <a:p>
            <a:pPr lvl="2"/>
            <a:r>
              <a:rPr lang="en-SG" dirty="0"/>
              <a:t>Analog</a:t>
            </a:r>
          </a:p>
          <a:p>
            <a:pPr lvl="2"/>
            <a:r>
              <a:rPr lang="en-SG" dirty="0"/>
              <a:t>Interface protocols</a:t>
            </a:r>
          </a:p>
          <a:p>
            <a:pPr lvl="1"/>
            <a:r>
              <a:rPr lang="en-SG" dirty="0"/>
              <a:t>Timing</a:t>
            </a:r>
          </a:p>
          <a:p>
            <a:pPr lvl="1"/>
            <a:r>
              <a:rPr lang="en-SG" dirty="0"/>
              <a:t>Other peripherals</a:t>
            </a:r>
          </a:p>
          <a:p>
            <a:r>
              <a:rPr lang="en-SG" dirty="0"/>
              <a:t>Into a </a:t>
            </a:r>
            <a:r>
              <a:rPr lang="en-SG" dirty="0">
                <a:solidFill>
                  <a:srgbClr val="FF0000"/>
                </a:solidFill>
              </a:rPr>
              <a:t>Single</a:t>
            </a:r>
            <a:r>
              <a:rPr lang="en-SG" dirty="0"/>
              <a:t> chip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DAF8-BF85-4815-A86E-79633830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99413-9D9B-4CE3-95D5-5A5BD2E63059}"/>
              </a:ext>
            </a:extLst>
          </p:cNvPr>
          <p:cNvGrpSpPr/>
          <p:nvPr/>
        </p:nvGrpSpPr>
        <p:grpSpPr>
          <a:xfrm>
            <a:off x="4686120" y="1600201"/>
            <a:ext cx="3762375" cy="3657600"/>
            <a:chOff x="5182835" y="1577623"/>
            <a:chExt cx="3762375" cy="3657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E7F24A-E495-431A-A1D1-73537DDB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2835" y="1577623"/>
              <a:ext cx="3762375" cy="365760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4B0FF28-02B7-4337-8405-C54302836F73}"/>
                </a:ext>
              </a:extLst>
            </p:cNvPr>
            <p:cNvSpPr/>
            <p:nvPr/>
          </p:nvSpPr>
          <p:spPr>
            <a:xfrm>
              <a:off x="6999111" y="3063522"/>
              <a:ext cx="553156" cy="5503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75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D556-249E-41CB-981F-EC5FB444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Common Microcontrollers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370B-5A12-4B4E-8B0E-BB3CE764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Atmel</a:t>
            </a:r>
          </a:p>
          <a:p>
            <a:pPr lvl="1"/>
            <a:r>
              <a:rPr lang="en-SG" dirty="0" err="1"/>
              <a:t>ATTiny</a:t>
            </a:r>
            <a:r>
              <a:rPr lang="en-SG" dirty="0"/>
              <a:t> </a:t>
            </a:r>
            <a:r>
              <a:rPr lang="en-SG" dirty="0">
                <a:hlinkClick r:id="rId2"/>
              </a:rPr>
              <a:t>45</a:t>
            </a:r>
            <a:r>
              <a:rPr lang="en-SG" dirty="0"/>
              <a:t>, </a:t>
            </a:r>
            <a:r>
              <a:rPr lang="en-SG" dirty="0">
                <a:hlinkClick r:id="rId3"/>
              </a:rPr>
              <a:t>44</a:t>
            </a:r>
            <a:r>
              <a:rPr lang="en-SG" dirty="0"/>
              <a:t>, 412, </a:t>
            </a:r>
            <a:r>
              <a:rPr lang="en-SG" dirty="0">
                <a:hlinkClick r:id="rId4"/>
              </a:rPr>
              <a:t>1614</a:t>
            </a:r>
            <a:endParaRPr lang="en-SG" dirty="0"/>
          </a:p>
          <a:p>
            <a:pPr lvl="1"/>
            <a:r>
              <a:rPr lang="en-SG" dirty="0" err="1"/>
              <a:t>ATMega</a:t>
            </a:r>
            <a:r>
              <a:rPr lang="en-SG" dirty="0"/>
              <a:t> </a:t>
            </a:r>
            <a:r>
              <a:rPr lang="en-SG" dirty="0">
                <a:hlinkClick r:id="rId5"/>
              </a:rPr>
              <a:t>328</a:t>
            </a:r>
            <a:r>
              <a:rPr lang="en-SG" dirty="0"/>
              <a:t>, 3u24</a:t>
            </a:r>
          </a:p>
          <a:p>
            <a:r>
              <a:rPr lang="en-SG" dirty="0"/>
              <a:t>ARM</a:t>
            </a:r>
          </a:p>
          <a:p>
            <a:pPr lvl="1"/>
            <a:r>
              <a:rPr lang="en-SG" dirty="0"/>
              <a:t>D11C, D21E</a:t>
            </a:r>
          </a:p>
          <a:p>
            <a:r>
              <a:rPr lang="en-SG" dirty="0" err="1"/>
              <a:t>Xtensa</a:t>
            </a:r>
            <a:endParaRPr lang="en-SG" dirty="0"/>
          </a:p>
          <a:p>
            <a:pPr lvl="1"/>
            <a:r>
              <a:rPr lang="en-SG" dirty="0">
                <a:hlinkClick r:id="rId6"/>
              </a:rPr>
              <a:t>ESP8266</a:t>
            </a:r>
            <a:r>
              <a:rPr lang="en-SG" dirty="0"/>
              <a:t>, </a:t>
            </a:r>
            <a:r>
              <a:rPr lang="en-SG" dirty="0">
                <a:hlinkClick r:id="rId7"/>
              </a:rPr>
              <a:t>ESP32</a:t>
            </a:r>
            <a:endParaRPr lang="en-SG" dirty="0"/>
          </a:p>
          <a:p>
            <a:pPr lvl="1"/>
            <a:r>
              <a:rPr lang="en-SG" dirty="0"/>
              <a:t>Integrated RF, Bluetooth, networking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D1DB-EDF8-4AFF-AD84-5BF8AE54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D205-0A9A-40E4-89A3-2A6A417DDB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5980" y="1379361"/>
            <a:ext cx="3009370" cy="336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0EBF-B7A9-4156-9A23-FD184E77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Arduino Embedded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C0A0-E0E8-4C97-B061-2665F40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Arduino Embedded System comprises of</a:t>
            </a:r>
          </a:p>
          <a:p>
            <a:pPr lvl="1"/>
            <a:r>
              <a:rPr lang="en-SG" dirty="0"/>
              <a:t>Software &amp; Software Tools</a:t>
            </a:r>
          </a:p>
          <a:p>
            <a:pPr lvl="2"/>
            <a:r>
              <a:rPr lang="en-SG" dirty="0"/>
              <a:t>Integrated Development system (IDE)</a:t>
            </a:r>
          </a:p>
          <a:p>
            <a:pPr lvl="2"/>
            <a:r>
              <a:rPr lang="en-SG" dirty="0"/>
              <a:t>Arduino programming language (based on Processing)</a:t>
            </a:r>
          </a:p>
          <a:p>
            <a:pPr lvl="2"/>
            <a:r>
              <a:rPr lang="en-SG" dirty="0"/>
              <a:t>Development &amp; Debugging Tools </a:t>
            </a:r>
          </a:p>
          <a:p>
            <a:pPr lvl="2"/>
            <a:r>
              <a:rPr lang="en-SG" dirty="0"/>
              <a:t>Software libraries</a:t>
            </a:r>
          </a:p>
          <a:p>
            <a:pPr lvl="1"/>
            <a:r>
              <a:rPr lang="en-SG" dirty="0"/>
              <a:t>Hardware</a:t>
            </a:r>
          </a:p>
          <a:p>
            <a:pPr lvl="2"/>
            <a:r>
              <a:rPr lang="en-SG" dirty="0" err="1"/>
              <a:t>ATmel</a:t>
            </a:r>
            <a:r>
              <a:rPr lang="en-SG" dirty="0"/>
              <a:t> processor boards (and others)</a:t>
            </a:r>
          </a:p>
          <a:p>
            <a:pPr lvl="2"/>
            <a:r>
              <a:rPr lang="en-SG" dirty="0"/>
              <a:t>Shields (add-on modules)</a:t>
            </a:r>
          </a:p>
          <a:p>
            <a:pPr lvl="2"/>
            <a:r>
              <a:rPr lang="en-SG" dirty="0"/>
              <a:t>Sensors, actuators, peripherals</a:t>
            </a:r>
          </a:p>
          <a:p>
            <a:pPr lvl="1"/>
            <a:r>
              <a:rPr lang="en-SG" dirty="0"/>
              <a:t>Open Source Platform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99A8F-DA46-41A5-B250-A1AADB0B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B1D9-8E07-4984-B2F8-7EA5758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B4A6-7F24-42D4-AE38-8F1BFD05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hardware and software company based in Italy</a:t>
            </a:r>
          </a:p>
          <a:p>
            <a:r>
              <a:rPr lang="en-US" dirty="0"/>
              <a:t>Initial development – software (based on Processing) and later hardware boards (Atmel based)</a:t>
            </a:r>
          </a:p>
          <a:p>
            <a:r>
              <a:rPr lang="en-US" dirty="0"/>
              <a:t>Produces and markets “official” boards: Uno, Due, Leonardo, </a:t>
            </a:r>
            <a:r>
              <a:rPr lang="en-US" dirty="0" err="1"/>
              <a:t>Diecimila</a:t>
            </a:r>
            <a:r>
              <a:rPr lang="en-US" dirty="0"/>
              <a:t>, Mega, Nano</a:t>
            </a:r>
          </a:p>
          <a:p>
            <a:r>
              <a:rPr lang="en-US" dirty="0"/>
              <a:t>Software and hardware is </a:t>
            </a:r>
            <a:r>
              <a:rPr lang="en-US" dirty="0">
                <a:solidFill>
                  <a:srgbClr val="FF0000"/>
                </a:solidFill>
              </a:rPr>
              <a:t>open source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DCDD-305E-498C-BBA9-BECACAE8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GitHub - arduino/Arduino: open-source electronics platform">
            <a:hlinkClick r:id="rId2"/>
            <a:extLst>
              <a:ext uri="{FF2B5EF4-FFF2-40B4-BE49-F238E27FC236}">
                <a16:creationId xmlns:a16="http://schemas.microsoft.com/office/drawing/2014/main" id="{B01373C3-0C83-48F0-847B-12644BD0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62" y="5033508"/>
            <a:ext cx="1532466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97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07B3-23CA-441E-BEDF-58C67160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use Arduino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A4DE-0209-4EFE-9F84-A06428A5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9180"/>
            <a:ext cx="7886700" cy="1820687"/>
          </a:xfrm>
        </p:spPr>
        <p:txBody>
          <a:bodyPr/>
          <a:lstStyle/>
          <a:p>
            <a:r>
              <a:rPr lang="en-SG" sz="2400" dirty="0"/>
              <a:t>Open source </a:t>
            </a:r>
            <a:r>
              <a:rPr lang="en-SG" sz="2400" dirty="0">
                <a:solidFill>
                  <a:srgbClr val="FF0000"/>
                </a:solidFill>
              </a:rPr>
              <a:t>libraries</a:t>
            </a:r>
            <a:r>
              <a:rPr lang="en-SG" sz="2400" dirty="0"/>
              <a:t> &amp; </a:t>
            </a:r>
            <a:r>
              <a:rPr lang="en-SG" sz="2400" dirty="0">
                <a:solidFill>
                  <a:srgbClr val="FF0000"/>
                </a:solidFill>
              </a:rPr>
              <a:t>support</a:t>
            </a:r>
          </a:p>
          <a:p>
            <a:r>
              <a:rPr lang="en-SG" sz="2400" dirty="0">
                <a:solidFill>
                  <a:srgbClr val="FF0000"/>
                </a:solidFill>
              </a:rPr>
              <a:t>Inexpensive</a:t>
            </a:r>
            <a:r>
              <a:rPr lang="en-SG" sz="2400" dirty="0"/>
              <a:t>, lots of clones, 3</a:t>
            </a:r>
            <a:r>
              <a:rPr lang="en-SG" sz="2400" baseline="30000" dirty="0"/>
              <a:t>rd</a:t>
            </a:r>
            <a:r>
              <a:rPr lang="en-SG" sz="2400" dirty="0"/>
              <a:t> party manufacturers</a:t>
            </a:r>
          </a:p>
          <a:p>
            <a:r>
              <a:rPr lang="en-SG" sz="2400" dirty="0"/>
              <a:t>Simple, clear programming environment using GUI</a:t>
            </a:r>
          </a:p>
          <a:p>
            <a:r>
              <a:rPr lang="en-SG" sz="2400" dirty="0"/>
              <a:t>Cross-platform (Windows, </a:t>
            </a:r>
            <a:r>
              <a:rPr lang="en-SG" sz="2400" dirty="0" err="1"/>
              <a:t>MacOSx</a:t>
            </a:r>
            <a:r>
              <a:rPr lang="en-SG" sz="2400" dirty="0"/>
              <a:t>, Linux)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78477-74B8-4373-B6CC-429C1EF6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26D111-C3A2-4D38-976D-A950B201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3" y="3589867"/>
            <a:ext cx="7143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1380-F6D3-452D-8857-255B8F7C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Arduino 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B0F9-26A2-4F07-8F9C-DF5B16E8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257572" cy="4351338"/>
          </a:xfrm>
        </p:spPr>
        <p:txBody>
          <a:bodyPr/>
          <a:lstStyle/>
          <a:p>
            <a:r>
              <a:rPr lang="en-US" sz="2000" dirty="0"/>
              <a:t>Most common microcontroller board to begin Arduino projects.</a:t>
            </a:r>
          </a:p>
          <a:p>
            <a:r>
              <a:rPr lang="en-US" sz="2000" dirty="0"/>
              <a:t>Uses a </a:t>
            </a:r>
            <a:r>
              <a:rPr lang="en-US" sz="2000" dirty="0" err="1"/>
              <a:t>ATmel</a:t>
            </a:r>
            <a:r>
              <a:rPr lang="en-US" sz="2000" dirty="0"/>
              <a:t> Atmega328P processor with a separate programmable interface using another Atmel processor and USB.</a:t>
            </a:r>
          </a:p>
          <a:p>
            <a:r>
              <a:rPr lang="en-US" sz="2000" dirty="0"/>
              <a:t>Has sockets for interfacing and power.</a:t>
            </a:r>
          </a:p>
          <a:p>
            <a:r>
              <a:rPr lang="en-US" sz="2000" dirty="0"/>
              <a:t>So popular that it is called Arduino.</a:t>
            </a:r>
            <a:br>
              <a:rPr lang="en-US" sz="2000" dirty="0"/>
            </a:br>
            <a:r>
              <a:rPr lang="en-US" sz="2000" dirty="0"/>
              <a:t>(Please don’t make this mistake!)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4A1D-1FAA-4CC1-8AF6-7F99F1DB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52B47-A54D-42FB-8109-BA10931CBD88}"/>
              </a:ext>
            </a:extLst>
          </p:cNvPr>
          <p:cNvSpPr txBox="1"/>
          <p:nvPr/>
        </p:nvSpPr>
        <p:spPr>
          <a:xfrm>
            <a:off x="5293609" y="6042113"/>
            <a:ext cx="19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“Arduino” or “Uno”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E30DC8-90D5-4398-89CB-BB9A129C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84" y="3276981"/>
            <a:ext cx="3876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14DB-1F56-4CB4-80D6-68DAC0A4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Variations of the 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9D14-4FB5-46AE-87F5-A92E2CF5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1136"/>
            <a:ext cx="7886700" cy="2283531"/>
          </a:xfrm>
        </p:spPr>
        <p:txBody>
          <a:bodyPr/>
          <a:lstStyle/>
          <a:p>
            <a:r>
              <a:rPr lang="en-SG" sz="2000" dirty="0"/>
              <a:t>Being open-source, there are many variations.</a:t>
            </a:r>
          </a:p>
          <a:p>
            <a:r>
              <a:rPr lang="en-SG" sz="2000" dirty="0"/>
              <a:t>Programming and usage are basically the same with some minor variations.</a:t>
            </a:r>
          </a:p>
          <a:p>
            <a:r>
              <a:rPr lang="en-SG" sz="2000" dirty="0"/>
              <a:t>All boards use the </a:t>
            </a:r>
            <a:r>
              <a:rPr lang="en-SG" sz="2000" dirty="0">
                <a:solidFill>
                  <a:srgbClr val="FF0000"/>
                </a:solidFill>
              </a:rPr>
              <a:t>ATMega328P </a:t>
            </a:r>
            <a:r>
              <a:rPr lang="en-SG" sz="2000" dirty="0"/>
              <a:t>processor (may be in different formats)</a:t>
            </a:r>
          </a:p>
          <a:p>
            <a:r>
              <a:rPr lang="en-SG" sz="2000" dirty="0"/>
              <a:t>All boards have the same I/O pins</a:t>
            </a:r>
          </a:p>
          <a:p>
            <a:r>
              <a:rPr lang="en-SG" sz="2000" dirty="0"/>
              <a:t>Difference is in </a:t>
            </a:r>
            <a:r>
              <a:rPr lang="en-SG" sz="2000" dirty="0">
                <a:solidFill>
                  <a:srgbClr val="FF0000"/>
                </a:solidFill>
              </a:rPr>
              <a:t>$$cost$$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514E-1ED3-48E4-B9FE-B566F217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D61846-FF65-4F75-9220-C46AB07E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7" y="4176892"/>
            <a:ext cx="8634939" cy="16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3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6591</TotalTime>
  <Words>1176</Words>
  <Application>Microsoft Office PowerPoint</Application>
  <PresentationFormat>On-screen Show (4:3)</PresentationFormat>
  <Paragraphs>200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Yanone Kaffeesatz</vt:lpstr>
      <vt:lpstr>Yanone Kaffeesatz SemiBold</vt:lpstr>
      <vt:lpstr>Office Theme</vt:lpstr>
      <vt:lpstr>EP1000</vt:lpstr>
      <vt:lpstr>Embedded Systems</vt:lpstr>
      <vt:lpstr>Microcontroller Systems</vt:lpstr>
      <vt:lpstr>Common Microcontrollers</vt:lpstr>
      <vt:lpstr>The Arduino Embedded System</vt:lpstr>
      <vt:lpstr>Arduino Systems</vt:lpstr>
      <vt:lpstr>Why use Arduino Systems</vt:lpstr>
      <vt:lpstr>Arduino Uno</vt:lpstr>
      <vt:lpstr>Variations of the Uno</vt:lpstr>
      <vt:lpstr>Main Uno board difference</vt:lpstr>
      <vt:lpstr>Uno Board Features</vt:lpstr>
      <vt:lpstr>Uno Board Features</vt:lpstr>
      <vt:lpstr>Programming the Uno</vt:lpstr>
      <vt:lpstr>Programming: Getting Started</vt:lpstr>
      <vt:lpstr>setup()</vt:lpstr>
      <vt:lpstr>loop()</vt:lpstr>
      <vt:lpstr>Coding Tips</vt:lpstr>
      <vt:lpstr>Digital Input/Output</vt:lpstr>
      <vt:lpstr>Digital Input/Output</vt:lpstr>
      <vt:lpstr>Digital Output</vt:lpstr>
      <vt:lpstr>pinMode( pin, MODE )</vt:lpstr>
      <vt:lpstr>Using an External LED</vt:lpstr>
      <vt:lpstr>Assignment: A countdown timer</vt:lpstr>
      <vt:lpstr>Assignment: A countdown timer</vt:lpstr>
      <vt:lpstr>Review: This lesson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119</cp:revision>
  <dcterms:created xsi:type="dcterms:W3CDTF">2021-05-13T09:46:01Z</dcterms:created>
  <dcterms:modified xsi:type="dcterms:W3CDTF">2021-05-31T07:40:48Z</dcterms:modified>
</cp:coreProperties>
</file>