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9" r:id="rId15"/>
    <p:sldId id="286" r:id="rId16"/>
    <p:sldId id="287" r:id="rId17"/>
    <p:sldId id="288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34563-E4A8-42FB-9C72-A1266AA7018E}" v="37" dt="2021-06-03T18:01:36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rduino.cc/reference/en/language/structure/control-structure/while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rduino.cc/reference/en/language/structure/control-structure/dowhile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structure/control-structure/continue/" TargetMode="External"/><Relationship Id="rId2" Type="http://schemas.openxmlformats.org/officeDocument/2006/relationships/hyperlink" Target="https://www.arduino.cc/reference/en/language/structure/control-structure/break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variables/variable-scope-qualifiers/const/" TargetMode="External"/><Relationship Id="rId2" Type="http://schemas.openxmlformats.org/officeDocument/2006/relationships/hyperlink" Target="https://www.arduino.cc/reference/en/language/structure/further-syntax/define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arduino.cc/reference/en/language/structure/further-syntax/include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en.wikipedia.org/wiki/Processing_(programming_language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reference/en/language/variables/data-types/float/" TargetMode="External"/><Relationship Id="rId13" Type="http://schemas.openxmlformats.org/officeDocument/2006/relationships/hyperlink" Target="https://www.arduino.cc/reference/en/language/variables/data-types/string/" TargetMode="External"/><Relationship Id="rId18" Type="http://schemas.openxmlformats.org/officeDocument/2006/relationships/hyperlink" Target="https://www.arduino.cc/reference/en/language/variables/data-types/void/" TargetMode="External"/><Relationship Id="rId3" Type="http://schemas.openxmlformats.org/officeDocument/2006/relationships/hyperlink" Target="https://www.arduino.cc/reference/en/language/variables/data-types/bool/" TargetMode="External"/><Relationship Id="rId7" Type="http://schemas.openxmlformats.org/officeDocument/2006/relationships/hyperlink" Target="https://www.arduino.cc/reference/en/language/variables/data-types/double/" TargetMode="External"/><Relationship Id="rId12" Type="http://schemas.openxmlformats.org/officeDocument/2006/relationships/hyperlink" Target="https://www.arduino.cc/reference/en/language/variables/data-types/size_t/" TargetMode="External"/><Relationship Id="rId17" Type="http://schemas.openxmlformats.org/officeDocument/2006/relationships/hyperlink" Target="https://www.arduino.cc/reference/en/language/variables/data-types/unsignedlong/" TargetMode="External"/><Relationship Id="rId2" Type="http://schemas.openxmlformats.org/officeDocument/2006/relationships/hyperlink" Target="https://www.arduino.cc/reference/en/language/variables/data-types/array/" TargetMode="External"/><Relationship Id="rId16" Type="http://schemas.openxmlformats.org/officeDocument/2006/relationships/hyperlink" Target="https://www.arduino.cc/reference/en/language/variables/data-types/unsignedi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reference/en/language/variables/data-types/char/" TargetMode="External"/><Relationship Id="rId11" Type="http://schemas.openxmlformats.org/officeDocument/2006/relationships/hyperlink" Target="https://www.arduino.cc/reference/en/language/variables/data-types/short/" TargetMode="External"/><Relationship Id="rId5" Type="http://schemas.openxmlformats.org/officeDocument/2006/relationships/hyperlink" Target="https://www.arduino.cc/reference/en/language/variables/data-types/byte/" TargetMode="External"/><Relationship Id="rId15" Type="http://schemas.openxmlformats.org/officeDocument/2006/relationships/hyperlink" Target="https://www.arduino.cc/reference/en/language/variables/data-types/unsignedchar/" TargetMode="External"/><Relationship Id="rId10" Type="http://schemas.openxmlformats.org/officeDocument/2006/relationships/hyperlink" Target="https://www.arduino.cc/reference/en/language/variables/data-types/long/" TargetMode="External"/><Relationship Id="rId19" Type="http://schemas.openxmlformats.org/officeDocument/2006/relationships/hyperlink" Target="https://www.arduino.cc/reference/en/language/variables/data-types/word/" TargetMode="External"/><Relationship Id="rId4" Type="http://schemas.openxmlformats.org/officeDocument/2006/relationships/hyperlink" Target="https://www.arduino.cc/reference/en/language/variables/data-types/boolean/" TargetMode="External"/><Relationship Id="rId9" Type="http://schemas.openxmlformats.org/officeDocument/2006/relationships/hyperlink" Target="https://www.arduino.cc/reference/en/language/variables/data-types/int/" TargetMode="External"/><Relationship Id="rId14" Type="http://schemas.openxmlformats.org/officeDocument/2006/relationships/hyperlink" Target="https://www.arduino.cc/reference/en/language/variables/data-types/stringobject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reference/en/language/structure/boolean-operators/logicalnot/" TargetMode="External"/><Relationship Id="rId13" Type="http://schemas.openxmlformats.org/officeDocument/2006/relationships/hyperlink" Target="https://www.arduino.cc/reference/en/language/structure/compound-operators/compoundmultiplication/" TargetMode="External"/><Relationship Id="rId18" Type="http://schemas.openxmlformats.org/officeDocument/2006/relationships/hyperlink" Target="https://www.arduino.cc/reference/en/language/structure/compound-operators/compounddivision/" TargetMode="External"/><Relationship Id="rId26" Type="http://schemas.openxmlformats.org/officeDocument/2006/relationships/hyperlink" Target="https://www.arduino.cc/reference/en/language/structure/bitwise-operators/bitwisenot/" TargetMode="External"/><Relationship Id="rId3" Type="http://schemas.openxmlformats.org/officeDocument/2006/relationships/hyperlink" Target="https://www.arduino.cc/reference/en/language/structure/arithmetic-operators/multiplication/" TargetMode="External"/><Relationship Id="rId21" Type="http://schemas.openxmlformats.org/officeDocument/2006/relationships/hyperlink" Target="https://www.arduino.cc/reference/en/language/structure/bitwise-operators/bitwiseand/" TargetMode="External"/><Relationship Id="rId7" Type="http://schemas.openxmlformats.org/officeDocument/2006/relationships/hyperlink" Target="https://www.arduino.cc/reference/en/language/structure/arithmetic-operators/assignment/" TargetMode="External"/><Relationship Id="rId12" Type="http://schemas.openxmlformats.org/officeDocument/2006/relationships/hyperlink" Target="https://www.arduino.cc/reference/en/language/structure/compound-operators/compoundbitwiseand/" TargetMode="External"/><Relationship Id="rId17" Type="http://schemas.openxmlformats.org/officeDocument/2006/relationships/hyperlink" Target="https://www.arduino.cc/reference/en/language/structure/compound-operators/compoundsubtraction/" TargetMode="External"/><Relationship Id="rId25" Type="http://schemas.openxmlformats.org/officeDocument/2006/relationships/hyperlink" Target="https://www.arduino.cc/reference/en/language/structure/bitwise-operators/bitwiseor/" TargetMode="External"/><Relationship Id="rId2" Type="http://schemas.openxmlformats.org/officeDocument/2006/relationships/hyperlink" Target="https://www.arduino.cc/reference/en/language/structure/arithmetic-operators/remainder/" TargetMode="External"/><Relationship Id="rId16" Type="http://schemas.openxmlformats.org/officeDocument/2006/relationships/hyperlink" Target="https://www.arduino.cc/reference/en/language/structure/compound-operators/decrement/" TargetMode="External"/><Relationship Id="rId20" Type="http://schemas.openxmlformats.org/officeDocument/2006/relationships/hyperlink" Target="https://www.arduino.cc/reference/en/language/structure/compound-operators/compoundbitwise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reference/en/language/structure/arithmetic-operators/division/" TargetMode="External"/><Relationship Id="rId11" Type="http://schemas.openxmlformats.org/officeDocument/2006/relationships/hyperlink" Target="https://www.arduino.cc/reference/en/language/structure/compound-operators/compoundremainder/" TargetMode="External"/><Relationship Id="rId24" Type="http://schemas.openxmlformats.org/officeDocument/2006/relationships/hyperlink" Target="https://www.arduino.cc/reference/en/language/structure/bitwise-operators/bitwisexor/" TargetMode="External"/><Relationship Id="rId5" Type="http://schemas.openxmlformats.org/officeDocument/2006/relationships/hyperlink" Target="https://www.arduino.cc/reference/en/language/structure/arithmetic-operators/subtraction/" TargetMode="External"/><Relationship Id="rId15" Type="http://schemas.openxmlformats.org/officeDocument/2006/relationships/hyperlink" Target="https://www.arduino.cc/reference/en/language/structure/compound-operators/compoundaddition/" TargetMode="External"/><Relationship Id="rId23" Type="http://schemas.openxmlformats.org/officeDocument/2006/relationships/hyperlink" Target="https://www.arduino.cc/reference/en/language/structure/bitwise-operators/bitshiftright/" TargetMode="External"/><Relationship Id="rId10" Type="http://schemas.openxmlformats.org/officeDocument/2006/relationships/hyperlink" Target="https://www.arduino.cc/reference/en/language/structure/boolean-operators/logicalor/" TargetMode="External"/><Relationship Id="rId19" Type="http://schemas.openxmlformats.org/officeDocument/2006/relationships/hyperlink" Target="https://www.arduino.cc/reference/en/language/structure/compound-operators/compoundbitwisexor/" TargetMode="External"/><Relationship Id="rId4" Type="http://schemas.openxmlformats.org/officeDocument/2006/relationships/hyperlink" Target="https://www.arduino.cc/reference/en/language/structure/arithmetic-operators/addition/" TargetMode="External"/><Relationship Id="rId9" Type="http://schemas.openxmlformats.org/officeDocument/2006/relationships/hyperlink" Target="https://www.arduino.cc/reference/en/language/structure/boolean-operators/logicaland/" TargetMode="External"/><Relationship Id="rId14" Type="http://schemas.openxmlformats.org/officeDocument/2006/relationships/hyperlink" Target="https://www.arduino.cc/reference/en/language/structure/compound-operators/increment/" TargetMode="External"/><Relationship Id="rId22" Type="http://schemas.openxmlformats.org/officeDocument/2006/relationships/hyperlink" Target="https://www.arduino.cc/reference/en/language/structure/bitwise-operators/bitshiftleft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reference/en/language/structure/boolean-operators/logicalnot/" TargetMode="External"/><Relationship Id="rId3" Type="http://schemas.openxmlformats.org/officeDocument/2006/relationships/hyperlink" Target="https://www.arduino.cc/reference/en/language/structure/comparison-operators/lessthan/" TargetMode="External"/><Relationship Id="rId7" Type="http://schemas.openxmlformats.org/officeDocument/2006/relationships/hyperlink" Target="https://www.arduino.cc/reference/en/language/structure/comparison-operators/greaterthanorequalto/" TargetMode="External"/><Relationship Id="rId2" Type="http://schemas.openxmlformats.org/officeDocument/2006/relationships/hyperlink" Target="https://www.arduino.cc/reference/en/language/structure/comparison-operators/notequalt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reference/en/language/structure/comparison-operators/greaterthan/" TargetMode="External"/><Relationship Id="rId5" Type="http://schemas.openxmlformats.org/officeDocument/2006/relationships/hyperlink" Target="https://www.arduino.cc/reference/en/language/structure/comparison-operators/equalto/" TargetMode="External"/><Relationship Id="rId10" Type="http://schemas.openxmlformats.org/officeDocument/2006/relationships/hyperlink" Target="https://www.arduino.cc/reference/en/language/structure/boolean-operators/logicalor/" TargetMode="External"/><Relationship Id="rId4" Type="http://schemas.openxmlformats.org/officeDocument/2006/relationships/hyperlink" Target="https://www.arduino.cc/reference/en/language/structure/comparison-operators/lessthanorequalto/" TargetMode="External"/><Relationship Id="rId9" Type="http://schemas.openxmlformats.org/officeDocument/2006/relationships/hyperlink" Target="https://www.arduino.cc/reference/en/language/structure/boolean-operators/logicalan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structure/control-structure/else/" TargetMode="External"/><Relationship Id="rId2" Type="http://schemas.openxmlformats.org/officeDocument/2006/relationships/hyperlink" Target="https://www.arduino.cc/reference/en/language/structure/control-structure/if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rduino.cc/reference/en/language/structure/control-structure/switchcase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rduino.cc/reference/en/language/structure/control-structure/for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Embedded Systems 2</a:t>
            </a:r>
            <a:br>
              <a:rPr lang="en-US" dirty="0"/>
            </a:br>
            <a:r>
              <a:rPr lang="en-US" dirty="0"/>
              <a:t>Programming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F2AC-1350-420F-A58A-3E0C9E9C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Loop:  </a:t>
            </a:r>
            <a:r>
              <a:rPr lang="en-SG" dirty="0">
                <a:hlinkClick r:id="rId2"/>
              </a:rPr>
              <a:t>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18FF-E8A7-48C6-AB13-62C861EF2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Tests conditional expression, if true the code block is executed.</a:t>
            </a:r>
          </a:p>
          <a:p>
            <a:r>
              <a:rPr lang="en-SG" sz="2000" dirty="0" err="1">
                <a:solidFill>
                  <a:srgbClr val="FF0000"/>
                </a:solidFill>
              </a:rPr>
              <a:t>Indefinte</a:t>
            </a:r>
            <a:r>
              <a:rPr lang="en-SG" sz="2000" dirty="0"/>
              <a:t> loop, code block is executed zero, once or many times.</a:t>
            </a:r>
          </a:p>
          <a:p>
            <a:r>
              <a:rPr lang="en-SG" sz="2000" dirty="0"/>
              <a:t>If the condition results always in True, we have an endless loop.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0D526-4D06-48E9-A2FB-D9AA33FD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9EA0F-367A-449A-8A84-CBB561F29CEB}"/>
              </a:ext>
            </a:extLst>
          </p:cNvPr>
          <p:cNvSpPr txBox="1"/>
          <p:nvPr/>
        </p:nvSpPr>
        <p:spPr>
          <a:xfrm>
            <a:off x="5484777" y="4246135"/>
            <a:ext cx="3030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/>
              <a:t>Loops a </a:t>
            </a:r>
            <a:r>
              <a:rPr lang="en-SG" sz="2400" dirty="0">
                <a:solidFill>
                  <a:srgbClr val="FF0000"/>
                </a:solidFill>
                <a:latin typeface="Yanone Kaffeesatz Medium" pitchFamily="2" charset="0"/>
              </a:rPr>
              <a:t>0, 1 … n</a:t>
            </a:r>
            <a:r>
              <a:rPr lang="en-SG" sz="1600" dirty="0"/>
              <a:t> number of times</a:t>
            </a:r>
            <a:endParaRPr lang="en-US" sz="1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18403A-A934-4019-BC26-0C6BE178CE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649209"/>
            <a:ext cx="3886200" cy="2521403"/>
          </a:xfrm>
        </p:spPr>
      </p:pic>
    </p:spTree>
    <p:extLst>
      <p:ext uri="{BB962C8B-B14F-4D97-AF65-F5344CB8AC3E}">
        <p14:creationId xmlns:p14="http://schemas.microsoft.com/office/powerpoint/2010/main" val="216480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F2AC-1350-420F-A58A-3E0C9E9C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Loop:  </a:t>
            </a:r>
            <a:r>
              <a:rPr lang="en-SG" dirty="0">
                <a:hlinkClick r:id="rId2"/>
              </a:rPr>
              <a:t>do … 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18FF-E8A7-48C6-AB13-62C861EF2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Executes the code block before testing the conditional expression.</a:t>
            </a:r>
          </a:p>
          <a:p>
            <a:r>
              <a:rPr lang="en-SG" sz="2000" dirty="0"/>
              <a:t>If conditional expression is true the code block is repeated.</a:t>
            </a:r>
          </a:p>
          <a:p>
            <a:r>
              <a:rPr lang="en-SG" sz="2000" dirty="0" err="1">
                <a:solidFill>
                  <a:srgbClr val="FF0000"/>
                </a:solidFill>
              </a:rPr>
              <a:t>Indefinte</a:t>
            </a:r>
            <a:r>
              <a:rPr lang="en-SG" sz="2000" dirty="0"/>
              <a:t> loop, code block is executed once or many times.</a:t>
            </a:r>
          </a:p>
          <a:p>
            <a:r>
              <a:rPr lang="en-SG" sz="2000" dirty="0"/>
              <a:t>If the condition results always in True, we have an endless loop.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0D526-4D06-48E9-A2FB-D9AA33FD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9EA0F-367A-449A-8A84-CBB561F29CEB}"/>
              </a:ext>
            </a:extLst>
          </p:cNvPr>
          <p:cNvSpPr txBox="1"/>
          <p:nvPr/>
        </p:nvSpPr>
        <p:spPr>
          <a:xfrm>
            <a:off x="5484777" y="4794775"/>
            <a:ext cx="279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/>
              <a:t>Loops a </a:t>
            </a:r>
            <a:r>
              <a:rPr lang="en-SG" sz="2400" dirty="0">
                <a:solidFill>
                  <a:srgbClr val="FF0000"/>
                </a:solidFill>
                <a:latin typeface="Yanone Kaffeesatz Medium" pitchFamily="2" charset="0"/>
              </a:rPr>
              <a:t>1 … n</a:t>
            </a:r>
            <a:r>
              <a:rPr lang="en-SG" sz="1600" dirty="0"/>
              <a:t> number of times</a:t>
            </a:r>
            <a:endParaRPr lang="en-US" sz="16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76735B-0D60-4BD7-8AC1-0D7D2FB90E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807996"/>
            <a:ext cx="3886200" cy="2978419"/>
          </a:xfrm>
        </p:spPr>
      </p:pic>
    </p:spTree>
    <p:extLst>
      <p:ext uri="{BB962C8B-B14F-4D97-AF65-F5344CB8AC3E}">
        <p14:creationId xmlns:p14="http://schemas.microsoft.com/office/powerpoint/2010/main" val="71706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6790-184A-4125-9B23-EDBC6FB6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Control: </a:t>
            </a:r>
            <a:r>
              <a:rPr lang="en-SG" dirty="0">
                <a:hlinkClick r:id="rId2"/>
              </a:rPr>
              <a:t>break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2896-C9E6-4388-A19C-101073A6CB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400" dirty="0"/>
              <a:t>When used in a loop, </a:t>
            </a:r>
            <a:r>
              <a:rPr lang="en-SG" sz="2400" dirty="0">
                <a:solidFill>
                  <a:srgbClr val="FF0000"/>
                </a:solidFill>
                <a:latin typeface="Yanone Kaffeesatz Medium" pitchFamily="2" charset="0"/>
              </a:rPr>
              <a:t>break</a:t>
            </a:r>
            <a:r>
              <a:rPr lang="en-SG" sz="2400" dirty="0"/>
              <a:t> exits the loop, control transfers to next statement after loop.</a:t>
            </a:r>
          </a:p>
          <a:p>
            <a:r>
              <a:rPr lang="en-SG" sz="2400" dirty="0">
                <a:solidFill>
                  <a:srgbClr val="FF0000"/>
                </a:solidFill>
                <a:latin typeface="Yanone Kaffeesatz Medium" pitchFamily="2" charset="0"/>
              </a:rPr>
              <a:t>break</a:t>
            </a:r>
            <a:r>
              <a:rPr lang="en-SG" sz="2400" dirty="0"/>
              <a:t> is also used to transfer control out of a matching case in a switch statement.</a:t>
            </a:r>
          </a:p>
          <a:p>
            <a:r>
              <a:rPr lang="en-SG" sz="2400" dirty="0"/>
              <a:t>Control: </a:t>
            </a:r>
            <a:r>
              <a:rPr lang="en-SG" sz="2400" dirty="0">
                <a:solidFill>
                  <a:srgbClr val="FF0000"/>
                </a:solidFill>
                <a:latin typeface="Yanone Kaffeesatz Medium" pitchFamily="2" charset="0"/>
                <a:hlinkClick r:id="rId3"/>
              </a:rPr>
              <a:t>continue</a:t>
            </a:r>
            <a:r>
              <a:rPr lang="en-SG" sz="2400" dirty="0"/>
              <a:t> ignores the remaining statements and transfers control to the loop condition.</a:t>
            </a:r>
            <a:br>
              <a:rPr lang="en-SG" sz="2400" dirty="0"/>
            </a:br>
            <a:r>
              <a:rPr lang="en-SG" sz="2400" dirty="0"/>
              <a:t>(not commonly used)</a:t>
            </a:r>
            <a:endParaRPr lang="en-US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CB712F-F9F6-4CDF-BD4D-DC4A334689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81550" y="1817592"/>
            <a:ext cx="3581400" cy="33432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B88DE-3343-4279-A719-3D7B586D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B48E-BA7F-49CA-BC2F-844B55E6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E609-DF4B-4ABF-B5A1-71CFA2E28A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400" dirty="0"/>
              <a:t>A function is identified using ()</a:t>
            </a:r>
          </a:p>
          <a:p>
            <a:r>
              <a:rPr lang="en-SG" sz="2400" dirty="0"/>
              <a:t>A function is a block of code that can accept parameters.</a:t>
            </a:r>
          </a:p>
          <a:p>
            <a:r>
              <a:rPr lang="en-SG" sz="2400" dirty="0"/>
              <a:t>Executes the code when called, returns a single value as it’s name.</a:t>
            </a:r>
          </a:p>
          <a:p>
            <a:r>
              <a:rPr lang="en-SG" sz="2400" dirty="0">
                <a:latin typeface="Yanone Kaffeesatz Medium" pitchFamily="2" charset="0"/>
              </a:rPr>
              <a:t>return</a:t>
            </a:r>
            <a:r>
              <a:rPr lang="en-SG" sz="2400" dirty="0"/>
              <a:t> is used to return the value in the indicated data type.</a:t>
            </a:r>
            <a:endParaRPr lang="en-US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3C167-EE24-4899-AEF0-A3B152B851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817856"/>
            <a:ext cx="3886200" cy="394625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7F8BB-EE45-46FC-B954-A6285D86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C1FB-F758-4245-B11A-4DA64BCD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41F1-4249-4068-A932-1CBB8399A3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1800" dirty="0"/>
              <a:t>Arrays is a data type which can hold multiple values in a single variable.</a:t>
            </a:r>
          </a:p>
          <a:p>
            <a:r>
              <a:rPr lang="en-SG" sz="1800" dirty="0"/>
              <a:t>The values must be of the same data type, as defined by the array.</a:t>
            </a:r>
          </a:p>
          <a:p>
            <a:r>
              <a:rPr lang="en-SG" sz="1800" dirty="0"/>
              <a:t>Each element can be accessed using an index, which starts from 0.</a:t>
            </a:r>
          </a:p>
          <a:p>
            <a:r>
              <a:rPr lang="en-SG" sz="1800" dirty="0"/>
              <a:t>You can identify an array by the “</a:t>
            </a:r>
            <a:r>
              <a:rPr lang="en-SG" sz="1800" dirty="0">
                <a:solidFill>
                  <a:srgbClr val="FF0000"/>
                </a:solidFill>
              </a:rPr>
              <a:t>[ ]</a:t>
            </a:r>
            <a:r>
              <a:rPr lang="en-SG" sz="1800" dirty="0"/>
              <a:t>”</a:t>
            </a:r>
            <a:endParaRPr lang="en-US" sz="1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71F69D-FE0E-4D04-BD49-2F9683091E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931915"/>
            <a:ext cx="3886200" cy="21087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8F83A-3B82-474B-814B-7AC557F2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0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9D2F-F338-4CDE-90B0-9742F755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37EA-5A83-408A-95B9-3D41221E4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A user-defined data type that is used to create objects.</a:t>
            </a:r>
          </a:p>
          <a:p>
            <a:r>
              <a:rPr lang="en-SG" sz="2400" dirty="0"/>
              <a:t>An object has</a:t>
            </a:r>
          </a:p>
          <a:p>
            <a:pPr lvl="1"/>
            <a:r>
              <a:rPr lang="en-SG" sz="2000" dirty="0"/>
              <a:t>attributes (constants, variables)</a:t>
            </a:r>
          </a:p>
          <a:p>
            <a:pPr lvl="1"/>
            <a:r>
              <a:rPr lang="en-SG" sz="2000" dirty="0"/>
              <a:t>methods (functions)</a:t>
            </a:r>
          </a:p>
          <a:p>
            <a:r>
              <a:rPr lang="en-SG" sz="2400" dirty="0"/>
              <a:t>An object’s attributes and methods are accessed using the dot (.) operator</a:t>
            </a:r>
          </a:p>
          <a:p>
            <a:r>
              <a:rPr lang="en-SG" sz="2400" dirty="0"/>
              <a:t>Classes are predominantly used in code libraries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15BF6-C25C-4B76-9F03-C275B25C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BBBE9-A901-446D-99AC-FCE9D3ABC896}"/>
              </a:ext>
            </a:extLst>
          </p:cNvPr>
          <p:cNvSpPr txBox="1"/>
          <p:nvPr/>
        </p:nvSpPr>
        <p:spPr>
          <a:xfrm>
            <a:off x="5914741" y="5221224"/>
            <a:ext cx="2600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1600" dirty="0"/>
              <a:t>Classes should be identified using a starting </a:t>
            </a:r>
            <a:r>
              <a:rPr lang="en-SG" sz="1600" dirty="0">
                <a:solidFill>
                  <a:srgbClr val="FF0000"/>
                </a:solidFill>
              </a:rPr>
              <a:t>uppercase </a:t>
            </a:r>
            <a:r>
              <a:rPr lang="en-SG" sz="1600" dirty="0"/>
              <a:t>character e.g. Serial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5143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B48E-BA7F-49CA-BC2F-844B55E6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Directive:  </a:t>
            </a:r>
            <a:r>
              <a:rPr lang="en-SG" dirty="0">
                <a:hlinkClick r:id="rId2"/>
              </a:rPr>
              <a:t>#define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E609-DF4B-4ABF-B5A1-71CFA2E28A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400" dirty="0">
                <a:latin typeface="Yanone Kaffeesatz Medium" pitchFamily="2" charset="0"/>
              </a:rPr>
              <a:t>#define</a:t>
            </a:r>
            <a:r>
              <a:rPr lang="en-SG" sz="2400" dirty="0"/>
              <a:t> is a compiler directive and not a code statement.</a:t>
            </a:r>
          </a:p>
          <a:p>
            <a:r>
              <a:rPr lang="en-SG" sz="2400" dirty="0"/>
              <a:t>Does not end with a semi-colon</a:t>
            </a:r>
          </a:p>
          <a:p>
            <a:r>
              <a:rPr lang="en-SG" sz="2400" dirty="0"/>
              <a:t>Used to name a constant and assign the value</a:t>
            </a:r>
          </a:p>
          <a:p>
            <a:r>
              <a:rPr lang="en-SG" sz="2400" dirty="0" err="1">
                <a:solidFill>
                  <a:srgbClr val="FF0000"/>
                </a:solidFill>
                <a:latin typeface="Yanone Kaffeesatz Medium" pitchFamily="2" charset="0"/>
                <a:hlinkClick r:id="rId3"/>
              </a:rPr>
              <a:t>const</a:t>
            </a:r>
            <a:r>
              <a:rPr lang="en-SG" sz="2400" dirty="0"/>
              <a:t> is the preferred method of defining constants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7F8BB-EE45-46FC-B954-A6285D86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16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405027-E8CF-4FF3-92FC-071A978939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861106"/>
            <a:ext cx="3886200" cy="173834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CC7813-DBB4-40DE-9AA9-DDF8306C778B}"/>
              </a:ext>
            </a:extLst>
          </p:cNvPr>
          <p:cNvSpPr txBox="1"/>
          <p:nvPr/>
        </p:nvSpPr>
        <p:spPr>
          <a:xfrm>
            <a:off x="6291072" y="3703320"/>
            <a:ext cx="2600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1600" dirty="0"/>
              <a:t>Constants should be identified using </a:t>
            </a:r>
            <a:r>
              <a:rPr lang="en-SG" sz="1600" dirty="0">
                <a:solidFill>
                  <a:srgbClr val="FF0000"/>
                </a:solidFill>
              </a:rPr>
              <a:t>uppercase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7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B48E-BA7F-49CA-BC2F-844B55E6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Directive:  </a:t>
            </a:r>
            <a:r>
              <a:rPr lang="en-SG" dirty="0">
                <a:hlinkClick r:id="rId2"/>
              </a:rPr>
              <a:t>#include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E609-DF4B-4ABF-B5A1-71CFA2E28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6156198" cy="4351338"/>
          </a:xfrm>
        </p:spPr>
        <p:txBody>
          <a:bodyPr/>
          <a:lstStyle/>
          <a:p>
            <a:r>
              <a:rPr lang="en-SG" sz="2400" dirty="0">
                <a:latin typeface="Yanone Kaffeesatz Medium" pitchFamily="2" charset="0"/>
              </a:rPr>
              <a:t>#include</a:t>
            </a:r>
            <a:r>
              <a:rPr lang="en-SG" sz="2400" dirty="0"/>
              <a:t> is a compiler directive</a:t>
            </a:r>
            <a:br>
              <a:rPr lang="en-SG" sz="2400" dirty="0"/>
            </a:br>
            <a:r>
              <a:rPr lang="en-SG" sz="2400" dirty="0"/>
              <a:t>and not a code statement.</a:t>
            </a:r>
          </a:p>
          <a:p>
            <a:r>
              <a:rPr lang="en-SG" sz="2400" dirty="0"/>
              <a:t>Does not end with a</a:t>
            </a:r>
            <a:br>
              <a:rPr lang="en-SG" sz="2400" dirty="0"/>
            </a:br>
            <a:r>
              <a:rPr lang="en-SG" sz="2400" dirty="0"/>
              <a:t>semi-colon</a:t>
            </a:r>
          </a:p>
          <a:p>
            <a:r>
              <a:rPr lang="en-SG" sz="2400" dirty="0"/>
              <a:t>Instructs the compiler to</a:t>
            </a:r>
            <a:br>
              <a:rPr lang="en-SG" sz="2400" dirty="0"/>
            </a:br>
            <a:r>
              <a:rPr lang="en-SG" sz="2400" dirty="0"/>
              <a:t>read and insert code from</a:t>
            </a:r>
            <a:br>
              <a:rPr lang="en-SG" sz="2400" dirty="0"/>
            </a:br>
            <a:r>
              <a:rPr lang="en-SG" sz="2400" dirty="0"/>
              <a:t>the target file</a:t>
            </a:r>
          </a:p>
          <a:p>
            <a:r>
              <a:rPr lang="en-SG" sz="2400" dirty="0">
                <a:solidFill>
                  <a:srgbClr val="FF0000"/>
                </a:solidFill>
              </a:rPr>
              <a:t>&lt;</a:t>
            </a:r>
            <a:r>
              <a:rPr lang="en-SG" sz="2400" dirty="0"/>
              <a:t> </a:t>
            </a:r>
            <a:r>
              <a:rPr lang="en-SG" sz="2400" dirty="0">
                <a:latin typeface="Yanone Kaffeesatz Medium" pitchFamily="2" charset="0"/>
              </a:rPr>
              <a:t>file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FF0000"/>
                </a:solidFill>
              </a:rPr>
              <a:t>&gt;</a:t>
            </a:r>
            <a:r>
              <a:rPr lang="en-SG" sz="2400" dirty="0"/>
              <a:t> indicates system library, found along the library path</a:t>
            </a:r>
          </a:p>
          <a:p>
            <a:r>
              <a:rPr lang="en-SG" sz="2400" dirty="0">
                <a:solidFill>
                  <a:srgbClr val="FF0000"/>
                </a:solidFill>
              </a:rPr>
              <a:t>“</a:t>
            </a:r>
            <a:r>
              <a:rPr lang="en-SG" sz="2400" dirty="0"/>
              <a:t> </a:t>
            </a:r>
            <a:r>
              <a:rPr lang="en-SG" sz="2400" dirty="0">
                <a:latin typeface="Yanone Kaffeesatz Medium" pitchFamily="2" charset="0"/>
              </a:rPr>
              <a:t>file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FF0000"/>
                </a:solidFill>
              </a:rPr>
              <a:t>“</a:t>
            </a:r>
            <a:r>
              <a:rPr lang="en-SG" sz="2400" dirty="0"/>
              <a:t> indicates local file in same folder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7F8BB-EE45-46FC-B954-A6285D86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16D7E6-7F82-4C8C-AC58-7BC68CEE13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9162" y="1573371"/>
            <a:ext cx="3686175" cy="2752725"/>
          </a:xfrm>
        </p:spPr>
      </p:pic>
    </p:spTree>
    <p:extLst>
      <p:ext uri="{BB962C8B-B14F-4D97-AF65-F5344CB8AC3E}">
        <p14:creationId xmlns:p14="http://schemas.microsoft.com/office/powerpoint/2010/main" val="19961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Embedded Systems 2</a:t>
            </a:r>
            <a:br>
              <a:rPr lang="en-US" dirty="0"/>
            </a:br>
            <a:r>
              <a:rPr lang="en-US" dirty="0"/>
              <a:t>Programming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09FB-4C5A-4D22-9F59-47472338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Arduino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6438-5B43-456E-BB7D-0EC7F2D8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SG" sz="2400" dirty="0"/>
              <a:t>Programs written for the Arduino system are text files called sketches (extension .</a:t>
            </a:r>
            <a:r>
              <a:rPr lang="en-SG" sz="2400" dirty="0" err="1"/>
              <a:t>ino</a:t>
            </a:r>
            <a:r>
              <a:rPr lang="en-SG" sz="2400" dirty="0"/>
              <a:t>)</a:t>
            </a:r>
          </a:p>
          <a:p>
            <a:r>
              <a:rPr lang="en-SG" sz="2400" dirty="0"/>
              <a:t>The programming language used is based on </a:t>
            </a:r>
            <a:r>
              <a:rPr lang="en-SG" sz="2400" dirty="0">
                <a:hlinkClick r:id="rId2"/>
              </a:rPr>
              <a:t>Processing</a:t>
            </a:r>
            <a:r>
              <a:rPr lang="en-SG" sz="2400" dirty="0"/>
              <a:t>, which is loosely based on the C++ syntax.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8216E-C5BD-42DE-A346-BE027485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51CE35D8-182B-43BF-A160-0A5F27EB0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482" y="1141476"/>
            <a:ext cx="2803861" cy="39608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E5048B-520E-4145-AA44-D61A3DABF9A1}"/>
              </a:ext>
            </a:extLst>
          </p:cNvPr>
          <p:cNvSpPr txBox="1"/>
          <p:nvPr/>
        </p:nvSpPr>
        <p:spPr>
          <a:xfrm>
            <a:off x="5330952" y="5239512"/>
            <a:ext cx="2796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1600" dirty="0"/>
              <a:t>A simple and easy introduction to Programming Arduino.</a:t>
            </a:r>
            <a:br>
              <a:rPr lang="en-SG" sz="1600" dirty="0"/>
            </a:br>
            <a:r>
              <a:rPr lang="en-SG" sz="1600" dirty="0"/>
              <a:t>Available in the SP Library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351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4AD4-DBE4-47C3-913C-B80EFD7F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Sketches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0380-F203-4BF5-9E7D-04C8894A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815334" cy="4351338"/>
          </a:xfrm>
        </p:spPr>
        <p:txBody>
          <a:bodyPr/>
          <a:lstStyle/>
          <a:p>
            <a:r>
              <a:rPr lang="en-SG" sz="2400" dirty="0"/>
              <a:t>All Arduino sketches have 2 functions:</a:t>
            </a:r>
          </a:p>
          <a:p>
            <a:pPr lvl="1"/>
            <a:r>
              <a:rPr lang="en-SG" sz="2000" dirty="0"/>
              <a:t>setup()</a:t>
            </a:r>
            <a:br>
              <a:rPr lang="en-SG" sz="2000" dirty="0"/>
            </a:br>
            <a:r>
              <a:rPr lang="en-SG" sz="2000" dirty="0"/>
              <a:t>code is executed only once</a:t>
            </a:r>
            <a:br>
              <a:rPr lang="en-SG" sz="2000" dirty="0"/>
            </a:br>
            <a:r>
              <a:rPr lang="en-SG" sz="2000" dirty="0"/>
              <a:t>used for initialisation and setup of I/O</a:t>
            </a:r>
          </a:p>
          <a:p>
            <a:pPr lvl="1"/>
            <a:r>
              <a:rPr lang="en-SG" sz="2000" dirty="0"/>
              <a:t>loop()</a:t>
            </a:r>
            <a:br>
              <a:rPr lang="en-SG" sz="2000" dirty="0"/>
            </a:br>
            <a:r>
              <a:rPr lang="en-SG" sz="2000" dirty="0"/>
              <a:t>code is executed continuously</a:t>
            </a:r>
            <a:br>
              <a:rPr lang="en-SG" sz="2000" dirty="0"/>
            </a:br>
            <a:r>
              <a:rPr lang="en-SG" sz="2000" dirty="0"/>
              <a:t>application code is placed here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90AAE-2D04-46DE-B1A0-DB3DE692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9CACA-6D78-4F7A-9213-B7662A58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20964"/>
            <a:ext cx="4295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4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DF41-2D3D-45AE-AA36-D3E17AF3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D55B-AD95-4118-B8AB-C62B2836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9009"/>
            <a:ext cx="5406390" cy="4351338"/>
          </a:xfrm>
        </p:spPr>
        <p:txBody>
          <a:bodyPr/>
          <a:lstStyle/>
          <a:p>
            <a:r>
              <a:rPr lang="en-SG" sz="2000" dirty="0"/>
              <a:t>Variables are memory set aside to hold changing data.</a:t>
            </a:r>
          </a:p>
          <a:p>
            <a:r>
              <a:rPr lang="en-SG" sz="2000" dirty="0"/>
              <a:t>Variables use different amounts of memory depending on the data type used.</a:t>
            </a:r>
          </a:p>
          <a:p>
            <a:r>
              <a:rPr lang="en-SG" sz="2000" dirty="0"/>
              <a:t>Common data types are</a:t>
            </a:r>
          </a:p>
          <a:p>
            <a:pPr lvl="1"/>
            <a:r>
              <a:rPr lang="en-US" sz="1800" dirty="0"/>
              <a:t>char 	8-bit</a:t>
            </a:r>
          </a:p>
          <a:p>
            <a:pPr lvl="1"/>
            <a:r>
              <a:rPr lang="en-US" sz="1800" dirty="0"/>
              <a:t>int   	16-bit</a:t>
            </a:r>
          </a:p>
          <a:p>
            <a:pPr lvl="1"/>
            <a:r>
              <a:rPr lang="en-US" sz="1800" dirty="0"/>
              <a:t>float	32-bit</a:t>
            </a:r>
          </a:p>
          <a:p>
            <a:pPr lvl="1"/>
            <a:r>
              <a:rPr lang="en-US" sz="1800" dirty="0"/>
              <a:t>String	stores a sequence of characters</a:t>
            </a:r>
          </a:p>
          <a:p>
            <a:r>
              <a:rPr lang="en-US" sz="2000" dirty="0"/>
              <a:t>We use identifiers (names) to name the variable and locate it.</a:t>
            </a:r>
          </a:p>
          <a:p>
            <a:r>
              <a:rPr lang="en-US" sz="2000" dirty="0"/>
              <a:t>Use conversion functions to convert between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2B4F1-8099-46DD-81A5-CE836CC1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6741BE-525C-4959-B4D4-3EE9BB6E76D4}"/>
              </a:ext>
            </a:extLst>
          </p:cNvPr>
          <p:cNvGrpSpPr/>
          <p:nvPr/>
        </p:nvGrpSpPr>
        <p:grpSpPr>
          <a:xfrm>
            <a:off x="6547104" y="1366235"/>
            <a:ext cx="1705916" cy="4585871"/>
            <a:chOff x="6629400" y="1027907"/>
            <a:chExt cx="1705916" cy="45858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D9EB4D-CDCF-4E84-BE2F-4BEDFAD5C5F3}"/>
                </a:ext>
              </a:extLst>
            </p:cNvPr>
            <p:cNvSpPr txBox="1"/>
            <p:nvPr/>
          </p:nvSpPr>
          <p:spPr>
            <a:xfrm>
              <a:off x="6629400" y="1027907"/>
              <a:ext cx="10326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2000" dirty="0">
                  <a:latin typeface="Yanone Kaffeesatz Medium" pitchFamily="2" charset="0"/>
                </a:rPr>
                <a:t>Data Types</a:t>
              </a:r>
              <a:endParaRPr lang="en-US" sz="2000" dirty="0">
                <a:latin typeface="Yanone Kaffeesatz Medium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D0A1A8-7AFA-4514-A81C-8D882BCA6756}"/>
                </a:ext>
              </a:extLst>
            </p:cNvPr>
            <p:cNvSpPr txBox="1"/>
            <p:nvPr/>
          </p:nvSpPr>
          <p:spPr>
            <a:xfrm>
              <a:off x="6629400" y="1428017"/>
              <a:ext cx="1705916" cy="4185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"/>
                </a:rPr>
                <a:t>array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3"/>
                </a:rPr>
                <a:t>bool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4"/>
                </a:rPr>
                <a:t>boolean</a:t>
              </a: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4"/>
                </a:rPr>
                <a:t>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5"/>
                </a:rPr>
                <a:t>byte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6"/>
                </a:rPr>
                <a:t>char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7"/>
                </a:rPr>
                <a:t>double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8"/>
                </a:rPr>
                <a:t>float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9"/>
                </a:rPr>
                <a:t>int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0"/>
                </a:rPr>
                <a:t>long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1"/>
                </a:rPr>
                <a:t>short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2"/>
                </a:rPr>
                <a:t>size_t</a:t>
              </a: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2"/>
                </a:rPr>
                <a:t>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3"/>
                </a:rPr>
                <a:t>string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4"/>
                </a:rPr>
                <a:t>String()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5"/>
                </a:rPr>
                <a:t>unsigned char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6"/>
                </a:rPr>
                <a:t>unsigned int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7"/>
                </a:rPr>
                <a:t>unsigned long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8"/>
                </a:rPr>
                <a:t>void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9"/>
                </a:rPr>
                <a:t>word </a:t>
              </a:r>
              <a:endParaRPr lang="en-SG" sz="1400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46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1B05-9163-4EAB-A65E-802A1054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F0CA4-7972-4DE6-8ECD-9692125C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3789E3-72CE-4C15-9B07-632045383AEE}"/>
              </a:ext>
            </a:extLst>
          </p:cNvPr>
          <p:cNvGrpSpPr/>
          <p:nvPr/>
        </p:nvGrpSpPr>
        <p:grpSpPr>
          <a:xfrm>
            <a:off x="731520" y="1614714"/>
            <a:ext cx="1915909" cy="2215992"/>
            <a:chOff x="6629400" y="1027907"/>
            <a:chExt cx="1915909" cy="22159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4279A7-8BD0-4E6A-9EAD-C2F56E710213}"/>
                </a:ext>
              </a:extLst>
            </p:cNvPr>
            <p:cNvSpPr txBox="1"/>
            <p:nvPr/>
          </p:nvSpPr>
          <p:spPr>
            <a:xfrm>
              <a:off x="6629400" y="1027907"/>
              <a:ext cx="18838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2000" dirty="0">
                  <a:latin typeface="Yanone Kaffeesatz Medium" pitchFamily="2" charset="0"/>
                </a:rPr>
                <a:t>Arithmetic Operators</a:t>
              </a:r>
              <a:endParaRPr lang="en-US" sz="2000" dirty="0">
                <a:latin typeface="Yanone Kaffeesatz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741ADC-7181-4ED0-AB52-C9A407B575AC}"/>
                </a:ext>
              </a:extLst>
            </p:cNvPr>
            <p:cNvSpPr txBox="1"/>
            <p:nvPr/>
          </p:nvSpPr>
          <p:spPr>
            <a:xfrm>
              <a:off x="6629400" y="1428017"/>
              <a:ext cx="191590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sng" dirty="0">
                  <a:solidFill>
                    <a:srgbClr val="005C5F"/>
                  </a:solidFill>
                  <a:effectLst/>
                  <a:latin typeface="Open Sans" panose="020B0606030504020204" pitchFamily="34" charset="0"/>
                  <a:hlinkClick r:id="rId2"/>
                </a:rPr>
                <a:t>% (remainder) </a:t>
              </a:r>
              <a:endParaRPr lang="en-US" sz="1400" b="0" i="0" u="sng" dirty="0">
                <a:solidFill>
                  <a:srgbClr val="005C5F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3"/>
                </a:rPr>
                <a:t>* (multiplication)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4"/>
                </a:rPr>
                <a:t>+ (addition)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5"/>
                </a:rPr>
                <a:t>- (subtraction)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6"/>
                </a:rPr>
                <a:t>/ (division)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7"/>
                </a:rPr>
                <a:t>= (assignment</a:t>
              </a:r>
              <a:b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7"/>
                </a:rPr>
              </a:b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7"/>
                </a:rPr>
                <a:t>     operator) </a:t>
              </a:r>
              <a:endParaRPr lang="en-SG" sz="1400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6C2D4-0768-4D3B-A60C-234B1B8F8911}"/>
              </a:ext>
            </a:extLst>
          </p:cNvPr>
          <p:cNvGrpSpPr/>
          <p:nvPr/>
        </p:nvGrpSpPr>
        <p:grpSpPr>
          <a:xfrm>
            <a:off x="3172968" y="1623858"/>
            <a:ext cx="1827744" cy="1354217"/>
            <a:chOff x="6629400" y="1027907"/>
            <a:chExt cx="1827744" cy="135421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CD8E5-885F-4079-889A-10E82D498EE2}"/>
                </a:ext>
              </a:extLst>
            </p:cNvPr>
            <p:cNvSpPr txBox="1"/>
            <p:nvPr/>
          </p:nvSpPr>
          <p:spPr>
            <a:xfrm>
              <a:off x="6629400" y="1027907"/>
              <a:ext cx="1601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2000" dirty="0">
                  <a:latin typeface="Yanone Kaffeesatz Medium" pitchFamily="2" charset="0"/>
                </a:rPr>
                <a:t>Boolean Operators</a:t>
              </a:r>
              <a:endParaRPr lang="en-US" sz="2000" dirty="0">
                <a:latin typeface="Yanone Kaffeesatz Medium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2C54A3-6EAD-45EA-A8EC-897D56C3C7BF}"/>
                </a:ext>
              </a:extLst>
            </p:cNvPr>
            <p:cNvSpPr txBox="1"/>
            <p:nvPr/>
          </p:nvSpPr>
          <p:spPr>
            <a:xfrm>
              <a:off x="6629400" y="1428017"/>
              <a:ext cx="182774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8"/>
                </a:rPr>
                <a:t>! (logical not)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9"/>
                </a:rPr>
                <a:t>&amp;&amp; (logical and)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0"/>
                </a:rPr>
                <a:t>|| (logical or) </a:t>
              </a:r>
              <a:endParaRPr lang="en-SG" sz="1400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A61241-5DE6-429A-9FBA-42E23BF40213}"/>
              </a:ext>
            </a:extLst>
          </p:cNvPr>
          <p:cNvGrpSpPr/>
          <p:nvPr/>
        </p:nvGrpSpPr>
        <p:grpSpPr>
          <a:xfrm>
            <a:off x="5489220" y="1614714"/>
            <a:ext cx="2977097" cy="2646879"/>
            <a:chOff x="6629400" y="1027907"/>
            <a:chExt cx="2977097" cy="26468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8E4D79-4B1D-4037-8C7D-5129A4C3043E}"/>
                </a:ext>
              </a:extLst>
            </p:cNvPr>
            <p:cNvSpPr txBox="1"/>
            <p:nvPr/>
          </p:nvSpPr>
          <p:spPr>
            <a:xfrm>
              <a:off x="6629400" y="1027907"/>
              <a:ext cx="1797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2000" dirty="0">
                  <a:latin typeface="Yanone Kaffeesatz Medium" pitchFamily="2" charset="0"/>
                </a:rPr>
                <a:t>Compound Operators</a:t>
              </a:r>
              <a:endParaRPr lang="en-US" sz="2000" dirty="0">
                <a:latin typeface="Yanone Kaffeesatz Medium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15FC8A-B15E-45D6-B0C3-B6DA90B369FF}"/>
                </a:ext>
              </a:extLst>
            </p:cNvPr>
            <p:cNvSpPr txBox="1"/>
            <p:nvPr/>
          </p:nvSpPr>
          <p:spPr>
            <a:xfrm>
              <a:off x="6629400" y="1428017"/>
              <a:ext cx="2977097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1"/>
                </a:rPr>
                <a:t>%= (compound remainder)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2"/>
                </a:rPr>
                <a:t>&amp;= (compound bitwise and)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3"/>
                </a:rPr>
                <a:t>*= (compound multiplication)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4"/>
                </a:rPr>
                <a:t>++ (increment)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5"/>
                </a:rPr>
                <a:t>+= (compound addition)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6"/>
                </a:rPr>
                <a:t>-- (decrement)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7"/>
                </a:rPr>
                <a:t>-= (compound subtraction)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8"/>
                </a:rPr>
                <a:t>/= (compound division)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9"/>
                </a:rPr>
                <a:t>^= (compound bitwise </a:t>
              </a:r>
              <a:r>
                <a:rPr lang="en-US" sz="14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9"/>
                </a:rPr>
                <a:t>xor</a:t>
              </a: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9"/>
                </a:rPr>
                <a:t>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0"/>
                </a:rPr>
                <a:t>|= (compound bitwise or) </a:t>
              </a:r>
              <a:endParaRPr lang="en-US" sz="1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A17985-CB5E-4918-877F-B082C06A0391}"/>
              </a:ext>
            </a:extLst>
          </p:cNvPr>
          <p:cNvGrpSpPr/>
          <p:nvPr/>
        </p:nvGrpSpPr>
        <p:grpSpPr>
          <a:xfrm>
            <a:off x="3172968" y="3153597"/>
            <a:ext cx="1899879" cy="1785105"/>
            <a:chOff x="6629400" y="1027907"/>
            <a:chExt cx="1899879" cy="17851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C021A-4E8B-4DBE-89DD-FFDDD71F52A4}"/>
                </a:ext>
              </a:extLst>
            </p:cNvPr>
            <p:cNvSpPr txBox="1"/>
            <p:nvPr/>
          </p:nvSpPr>
          <p:spPr>
            <a:xfrm>
              <a:off x="6629400" y="1027907"/>
              <a:ext cx="1569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2000" dirty="0">
                  <a:latin typeface="Yanone Kaffeesatz Medium" pitchFamily="2" charset="0"/>
                </a:rPr>
                <a:t>Bitwise Operators</a:t>
              </a:r>
              <a:endParaRPr lang="en-US" sz="2000" dirty="0">
                <a:latin typeface="Yanone Kaffeesatz Medium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7C705A-A336-466A-89AA-CB603D19D456}"/>
                </a:ext>
              </a:extLst>
            </p:cNvPr>
            <p:cNvSpPr txBox="1"/>
            <p:nvPr/>
          </p:nvSpPr>
          <p:spPr>
            <a:xfrm>
              <a:off x="6629400" y="1428017"/>
              <a:ext cx="1899879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1"/>
                </a:rPr>
                <a:t>&amp; (bitwise and)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2"/>
                </a:rPr>
                <a:t>&lt;&lt; (</a:t>
              </a:r>
              <a:r>
                <a:rPr lang="en-SG" sz="14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2"/>
                </a:rPr>
                <a:t>bitshift</a:t>
              </a: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2"/>
                </a:rPr>
                <a:t> left)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3"/>
                </a:rPr>
                <a:t>&gt;&gt; (</a:t>
              </a:r>
              <a:r>
                <a:rPr lang="en-SG" sz="14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3"/>
                </a:rPr>
                <a:t>bitshift</a:t>
              </a: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3"/>
                </a:rPr>
                <a:t> right)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4"/>
                </a:rPr>
                <a:t>^ (bitwise </a:t>
              </a:r>
              <a:r>
                <a:rPr lang="en-SG" sz="14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4"/>
                </a:rPr>
                <a:t>xor</a:t>
              </a: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4"/>
                </a:rPr>
                <a:t>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sng" dirty="0">
                  <a:solidFill>
                    <a:srgbClr val="005C5F"/>
                  </a:solidFill>
                  <a:effectLst/>
                  <a:latin typeface="Open Sans" panose="020B0606030504020204" pitchFamily="34" charset="0"/>
                  <a:hlinkClick r:id="rId25"/>
                </a:rPr>
                <a:t>| (bitwise or) </a:t>
              </a:r>
              <a:endParaRPr lang="en-SG" sz="1400" b="0" i="0" u="sng" dirty="0">
                <a:solidFill>
                  <a:srgbClr val="005C5F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6"/>
                </a:rPr>
                <a:t>~ (bitwise not) </a:t>
              </a:r>
              <a:endParaRPr lang="en-US" sz="1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08B7D85-85CE-4DDF-88FE-8D18C3898BA8}"/>
              </a:ext>
            </a:extLst>
          </p:cNvPr>
          <p:cNvSpPr txBox="1"/>
          <p:nvPr/>
        </p:nvSpPr>
        <p:spPr>
          <a:xfrm>
            <a:off x="6223423" y="4246204"/>
            <a:ext cx="2226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/>
              <a:t>Use the </a:t>
            </a:r>
            <a:r>
              <a:rPr lang="en-SG" sz="3200" dirty="0">
                <a:solidFill>
                  <a:srgbClr val="FF0000"/>
                </a:solidFill>
                <a:latin typeface="Yanone Kaffeesatz Medium" pitchFamily="2" charset="0"/>
              </a:rPr>
              <a:t>KISS</a:t>
            </a:r>
            <a:r>
              <a:rPr lang="en-SG" sz="1600" dirty="0"/>
              <a:t> principle!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D308B-3F8C-4BBD-B3C4-66C005B321C3}"/>
              </a:ext>
            </a:extLst>
          </p:cNvPr>
          <p:cNvSpPr txBox="1"/>
          <p:nvPr/>
        </p:nvSpPr>
        <p:spPr>
          <a:xfrm>
            <a:off x="731520" y="4938702"/>
            <a:ext cx="4092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/>
              <a:t>Operators work only with </a:t>
            </a:r>
            <a:r>
              <a:rPr lang="en-SG" sz="3200" dirty="0">
                <a:solidFill>
                  <a:srgbClr val="FF0000"/>
                </a:solidFill>
                <a:latin typeface="Yanone Kaffeesatz Medium" pitchFamily="2" charset="0"/>
              </a:rPr>
              <a:t>similar</a:t>
            </a:r>
            <a:r>
              <a:rPr lang="en-SG" sz="1600" dirty="0"/>
              <a:t> data types</a:t>
            </a:r>
          </a:p>
          <a:p>
            <a:pPr algn="l"/>
            <a:r>
              <a:rPr lang="en-SG" sz="1600" dirty="0"/>
              <a:t>Use conversion functions to help.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00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5C7E-FA28-490F-8809-B06D2C36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490A6-0ED1-4BBB-B234-A3393F8E2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7025"/>
            <a:ext cx="7886700" cy="1228471"/>
          </a:xfrm>
        </p:spPr>
        <p:txBody>
          <a:bodyPr/>
          <a:lstStyle/>
          <a:p>
            <a:r>
              <a:rPr lang="en-SG" sz="2000" dirty="0"/>
              <a:t>Boolean variables have only 2 values: True/False</a:t>
            </a:r>
          </a:p>
          <a:p>
            <a:r>
              <a:rPr lang="en-SG" sz="2000" dirty="0"/>
              <a:t>Boolean expressions have only 2 results: True/False</a:t>
            </a:r>
          </a:p>
          <a:p>
            <a:r>
              <a:rPr lang="en-SG" sz="2000" dirty="0"/>
              <a:t>Comparison operators give a Boolean result</a:t>
            </a:r>
          </a:p>
          <a:p>
            <a:r>
              <a:rPr lang="en-SG" sz="2000" dirty="0"/>
              <a:t>Boolean operators work only with Booleans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EF6D0-86D9-4CE2-9C5A-EA7D087D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87E5B4-A99E-42BE-B2A4-11E512FA0319}"/>
              </a:ext>
            </a:extLst>
          </p:cNvPr>
          <p:cNvGrpSpPr/>
          <p:nvPr/>
        </p:nvGrpSpPr>
        <p:grpSpPr>
          <a:xfrm>
            <a:off x="869736" y="3334566"/>
            <a:ext cx="2877326" cy="1785105"/>
            <a:chOff x="6629400" y="1027907"/>
            <a:chExt cx="2877326" cy="178510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E6218B-2E1E-493C-AD2F-227E6BAA5DD6}"/>
                </a:ext>
              </a:extLst>
            </p:cNvPr>
            <p:cNvSpPr txBox="1"/>
            <p:nvPr/>
          </p:nvSpPr>
          <p:spPr>
            <a:xfrm>
              <a:off x="6629400" y="1027907"/>
              <a:ext cx="18918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2000" dirty="0">
                  <a:latin typeface="Yanone Kaffeesatz Medium" pitchFamily="2" charset="0"/>
                </a:rPr>
                <a:t>Comparison Operators</a:t>
              </a:r>
              <a:endParaRPr lang="en-US" sz="2000" dirty="0">
                <a:latin typeface="Yanone Kaffeesatz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9F4A69-756D-432B-9A80-D7620DCD2375}"/>
                </a:ext>
              </a:extLst>
            </p:cNvPr>
            <p:cNvSpPr txBox="1"/>
            <p:nvPr/>
          </p:nvSpPr>
          <p:spPr>
            <a:xfrm>
              <a:off x="6629400" y="1428017"/>
              <a:ext cx="287732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"/>
                </a:rPr>
                <a:t>!= (not equal to)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3"/>
                </a:rPr>
                <a:t>&lt; (less than)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4"/>
                </a:rPr>
                <a:t>&lt;= (less than or equal to)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5"/>
                </a:rPr>
                <a:t>== (equal to)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6"/>
                </a:rPr>
                <a:t>&gt; (greater than)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sng" dirty="0">
                  <a:solidFill>
                    <a:srgbClr val="005C5F"/>
                  </a:solidFill>
                  <a:effectLst/>
                  <a:latin typeface="Open Sans" panose="020B0606030504020204" pitchFamily="34" charset="0"/>
                  <a:hlinkClick r:id="rId7"/>
                </a:rPr>
                <a:t>&gt;= (greater than or equal to) </a:t>
              </a:r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959554-2499-4D93-B634-60834E2CB2C4}"/>
              </a:ext>
            </a:extLst>
          </p:cNvPr>
          <p:cNvGrpSpPr/>
          <p:nvPr/>
        </p:nvGrpSpPr>
        <p:grpSpPr>
          <a:xfrm>
            <a:off x="4178808" y="3334566"/>
            <a:ext cx="1827744" cy="1354217"/>
            <a:chOff x="6629400" y="1027907"/>
            <a:chExt cx="1827744" cy="135421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3E0693-AF36-43FB-872F-98538BD768A9}"/>
                </a:ext>
              </a:extLst>
            </p:cNvPr>
            <p:cNvSpPr txBox="1"/>
            <p:nvPr/>
          </p:nvSpPr>
          <p:spPr>
            <a:xfrm>
              <a:off x="6629400" y="1027907"/>
              <a:ext cx="1601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2000" dirty="0">
                  <a:latin typeface="Yanone Kaffeesatz Medium" pitchFamily="2" charset="0"/>
                </a:rPr>
                <a:t>Boolean Operators</a:t>
              </a:r>
              <a:endParaRPr lang="en-US" sz="2000" dirty="0">
                <a:latin typeface="Yanone Kaffeesatz Medium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42AEC1-8E88-40AA-8A42-A388CA850D20}"/>
                </a:ext>
              </a:extLst>
            </p:cNvPr>
            <p:cNvSpPr txBox="1"/>
            <p:nvPr/>
          </p:nvSpPr>
          <p:spPr>
            <a:xfrm>
              <a:off x="6629400" y="1428017"/>
              <a:ext cx="182774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8"/>
                </a:rPr>
                <a:t>! (logical not)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9"/>
                </a:rPr>
                <a:t>&amp;&amp; (logical and)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0"/>
                </a:rPr>
                <a:t>|| (logical or) </a:t>
              </a:r>
              <a:endParaRPr lang="en-SG" sz="1400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B829D0-D241-4944-8966-35835582160F}"/>
              </a:ext>
            </a:extLst>
          </p:cNvPr>
          <p:cNvSpPr txBox="1"/>
          <p:nvPr/>
        </p:nvSpPr>
        <p:spPr>
          <a:xfrm>
            <a:off x="4390564" y="5375703"/>
            <a:ext cx="3231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/>
              <a:t>Used in </a:t>
            </a:r>
            <a:r>
              <a:rPr lang="en-SG" sz="3200" dirty="0">
                <a:solidFill>
                  <a:srgbClr val="FF0000"/>
                </a:solidFill>
                <a:latin typeface="Yanone Kaffeesatz Medium" pitchFamily="2" charset="0"/>
              </a:rPr>
              <a:t>Conditionals, Loops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427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F2AC-1350-420F-A58A-3E0C9E9C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Conditional:  </a:t>
            </a:r>
            <a:r>
              <a:rPr lang="en-SG" dirty="0">
                <a:hlinkClick r:id="rId2"/>
              </a:rPr>
              <a:t>if</a:t>
            </a:r>
            <a:r>
              <a:rPr lang="en-SG" dirty="0"/>
              <a:t> … </a:t>
            </a:r>
            <a:r>
              <a:rPr lang="en-SG" dirty="0">
                <a:hlinkClick r:id="rId3"/>
              </a:rPr>
              <a:t>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18FF-E8A7-48C6-AB13-62C861EF2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Control Structure which checks the </a:t>
            </a:r>
            <a:r>
              <a:rPr lang="en-SG" sz="2000" dirty="0">
                <a:solidFill>
                  <a:srgbClr val="FF0000"/>
                </a:solidFill>
              </a:rPr>
              <a:t>condition expression</a:t>
            </a:r>
            <a:r>
              <a:rPr lang="en-SG" sz="2000" dirty="0"/>
              <a:t> and if </a:t>
            </a:r>
            <a:r>
              <a:rPr lang="en-SG" sz="2000" dirty="0">
                <a:solidFill>
                  <a:srgbClr val="FF0000"/>
                </a:solidFill>
              </a:rPr>
              <a:t>true</a:t>
            </a:r>
            <a:r>
              <a:rPr lang="en-SG" sz="2000" dirty="0"/>
              <a:t> executes the following code block.</a:t>
            </a:r>
          </a:p>
          <a:p>
            <a:r>
              <a:rPr lang="en-SG" sz="2000" dirty="0"/>
              <a:t>Condition Expression is a Boolean expression.</a:t>
            </a:r>
          </a:p>
          <a:p>
            <a:r>
              <a:rPr lang="en-SG" sz="2000" dirty="0"/>
              <a:t>When used with the else, control transfers to the else block.</a:t>
            </a:r>
          </a:p>
          <a:p>
            <a:r>
              <a:rPr lang="en-SG" sz="2000" dirty="0"/>
              <a:t>Can have nested or have multiples else-if conditionals for more granular control.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0D526-4D06-48E9-A2FB-D9AA33FD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D260963-D437-4B25-B61A-B1A7384E85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827117"/>
            <a:ext cx="30956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2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F2AC-1350-420F-A58A-3E0C9E9C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Conditional:  </a:t>
            </a:r>
            <a:r>
              <a:rPr lang="en-SG" dirty="0">
                <a:hlinkClick r:id="rId2"/>
              </a:rPr>
              <a:t>switch … 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18FF-E8A7-48C6-AB13-62C861EF2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Control Structure which checks the </a:t>
            </a:r>
            <a:r>
              <a:rPr lang="en-SG" sz="2000" dirty="0">
                <a:solidFill>
                  <a:srgbClr val="FF0000"/>
                </a:solidFill>
              </a:rPr>
              <a:t>value </a:t>
            </a:r>
            <a:r>
              <a:rPr lang="en-SG" sz="2000" dirty="0"/>
              <a:t>in </a:t>
            </a:r>
            <a:r>
              <a:rPr lang="en-SG" sz="2400" dirty="0">
                <a:latin typeface="Yanone Kaffeesatz Medium" pitchFamily="2" charset="0"/>
              </a:rPr>
              <a:t>switch</a:t>
            </a:r>
            <a:r>
              <a:rPr lang="en-SG" sz="2000" dirty="0"/>
              <a:t> (preferably ordinal) and transfers control to the matching </a:t>
            </a:r>
            <a:r>
              <a:rPr lang="en-SG" sz="2400" dirty="0">
                <a:latin typeface="Yanone Kaffeesatz Medium" pitchFamily="2" charset="0"/>
              </a:rPr>
              <a:t>case</a:t>
            </a:r>
            <a:r>
              <a:rPr lang="en-SG" sz="2000" dirty="0"/>
              <a:t> code block.</a:t>
            </a:r>
          </a:p>
          <a:p>
            <a:r>
              <a:rPr lang="en-SG" sz="2000" dirty="0"/>
              <a:t>Each case code block must be terminated with a </a:t>
            </a:r>
            <a:r>
              <a:rPr lang="en-SG" sz="2400" dirty="0">
                <a:latin typeface="Yanone Kaffeesatz Medium" pitchFamily="2" charset="0"/>
              </a:rPr>
              <a:t>break</a:t>
            </a:r>
            <a:r>
              <a:rPr lang="en-SG" sz="2000" dirty="0"/>
              <a:t>.</a:t>
            </a:r>
          </a:p>
          <a:p>
            <a:r>
              <a:rPr lang="en-SG" sz="2000" dirty="0"/>
              <a:t>Each case must match exactly.</a:t>
            </a:r>
          </a:p>
          <a:p>
            <a:r>
              <a:rPr lang="en-SG" sz="2000" dirty="0"/>
              <a:t>Control is transferred to the </a:t>
            </a:r>
            <a:r>
              <a:rPr lang="en-SG" sz="2400" dirty="0">
                <a:latin typeface="Yanone Kaffeesatz Medium" pitchFamily="2" charset="0"/>
              </a:rPr>
              <a:t>default</a:t>
            </a:r>
            <a:r>
              <a:rPr lang="en-SG" sz="2000" dirty="0"/>
              <a:t> code block (if any) if there is no match.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0D526-4D06-48E9-A2FB-D9AA33FD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C8C67A-E316-4E0B-9840-B3558418B2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730434"/>
            <a:ext cx="3886200" cy="4175960"/>
          </a:xfrm>
        </p:spPr>
      </p:pic>
    </p:spTree>
    <p:extLst>
      <p:ext uri="{BB962C8B-B14F-4D97-AF65-F5344CB8AC3E}">
        <p14:creationId xmlns:p14="http://schemas.microsoft.com/office/powerpoint/2010/main" val="207994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F2AC-1350-420F-A58A-3E0C9E9C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Loop:  </a:t>
            </a:r>
            <a:r>
              <a:rPr lang="en-SG" dirty="0">
                <a:hlinkClick r:id="rId2"/>
              </a:rPr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18FF-E8A7-48C6-AB13-62C861EF2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Structure of for</a:t>
            </a:r>
          </a:p>
          <a:p>
            <a:pPr lvl="1"/>
            <a:r>
              <a:rPr lang="en-SG" sz="1600" dirty="0"/>
              <a:t>Initialization</a:t>
            </a:r>
          </a:p>
          <a:p>
            <a:pPr lvl="1"/>
            <a:r>
              <a:rPr lang="en-SG" sz="1600" dirty="0"/>
              <a:t>Conditional expression</a:t>
            </a:r>
          </a:p>
          <a:p>
            <a:pPr lvl="1"/>
            <a:r>
              <a:rPr lang="en-SG" sz="1600" dirty="0"/>
              <a:t>Increment</a:t>
            </a:r>
          </a:p>
          <a:p>
            <a:r>
              <a:rPr lang="en-SG" sz="2000" dirty="0"/>
              <a:t>Used when we know exactly the number of times we wish to loop.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0D526-4D06-48E9-A2FB-D9AA33FD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DCCA1D-71E5-4C51-9F99-44EE42CCDD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568211"/>
            <a:ext cx="3886200" cy="228755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E546F2-728A-4FF9-81AF-07863584B128}"/>
              </a:ext>
            </a:extLst>
          </p:cNvPr>
          <p:cNvSpPr txBox="1"/>
          <p:nvPr/>
        </p:nvSpPr>
        <p:spPr>
          <a:xfrm>
            <a:off x="5836158" y="4191271"/>
            <a:ext cx="2780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/>
              <a:t>Loops a </a:t>
            </a:r>
            <a:r>
              <a:rPr lang="en-SG" sz="2400" dirty="0">
                <a:solidFill>
                  <a:srgbClr val="FF0000"/>
                </a:solidFill>
                <a:latin typeface="Yanone Kaffeesatz Medium" pitchFamily="2" charset="0"/>
              </a:rPr>
              <a:t>fixed</a:t>
            </a:r>
            <a:r>
              <a:rPr lang="en-SG" sz="1600" dirty="0"/>
              <a:t> number of times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998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8916</TotalTime>
  <Words>1037</Words>
  <Application>Microsoft Office PowerPoint</Application>
  <PresentationFormat>On-screen Show (4:3)</PresentationFormat>
  <Paragraphs>170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Open Sans</vt:lpstr>
      <vt:lpstr>Yanone Kaffeesatz Medium</vt:lpstr>
      <vt:lpstr>Yanone Kaffeesatz SemiBold</vt:lpstr>
      <vt:lpstr>Office Theme</vt:lpstr>
      <vt:lpstr>EP1000</vt:lpstr>
      <vt:lpstr>Arduino System</vt:lpstr>
      <vt:lpstr>Sketches</vt:lpstr>
      <vt:lpstr>Variables</vt:lpstr>
      <vt:lpstr>Operators</vt:lpstr>
      <vt:lpstr>Boolean</vt:lpstr>
      <vt:lpstr>Conditional:  if … else</vt:lpstr>
      <vt:lpstr>Conditional:  switch … case</vt:lpstr>
      <vt:lpstr>Loop:  for</vt:lpstr>
      <vt:lpstr>Loop:  while</vt:lpstr>
      <vt:lpstr>Loop:  do … while</vt:lpstr>
      <vt:lpstr>Control: break</vt:lpstr>
      <vt:lpstr>Functions</vt:lpstr>
      <vt:lpstr>Arrays</vt:lpstr>
      <vt:lpstr>Class</vt:lpstr>
      <vt:lpstr>Directive:  #define</vt:lpstr>
      <vt:lpstr>Directive:  #include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177</cp:revision>
  <dcterms:created xsi:type="dcterms:W3CDTF">2021-05-13T09:46:01Z</dcterms:created>
  <dcterms:modified xsi:type="dcterms:W3CDTF">2021-06-04T15:32:27Z</dcterms:modified>
</cp:coreProperties>
</file>