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installing-an-arduino-library/all" TargetMode="External"/><Relationship Id="rId2" Type="http://schemas.openxmlformats.org/officeDocument/2006/relationships/hyperlink" Target="https://learn.adafruit.com/adafruit-all-about-arduino-libraries-install-use/how-to-install-a-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6PZOqNHKx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F95-DF0E-47E9-B169-67BEAB9C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8E62-4E7A-470E-B5E9-49E5B408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Very popular because of abundance of Code Libraries for every known sensor, device, application.</a:t>
            </a:r>
          </a:p>
          <a:p>
            <a:r>
              <a:rPr lang="en-SG" sz="2400" dirty="0"/>
              <a:t>No need to write your own code, use a library</a:t>
            </a:r>
          </a:p>
          <a:p>
            <a:r>
              <a:rPr lang="en-SG" sz="2400" dirty="0"/>
              <a:t>Lots of examples available</a:t>
            </a:r>
          </a:p>
          <a:p>
            <a:r>
              <a:rPr lang="en-SG" sz="2400" dirty="0"/>
              <a:t>Library consists of</a:t>
            </a:r>
          </a:p>
          <a:p>
            <a:pPr lvl="1"/>
            <a:r>
              <a:rPr lang="en-SG" sz="2000" dirty="0"/>
              <a:t>C++ file (.</a:t>
            </a:r>
            <a:r>
              <a:rPr lang="en-SG" sz="2000" dirty="0" err="1"/>
              <a:t>cpp</a:t>
            </a:r>
            <a:r>
              <a:rPr lang="en-SG" sz="2000" dirty="0"/>
              <a:t>) which holds the code (usually a Class) which talks to the device/application</a:t>
            </a:r>
          </a:p>
          <a:p>
            <a:pPr lvl="1"/>
            <a:r>
              <a:rPr lang="en-SG" sz="2000" dirty="0"/>
              <a:t>Header file (.h) which holds the definitions of the Class and functions available.  This must be included in your source code.</a:t>
            </a:r>
          </a:p>
          <a:p>
            <a:r>
              <a:rPr lang="en-SG" sz="2400" dirty="0"/>
              <a:t>Once library is loaded, we just need to use the functions/methods to implement our application.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10D9-FFD8-4D5C-9EF2-8BEA8EDB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DB6E-383F-44C7-835D-2B05E865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Loading the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458A-C11F-430D-8BDA-15118F09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88007"/>
          </a:xfrm>
        </p:spPr>
        <p:txBody>
          <a:bodyPr/>
          <a:lstStyle/>
          <a:p>
            <a:r>
              <a:rPr lang="en-SG" sz="2400" dirty="0"/>
              <a:t>3 ways of loading the library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Use the Arduino Library Management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Download the compressed library (.zip) and use the IDE to load the library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/>
              <a:t>Download the compressed library (.zip), extract the .h and .</a:t>
            </a:r>
            <a:r>
              <a:rPr lang="en-SG" sz="2000" dirty="0" err="1"/>
              <a:t>cpp</a:t>
            </a:r>
            <a:r>
              <a:rPr lang="en-SG" sz="2000" dirty="0"/>
              <a:t> files, manually copy them into the correct folders, restart the IDE.</a:t>
            </a:r>
          </a:p>
          <a:p>
            <a:r>
              <a:rPr lang="en-SG" sz="2400" dirty="0"/>
              <a:t>Library folder location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A9041-AA58-4A82-9AB1-0E3F974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97546-3EB2-425E-B6EB-778A1179A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13447"/>
              </p:ext>
            </p:extLst>
          </p:nvPr>
        </p:nvGraphicFramePr>
        <p:xfrm>
          <a:off x="925118" y="4378588"/>
          <a:ext cx="7482078" cy="1049106"/>
        </p:xfrm>
        <a:graphic>
          <a:graphicData uri="http://schemas.openxmlformats.org/drawingml/2006/table">
            <a:tbl>
              <a:tblPr/>
              <a:tblGrid>
                <a:gridCol w="2771812">
                  <a:extLst>
                    <a:ext uri="{9D8B030D-6E8A-4147-A177-3AD203B41FA5}">
                      <a16:colId xmlns:a16="http://schemas.microsoft.com/office/drawing/2014/main" val="618878277"/>
                    </a:ext>
                  </a:extLst>
                </a:gridCol>
                <a:gridCol w="4710266">
                  <a:extLst>
                    <a:ext uri="{9D8B030D-6E8A-4147-A177-3AD203B41FA5}">
                      <a16:colId xmlns:a16="http://schemas.microsoft.com/office/drawing/2014/main" val="4058475527"/>
                    </a:ext>
                  </a:extLst>
                </a:gridCol>
              </a:tblGrid>
              <a:tr h="277527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Library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Folder location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41646"/>
                  </a:ext>
                </a:extLst>
              </a:tr>
              <a:tr h="26452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Arduino IDE System Libraries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C:\Program Files (x86)\Arduino\libraries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465853"/>
                  </a:ext>
                </a:extLst>
              </a:tr>
              <a:tr h="4140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libraries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C:\Users\&lt;username&gt;\Documents\Arduino\libraries</a:t>
                      </a:r>
                    </a:p>
                  </a:txBody>
                  <a:tcPr marL="104619" marR="104619" marT="48286" marB="48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6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E0FFB2-58B9-4C4C-984F-7A9A433FF9A9}"/>
              </a:ext>
            </a:extLst>
          </p:cNvPr>
          <p:cNvSpPr txBox="1"/>
          <p:nvPr/>
        </p:nvSpPr>
        <p:spPr>
          <a:xfrm>
            <a:off x="4629174" y="5554096"/>
            <a:ext cx="377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User Library folder: </a:t>
            </a:r>
            <a:r>
              <a:rPr lang="en-SG" sz="1600" b="1" dirty="0"/>
              <a:t>IDE &gt; File &gt; Preferences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465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E0C-61AF-487C-BF44-A7122FEF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IDE Managed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C3C2-5F95-41EF-B9F3-891238EB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06" y="1568275"/>
            <a:ext cx="7886700" cy="1517343"/>
          </a:xfrm>
        </p:spPr>
        <p:txBody>
          <a:bodyPr/>
          <a:lstStyle/>
          <a:p>
            <a:r>
              <a:rPr lang="en-SG" sz="2400" dirty="0"/>
              <a:t>Simplest method of loading a library</a:t>
            </a:r>
          </a:p>
          <a:p>
            <a:r>
              <a:rPr lang="en-SG" sz="2400" dirty="0"/>
              <a:t>Recommended by Arduino, for most used libraries</a:t>
            </a:r>
          </a:p>
          <a:p>
            <a:r>
              <a:rPr lang="en-SG" sz="2400" dirty="0"/>
              <a:t>IDE &gt; Tools &gt; Manage Libraries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125F-8111-4682-8D20-7491CB4C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DE Library Management Tool">
            <a:extLst>
              <a:ext uri="{FF2B5EF4-FFF2-40B4-BE49-F238E27FC236}">
                <a16:creationId xmlns:a16="http://schemas.microsoft.com/office/drawing/2014/main" id="{B7615AB7-612D-4032-AE3B-986E03AA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8" y="3234660"/>
            <a:ext cx="42481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76323-D197-42A2-9103-B12CC40B669D}"/>
              </a:ext>
            </a:extLst>
          </p:cNvPr>
          <p:cNvSpPr txBox="1"/>
          <p:nvPr/>
        </p:nvSpPr>
        <p:spPr>
          <a:xfrm>
            <a:off x="5359195" y="3124200"/>
            <a:ext cx="3156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Search for the library you require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Select the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To use the library</a:t>
            </a:r>
            <a:br>
              <a:rPr lang="en-SG" dirty="0"/>
            </a:br>
            <a:r>
              <a:rPr lang="en-SG" dirty="0"/>
              <a:t>IDE &gt; Sketch &gt; Include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Sometimes examples are included with the library for you to test the functions.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829A0-03C2-43A7-A92E-D53EC6716CEC}"/>
              </a:ext>
            </a:extLst>
          </p:cNvPr>
          <p:cNvSpPr txBox="1"/>
          <p:nvPr/>
        </p:nvSpPr>
        <p:spPr>
          <a:xfrm>
            <a:off x="982918" y="5725160"/>
            <a:ext cx="6608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b="1" dirty="0">
                <a:solidFill>
                  <a:srgbClr val="FF0000"/>
                </a:solidFill>
              </a:rPr>
              <a:t>Problems: </a:t>
            </a:r>
            <a:r>
              <a:rPr lang="en-SG" sz="1600" dirty="0"/>
              <a:t>Sometimes library you want is not available. (too new, rarely used)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06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7D71-609E-42AA-8F44-685F72A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 Managed Library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C92BA1-3395-4DBC-81DC-9B1568CC6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891506"/>
            <a:ext cx="7486650" cy="42195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D904-F8AE-4736-AB55-98083A02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360-8CA7-48EE-9B31-F498168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Include the header file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9E1EFB-77DE-4250-A4C5-C3354ED38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93" y="1706753"/>
            <a:ext cx="495654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615-3398-4BC7-807E-02F281A7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38604-DBDC-4C71-8DC9-2B0A4464B608}"/>
              </a:ext>
            </a:extLst>
          </p:cNvPr>
          <p:cNvSpPr txBox="1"/>
          <p:nvPr/>
        </p:nvSpPr>
        <p:spPr>
          <a:xfrm>
            <a:off x="5733534" y="1706753"/>
            <a:ext cx="3043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#include </a:t>
            </a:r>
            <a:r>
              <a:rPr lang="en-SG" sz="1600" b="1" dirty="0">
                <a:solidFill>
                  <a:srgbClr val="FF0000"/>
                </a:solidFill>
              </a:rPr>
              <a:t>&lt;</a:t>
            </a:r>
            <a:r>
              <a:rPr lang="en-SG" sz="1600" dirty="0" err="1"/>
              <a:t>device.h</a:t>
            </a:r>
            <a:r>
              <a:rPr lang="en-SG" sz="1600" b="1" dirty="0">
                <a:solidFill>
                  <a:srgbClr val="FF0000"/>
                </a:solidFill>
              </a:rPr>
              <a:t>&gt;</a:t>
            </a:r>
            <a:br>
              <a:rPr lang="en-SG" sz="1600" dirty="0"/>
            </a:br>
            <a:r>
              <a:rPr lang="en-SG" sz="1600" dirty="0"/>
              <a:t>System library, header file is found in the system folders</a:t>
            </a:r>
          </a:p>
          <a:p>
            <a:pPr algn="l"/>
            <a:endParaRPr lang="en-SG" sz="1600" dirty="0"/>
          </a:p>
          <a:p>
            <a:pPr algn="l"/>
            <a:r>
              <a:rPr lang="en-SG" sz="1600" dirty="0"/>
              <a:t>#include </a:t>
            </a:r>
            <a:r>
              <a:rPr lang="en-SG" sz="1600" b="1" dirty="0">
                <a:solidFill>
                  <a:srgbClr val="FF0000"/>
                </a:solidFill>
              </a:rPr>
              <a:t>“</a:t>
            </a:r>
            <a:r>
              <a:rPr lang="en-SG" sz="1600" dirty="0" err="1"/>
              <a:t>device.h</a:t>
            </a:r>
            <a:r>
              <a:rPr lang="en-SG" sz="1600" b="1" dirty="0">
                <a:solidFill>
                  <a:srgbClr val="FF0000"/>
                </a:solidFill>
              </a:rPr>
              <a:t>”</a:t>
            </a:r>
            <a:br>
              <a:rPr lang="en-SG" sz="1600" dirty="0"/>
            </a:br>
            <a:r>
              <a:rPr lang="en-SG" sz="1600" dirty="0"/>
              <a:t>User library, header file is found in the local folder library</a:t>
            </a:r>
          </a:p>
          <a:p>
            <a:pPr algn="l"/>
            <a:r>
              <a:rPr lang="en-SG" sz="1600" dirty="0"/>
              <a:t>(see IDE &gt; File &gt; Preferences&gt;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BC5BE-82CA-4500-B03A-CC03F48D8102}"/>
              </a:ext>
            </a:extLst>
          </p:cNvPr>
          <p:cNvSpPr txBox="1"/>
          <p:nvPr/>
        </p:nvSpPr>
        <p:spPr>
          <a:xfrm>
            <a:off x="5733534" y="5623722"/>
            <a:ext cx="304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Similar interfaces for IDE v2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3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F1CB-755C-48FA-8BCB-31528B39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Manually Installed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FD0E-ABEF-4963-B0F5-84ED609D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Manual method of installing a library</a:t>
            </a:r>
          </a:p>
          <a:p>
            <a:pPr lvl="1"/>
            <a:r>
              <a:rPr lang="en-SG" dirty="0"/>
              <a:t>Manually download the compressed library (.zip)</a:t>
            </a:r>
          </a:p>
          <a:p>
            <a:pPr lvl="1"/>
            <a:r>
              <a:rPr lang="en-SG" dirty="0"/>
              <a:t>Extract the files (usually a folder is created)</a:t>
            </a:r>
          </a:p>
          <a:p>
            <a:pPr lvl="1"/>
            <a:r>
              <a:rPr lang="en-SG" dirty="0"/>
              <a:t>Check that the .h and .</a:t>
            </a:r>
            <a:r>
              <a:rPr lang="en-SG" dirty="0" err="1"/>
              <a:t>cpp</a:t>
            </a:r>
            <a:r>
              <a:rPr lang="en-SG" dirty="0"/>
              <a:t> files are present</a:t>
            </a:r>
          </a:p>
          <a:p>
            <a:pPr lvl="1"/>
            <a:r>
              <a:rPr lang="en-SG" dirty="0"/>
              <a:t>Copy the folder to either</a:t>
            </a:r>
          </a:p>
          <a:p>
            <a:pPr lvl="2"/>
            <a:r>
              <a:rPr lang="en-SG" dirty="0"/>
              <a:t>Arduino System Library Folder</a:t>
            </a:r>
          </a:p>
          <a:p>
            <a:pPr lvl="2"/>
            <a:r>
              <a:rPr lang="en-SG" dirty="0"/>
              <a:t>User library folder</a:t>
            </a:r>
          </a:p>
          <a:p>
            <a:pPr lvl="1"/>
            <a:r>
              <a:rPr lang="en-SG" dirty="0"/>
              <a:t>Restart the IDE</a:t>
            </a:r>
          </a:p>
          <a:p>
            <a:pPr lvl="1"/>
            <a:r>
              <a:rPr lang="en-SG" dirty="0"/>
              <a:t>Include the header file (system/local) in the appropriate manner.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D68D-F946-467D-A86D-40137CE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3D10-CCA6-4092-B82B-677A69B5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082-4113-4AFC-9FA0-15B2B879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sz="2400" b="0" i="0" u="sng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Adafruit: All About Arduino Libraries</a:t>
            </a:r>
            <a:endParaRPr lang="en-SG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SG" sz="24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Sparkfun</a:t>
            </a:r>
            <a:r>
              <a:rPr lang="en-SG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: Installing an Arduino Library</a:t>
            </a:r>
            <a:endParaRPr lang="en-SG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SG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Youtube: Arduino Libraries! How to Install them properly! Tutorial showing you 3 different ways</a:t>
            </a:r>
            <a:endParaRPr lang="en-SG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1D77-51C6-4120-B6EB-B615BE0C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12674</TotalTime>
  <Words>447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Yanone Kaffeesatz SemiBold</vt:lpstr>
      <vt:lpstr>Office Theme</vt:lpstr>
      <vt:lpstr>EP1000</vt:lpstr>
      <vt:lpstr>Arduino System</vt:lpstr>
      <vt:lpstr>Loading the Library</vt:lpstr>
      <vt:lpstr>Arduino IDE Managed Libraries</vt:lpstr>
      <vt:lpstr>IDE Managed Library</vt:lpstr>
      <vt:lpstr>Include the header file</vt:lpstr>
      <vt:lpstr>Manually Installed Library</vt:lpstr>
      <vt:lpstr>References: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192</cp:revision>
  <dcterms:created xsi:type="dcterms:W3CDTF">2021-05-13T09:46:01Z</dcterms:created>
  <dcterms:modified xsi:type="dcterms:W3CDTF">2021-06-07T09:38:36Z</dcterms:modified>
</cp:coreProperties>
</file>