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74" r:id="rId7"/>
    <p:sldId id="275" r:id="rId8"/>
    <p:sldId id="276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7" r:id="rId19"/>
    <p:sldId id="273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lP54aaNwfAm" TargetMode="External"/><Relationship Id="rId2" Type="http://schemas.openxmlformats.org/officeDocument/2006/relationships/hyperlink" Target="https://create.arduino.cc/projecthub/electropeak/pir-motion-sensor-how-to-use-pirs-w-arduino-raspberry-pi-18d7fa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IJoPkKlxFXA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TinyDHT" TargetMode="External"/><Relationship Id="rId2" Type="http://schemas.openxmlformats.org/officeDocument/2006/relationships/hyperlink" Target="https://learn.adafruit.com/dh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ibraries/ds18b20_rt/" TargetMode="External"/><Relationship Id="rId2" Type="http://schemas.openxmlformats.org/officeDocument/2006/relationships/hyperlink" Target="https://components101.com/sensors/ds18b20-temperature-senso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ibraries/onewireng/" TargetMode="External"/><Relationship Id="rId2" Type="http://schemas.openxmlformats.org/officeDocument/2006/relationships/hyperlink" Target="https://www.arduino.cc/reference/en/libraries/ds18b20_r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afruit/Adafruit-BMP085-Library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github.com/adafruit/DHT-sensor-library" TargetMode="External"/><Relationship Id="rId7" Type="http://schemas.openxmlformats.org/officeDocument/2006/relationships/hyperlink" Target="https://github.com/adafruit/Adafruit_BME280_Library" TargetMode="External"/><Relationship Id="rId12" Type="http://schemas.openxmlformats.org/officeDocument/2006/relationships/image" Target="../media/image20.png"/><Relationship Id="rId2" Type="http://schemas.openxmlformats.org/officeDocument/2006/relationships/hyperlink" Target="https://randomnerdtutorials.com/dht11-vs-dht22-vs-lm35-vs-ds18b20-vs-bme280-vs-bmp1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ulStoffregen/OneWire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github.com/milesburton/Arduino-Temperature-Control-Library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github.com/adafruit/Adafruit_Sensor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ds1307-rtc-arduino-tutorial/" TargetMode="External"/><Relationship Id="rId2" Type="http://schemas.openxmlformats.org/officeDocument/2006/relationships/hyperlink" Target="https://youtu.be/jk0bBqOIJW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stminuteengineers.com/ds3231-rtc-arduino-tutorial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ds1307-rtc-arduino-tutorial/" TargetMode="External"/><Relationship Id="rId7" Type="http://schemas.openxmlformats.org/officeDocument/2006/relationships/hyperlink" Target="https://github.com/adafruit/RTClib" TargetMode="External"/><Relationship Id="rId2" Type="http://schemas.openxmlformats.org/officeDocument/2006/relationships/hyperlink" Target="https://youtu.be/jk0bBqOIJW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lastminuteengineers.com/ds3231-rtc-arduino-tutorial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g.cytron.io/p-37-in-1-sensors-kit-for-arduino?r=1&amp;gclid=Cj0KCQjw8IaGBhCHARIsAGIRRYr6KmCV2ObtIsrPW21O8ecLNxedoAhxewoovaMvK3s27ujdBOKxLFgaAixgEALw_wcB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mages-eu.ssl-images-amazon.com/images/I/C1lrpIfADaS.pdf" TargetMode="External"/><Relationship Id="rId4" Type="http://schemas.openxmlformats.org/officeDocument/2006/relationships/hyperlink" Target="https://www.instructables.com/id/Arduino-37-in-1-Sensors-Kit-Explained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" TargetMode="External"/><Relationship Id="rId2" Type="http://schemas.openxmlformats.org/officeDocument/2006/relationships/hyperlink" Target="https://dronebotworksho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ructables.com/Arduino-Projects/" TargetMode="External"/><Relationship Id="rId4" Type="http://schemas.openxmlformats.org/officeDocument/2006/relationships/hyperlink" Target="https://create.arduino.cc/projecthub/projects/tags/arduin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nkSUFV7gCNU" TargetMode="External"/><Relationship Id="rId13" Type="http://schemas.openxmlformats.org/officeDocument/2006/relationships/hyperlink" Target="https://youtu.be/jk0bBqOIJWk" TargetMode="External"/><Relationship Id="rId18" Type="http://schemas.openxmlformats.org/officeDocument/2006/relationships/hyperlink" Target="https://www.instructables.com/Arduino-37-in-1-Sensors-Kit-Explained/" TargetMode="External"/><Relationship Id="rId3" Type="http://schemas.openxmlformats.org/officeDocument/2006/relationships/hyperlink" Target="https://youtu.be/lrDl8NhMwQw" TargetMode="External"/><Relationship Id="rId7" Type="http://schemas.openxmlformats.org/officeDocument/2006/relationships/hyperlink" Target="https://youtu.be/PYkzJQhFNlA" TargetMode="External"/><Relationship Id="rId12" Type="http://schemas.openxmlformats.org/officeDocument/2006/relationships/hyperlink" Target="https://youtu.be/pFQaFnqpOtQ" TargetMode="External"/><Relationship Id="rId17" Type="http://schemas.openxmlformats.org/officeDocument/2006/relationships/hyperlink" Target="https://create.arduino.cc/projecthub/projects/tags/sensor" TargetMode="External"/><Relationship Id="rId2" Type="http://schemas.openxmlformats.org/officeDocument/2006/relationships/hyperlink" Target="https://youtu.be/3Xc2sPhwWEc" TargetMode="External"/><Relationship Id="rId16" Type="http://schemas.openxmlformats.org/officeDocument/2006/relationships/hyperlink" Target="https://youtu.be/391dXDjqzX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NAgJrnj4EM" TargetMode="External"/><Relationship Id="rId11" Type="http://schemas.openxmlformats.org/officeDocument/2006/relationships/hyperlink" Target="https://youtu.be/IJoPkKlxFXA" TargetMode="External"/><Relationship Id="rId5" Type="http://schemas.openxmlformats.org/officeDocument/2006/relationships/hyperlink" Target="https://youtu.be/9VYrGY142zQ" TargetMode="External"/><Relationship Id="rId15" Type="http://schemas.openxmlformats.org/officeDocument/2006/relationships/hyperlink" Target="https://youtu.be/6bfY9JXOppI" TargetMode="External"/><Relationship Id="rId10" Type="http://schemas.openxmlformats.org/officeDocument/2006/relationships/hyperlink" Target="https://youtu.be/QizfU7Fgmyw" TargetMode="External"/><Relationship Id="rId19" Type="http://schemas.openxmlformats.org/officeDocument/2006/relationships/hyperlink" Target="https://spfablabapp-dev.ap-southeast-1.elasticbeanstalk.com/" TargetMode="External"/><Relationship Id="rId4" Type="http://schemas.openxmlformats.org/officeDocument/2006/relationships/hyperlink" Target="https://youtu.be/NknCz0vC-RY" TargetMode="External"/><Relationship Id="rId9" Type="http://schemas.openxmlformats.org/officeDocument/2006/relationships/hyperlink" Target="https://youtu.be/Jt2yZMGCQBQ" TargetMode="External"/><Relationship Id="rId14" Type="http://schemas.openxmlformats.org/officeDocument/2006/relationships/hyperlink" Target="https://youtu.be/sxzoAGf1kO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7NahPVGV7r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inkercad.com/things/6SbBWLXulu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layground.arduino.cc/Code/Keypad/" TargetMode="External"/><Relationship Id="rId5" Type="http://schemas.openxmlformats.org/officeDocument/2006/relationships/hyperlink" Target="https://tinkercad.zendesk.com/hc/en-us/community/posts/115008544848-adding-library-for-arduino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3ltjnbV0c" TargetMode="External"/><Relationship Id="rId2" Type="http://schemas.openxmlformats.org/officeDocument/2006/relationships/hyperlink" Target="https://www.arduino.cc/reference/en/libraries/irremo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inkercad.com/things/hEpQuTtlDH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abdularbi17/ultrasonic-sensor-hc-sr04-with-arduino-tutorial-327ff6" TargetMode="External"/><Relationship Id="rId2" Type="http://schemas.openxmlformats.org/officeDocument/2006/relationships/hyperlink" Target="https://cdn.sparkfun.com/datasheets/Sensors/Proximity/HCSR04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instructables.com/Simple-Arduino-and-HC-SR04-Exam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31DF-994E-4D7F-B17A-14AB1A9D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Measuring Distance – SR04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BA051-1950-4D92-A9FE-F7CBD8B9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0DA044-DCA1-4AC0-9E6E-34F2C03C52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62197"/>
            <a:ext cx="7034022" cy="350022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4A7D-DFB3-4C19-9972-36A8880F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5162527"/>
            <a:ext cx="7886700" cy="1193824"/>
          </a:xfrm>
        </p:spPr>
        <p:txBody>
          <a:bodyPr/>
          <a:lstStyle/>
          <a:p>
            <a:r>
              <a:rPr lang="en-SG" sz="1800" dirty="0"/>
              <a:t>LOW pulse (10 mS) is used to trigger the sensor</a:t>
            </a:r>
          </a:p>
          <a:p>
            <a:r>
              <a:rPr lang="en-SG" sz="1800" dirty="0"/>
              <a:t>Return pulse is measured using </a:t>
            </a:r>
            <a:r>
              <a:rPr lang="en-SG" sz="1800" dirty="0" err="1"/>
              <a:t>pulseIn</a:t>
            </a:r>
            <a:r>
              <a:rPr lang="en-SG" sz="1800" dirty="0"/>
              <a:t>(), distance is proportional to pulse length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723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91C6-6E16-4AEE-87B8-57E6952D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PIR Motion Sensor HC-SR501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88DC-3363-43A2-9635-845612A6B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7319"/>
            <a:ext cx="3886200" cy="4351338"/>
          </a:xfrm>
        </p:spPr>
        <p:txBody>
          <a:bodyPr/>
          <a:lstStyle/>
          <a:p>
            <a:r>
              <a:rPr lang="en-SG" sz="2400" dirty="0">
                <a:hlinkClick r:id="rId2"/>
              </a:rPr>
              <a:t>Passive Infra Red</a:t>
            </a:r>
            <a:r>
              <a:rPr lang="en-SG" sz="2400" dirty="0"/>
              <a:t> </a:t>
            </a:r>
          </a:p>
          <a:p>
            <a:r>
              <a:rPr lang="en-SG" sz="2400" dirty="0"/>
              <a:t>Detects motion</a:t>
            </a:r>
          </a:p>
          <a:p>
            <a:pPr lvl="1"/>
            <a:r>
              <a:rPr lang="en-SG" sz="2000" dirty="0"/>
              <a:t>Adjust Sensitivity</a:t>
            </a:r>
          </a:p>
          <a:p>
            <a:pPr lvl="1"/>
            <a:r>
              <a:rPr lang="en-SG" sz="2000" dirty="0"/>
              <a:t>Wait at least 15 s</a:t>
            </a:r>
          </a:p>
          <a:p>
            <a:r>
              <a:rPr lang="en-SG" sz="2400" dirty="0"/>
              <a:t>No Library required, 1 digital I/O input pin for status.</a:t>
            </a:r>
          </a:p>
          <a:p>
            <a:r>
              <a:rPr lang="en-SG" sz="2400" dirty="0"/>
              <a:t>Check pin</a:t>
            </a:r>
          </a:p>
          <a:p>
            <a:pPr lvl="1"/>
            <a:r>
              <a:rPr lang="en-SG" sz="2000" dirty="0"/>
              <a:t>LOW no motion</a:t>
            </a:r>
          </a:p>
          <a:p>
            <a:pPr lvl="1"/>
            <a:r>
              <a:rPr lang="en-SG" sz="2000" dirty="0"/>
              <a:t>HIGH motion detected</a:t>
            </a:r>
          </a:p>
          <a:p>
            <a:r>
              <a:rPr lang="en-SG" sz="2400" dirty="0"/>
              <a:t>Cannot measure distance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52937-2EC0-419A-9BF9-A8676C3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11" name="Content Placeholder 10">
            <a:hlinkClick r:id="rId3"/>
            <a:extLst>
              <a:ext uri="{FF2B5EF4-FFF2-40B4-BE49-F238E27FC236}">
                <a16:creationId xmlns:a16="http://schemas.microsoft.com/office/drawing/2014/main" id="{B6AC0092-B88F-4B2F-B88B-C29D5E2017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531546"/>
            <a:ext cx="3886200" cy="370955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92BCE-E609-46A5-8E7B-D8F6E2B44E4D}"/>
              </a:ext>
            </a:extLst>
          </p:cNvPr>
          <p:cNvSpPr txBox="1"/>
          <p:nvPr/>
        </p:nvSpPr>
        <p:spPr>
          <a:xfrm>
            <a:off x="4629150" y="547538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1600" dirty="0">
                <a:hlinkClick r:id="rId3"/>
              </a:rPr>
              <a:t>Motion detection using PIR HC-SR501</a:t>
            </a:r>
            <a:endParaRPr lang="en-SG" sz="1600" dirty="0"/>
          </a:p>
          <a:p>
            <a:pPr algn="l"/>
            <a:r>
              <a:rPr lang="en-SG" sz="1600" dirty="0"/>
              <a:t>Better alternative: </a:t>
            </a:r>
            <a:r>
              <a:rPr lang="en-SG" sz="1600" dirty="0">
                <a:hlinkClick r:id="rId5"/>
              </a:rPr>
              <a:t>RCWL-0516 Microwave Proximity Sensor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89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EAC-CB23-4361-BF44-7DA2B4E3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Room Temperature &amp; Humidity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D7EA-FF5B-4DD0-826F-E70003B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1800" dirty="0">
                <a:hlinkClick r:id="rId2"/>
              </a:rPr>
              <a:t>DHT-11</a:t>
            </a:r>
            <a:r>
              <a:rPr lang="en-SG" sz="1800" dirty="0"/>
              <a:t> Temperature and Humidity sensor</a:t>
            </a:r>
          </a:p>
          <a:p>
            <a:r>
              <a:rPr lang="en-SG" sz="1800" dirty="0"/>
              <a:t>20~80% humidity, 0~50</a:t>
            </a:r>
            <a:r>
              <a:rPr lang="en-SG" sz="1800" baseline="30000" dirty="0"/>
              <a:t>o</a:t>
            </a:r>
            <a:r>
              <a:rPr lang="en-SG" sz="1800" dirty="0"/>
              <a:t>C</a:t>
            </a:r>
            <a:br>
              <a:rPr lang="en-SG" sz="1800" dirty="0"/>
            </a:br>
            <a:r>
              <a:rPr lang="en-SG" sz="1800" dirty="0"/>
              <a:t>1 Hz sampling rate.</a:t>
            </a:r>
          </a:p>
          <a:p>
            <a:r>
              <a:rPr lang="en-SG" sz="1800" dirty="0">
                <a:hlinkClick r:id="rId3"/>
              </a:rPr>
              <a:t>Library from Adafruit </a:t>
            </a:r>
            <a:r>
              <a:rPr lang="en-SG" sz="1800" dirty="0"/>
              <a:t>(install both):</a:t>
            </a:r>
          </a:p>
          <a:p>
            <a:pPr lvl="1"/>
            <a:r>
              <a:rPr lang="en-SG" sz="1600" dirty="0" err="1"/>
              <a:t>TinyDHT</a:t>
            </a:r>
            <a:endParaRPr lang="en-SG" sz="1600" dirty="0"/>
          </a:p>
          <a:p>
            <a:pPr lvl="1"/>
            <a:r>
              <a:rPr lang="en-SG" sz="1600" dirty="0" err="1"/>
              <a:t>TinyWire</a:t>
            </a:r>
            <a:endParaRPr lang="en-SG" sz="1600" dirty="0"/>
          </a:p>
          <a:p>
            <a:r>
              <a:rPr lang="en-US" sz="2000" dirty="0"/>
              <a:t>Requires 1 digital I/O pin</a:t>
            </a:r>
          </a:p>
          <a:p>
            <a:r>
              <a:rPr lang="en-US" sz="2000" dirty="0"/>
              <a:t>Better results, accuracy with the DHT-22, however, 2~3x more expensive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F0C9D3-90AC-4E12-A2D2-322FF77E7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53407"/>
            <a:ext cx="3886200" cy="19914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765E-8A4D-44A7-8F3B-A9FE57AA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9DDD-4CA0-46EF-A5E1-119D7841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Higher Temperatures: DS18B20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BDDB-80DF-4D9E-A5D8-3156352B84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>
                <a:hlinkClick r:id="rId2"/>
              </a:rPr>
              <a:t>Specifications:</a:t>
            </a:r>
            <a:endParaRPr lang="en-SG" sz="2000" dirty="0"/>
          </a:p>
          <a:p>
            <a:pPr lvl="1"/>
            <a:r>
              <a:rPr lang="en-SG" sz="1800" dirty="0"/>
              <a:t>Temperature range: </a:t>
            </a:r>
            <a:br>
              <a:rPr lang="en-SG" sz="1800" dirty="0"/>
            </a:br>
            <a:r>
              <a:rPr lang="en-SG" sz="1800" dirty="0"/>
              <a:t>-55</a:t>
            </a:r>
            <a:r>
              <a:rPr lang="en-SG" sz="1800" baseline="30000" dirty="0"/>
              <a:t>o</a:t>
            </a:r>
            <a:r>
              <a:rPr lang="en-SG" sz="1800" dirty="0"/>
              <a:t>C ~ 125</a:t>
            </a:r>
            <a:r>
              <a:rPr lang="en-SG" sz="1800" baseline="30000" dirty="0"/>
              <a:t>o</a:t>
            </a:r>
            <a:r>
              <a:rPr lang="en-SG" sz="1800" dirty="0"/>
              <a:t>C, Accuracy: +/- 0.5</a:t>
            </a:r>
            <a:r>
              <a:rPr lang="en-SG" sz="1800" baseline="30000" dirty="0"/>
              <a:t>o</a:t>
            </a:r>
            <a:r>
              <a:rPr lang="en-SG" sz="1800" dirty="0"/>
              <a:t>C</a:t>
            </a:r>
          </a:p>
          <a:p>
            <a:pPr lvl="1"/>
            <a:r>
              <a:rPr lang="en-SG" sz="1800" dirty="0"/>
              <a:t>Communication: 1Wire</a:t>
            </a:r>
          </a:p>
          <a:p>
            <a:pPr lvl="1"/>
            <a:r>
              <a:rPr lang="en-SG" sz="1800" dirty="0"/>
              <a:t>Sampling: 750mS at 12bit</a:t>
            </a:r>
          </a:p>
          <a:p>
            <a:r>
              <a:rPr lang="en-SG" sz="2200" dirty="0"/>
              <a:t>Library: </a:t>
            </a:r>
            <a:r>
              <a:rPr lang="en-SG" sz="2200" dirty="0">
                <a:hlinkClick r:id="rId3"/>
              </a:rPr>
              <a:t>DS18B20_RT Arduino Temperature Control Library</a:t>
            </a:r>
            <a:endParaRPr lang="en-SG" sz="2200" dirty="0"/>
          </a:p>
          <a:p>
            <a:pPr lvl="1"/>
            <a:r>
              <a:rPr lang="en-SG" sz="1800" dirty="0"/>
              <a:t>Minimal functions, simple</a:t>
            </a:r>
          </a:p>
          <a:p>
            <a:pPr lvl="1"/>
            <a:r>
              <a:rPr lang="en-SG" sz="1800" dirty="0"/>
              <a:t>1 sensor per </a:t>
            </a:r>
            <a:r>
              <a:rPr lang="en-SG" sz="1800" dirty="0" err="1"/>
              <a:t>MCUpin</a:t>
            </a:r>
            <a:endParaRPr lang="en-SG" sz="1800" dirty="0"/>
          </a:p>
          <a:p>
            <a:r>
              <a:rPr lang="en-SG" sz="2200" dirty="0"/>
              <a:t>Uses: temperature sensing in hard environments, liquids away from processing unit 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5655EC-1BC7-4DEB-9B88-7673E118BC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771522"/>
            <a:ext cx="3886200" cy="169805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B7FF7-241B-43EE-AF8A-CA5D9039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16D06B-4C6C-413E-A8E1-AE76EDCF6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356" y="3479257"/>
            <a:ext cx="3409188" cy="26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1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399A-FE24-4730-A1D0-0CB56D43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Reading the DS18B20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B069-D82C-49AB-87F5-808293067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5474" cy="4351338"/>
          </a:xfrm>
        </p:spPr>
        <p:txBody>
          <a:bodyPr/>
          <a:lstStyle/>
          <a:p>
            <a:r>
              <a:rPr lang="en-SG" sz="2000" dirty="0"/>
              <a:t>Libraries:</a:t>
            </a:r>
          </a:p>
          <a:p>
            <a:pPr lvl="1"/>
            <a:r>
              <a:rPr lang="en-SG" sz="1800" dirty="0">
                <a:hlinkClick r:id="rId2"/>
              </a:rPr>
              <a:t>DS18B20_RT</a:t>
            </a:r>
            <a:br>
              <a:rPr lang="en-SG" sz="1800" dirty="0"/>
            </a:br>
            <a:r>
              <a:rPr lang="en-SG" sz="1800" dirty="0"/>
              <a:t>sensor library</a:t>
            </a:r>
          </a:p>
          <a:p>
            <a:pPr lvl="1"/>
            <a:r>
              <a:rPr lang="en-SG" sz="1800" dirty="0" err="1">
                <a:hlinkClick r:id="rId3"/>
              </a:rPr>
              <a:t>OneWireNG</a:t>
            </a:r>
            <a:br>
              <a:rPr lang="en-SG" sz="1800" dirty="0"/>
            </a:br>
            <a:r>
              <a:rPr lang="en-SG" sz="1800" dirty="0"/>
              <a:t>communications library</a:t>
            </a:r>
          </a:p>
          <a:p>
            <a:r>
              <a:rPr lang="en-SG" sz="2000" dirty="0"/>
              <a:t>Library only provides minimal functions</a:t>
            </a:r>
          </a:p>
          <a:p>
            <a:pPr lvl="1"/>
            <a:r>
              <a:rPr lang="en-SG" sz="1800" dirty="0"/>
              <a:t>Instantiate object</a:t>
            </a:r>
          </a:p>
          <a:p>
            <a:pPr lvl="1"/>
            <a:r>
              <a:rPr lang="en-SG" sz="1800" dirty="0"/>
              <a:t>Trigger sensor read</a:t>
            </a:r>
          </a:p>
          <a:p>
            <a:pPr lvl="1"/>
            <a:r>
              <a:rPr lang="en-SG" sz="1800" dirty="0"/>
              <a:t>check data ready</a:t>
            </a:r>
          </a:p>
          <a:p>
            <a:pPr lvl="1"/>
            <a:r>
              <a:rPr lang="en-SG" sz="1800" dirty="0"/>
              <a:t>Read temperature </a:t>
            </a:r>
            <a:r>
              <a:rPr lang="en-SG" sz="1800" baseline="30000" dirty="0" err="1"/>
              <a:t>o</a:t>
            </a:r>
            <a:r>
              <a:rPr lang="en-SG" sz="1800" dirty="0" err="1"/>
              <a:t>C</a:t>
            </a:r>
            <a:endParaRPr lang="en-SG" sz="1800" dirty="0"/>
          </a:p>
          <a:p>
            <a:pPr lvl="1"/>
            <a:endParaRPr lang="en-SG" sz="1800" dirty="0"/>
          </a:p>
          <a:p>
            <a:pPr lvl="1"/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00C189-F3D7-43EF-819A-75B28F3C2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60520" y="1350952"/>
            <a:ext cx="3974875" cy="50053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DD3F-B0D6-417A-988C-6B0A6C48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9AE1E8-FB57-48B8-BB51-C6E6452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Temperature Sensor Comparison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ECAE7-FC45-40E2-BBD4-C5A05ECB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76E0855E-D856-42CB-92EB-9E4F80BE0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36406"/>
              </p:ext>
            </p:extLst>
          </p:nvPr>
        </p:nvGraphicFramePr>
        <p:xfrm>
          <a:off x="809626" y="1511300"/>
          <a:ext cx="7524748" cy="47474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4964">
                  <a:extLst>
                    <a:ext uri="{9D8B030D-6E8A-4147-A177-3AD203B41FA5}">
                      <a16:colId xmlns:a16="http://schemas.microsoft.com/office/drawing/2014/main" val="2009757003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865329742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653853151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3229775262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3635119660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982900935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266210823"/>
                    </a:ext>
                  </a:extLst>
                </a:gridCol>
              </a:tblGrid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Sensor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DHT11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DHT22 (AM2302)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LM35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DS18B20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BME280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BMP180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354897"/>
                  </a:ext>
                </a:extLst>
              </a:tr>
              <a:tr h="84264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8628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Measures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Humidity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Humidity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Temperature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Humidity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Pressure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Temperature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Pressure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899777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Communication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protocol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One-wire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One-wire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Analog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One-wire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I2C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SPI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I2C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799836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Supply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voltage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3 to 5.5V DC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3 to 6V DC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4 to 30 V DC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3 to 5.5V DC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>
                          <a:effectLst/>
                        </a:rPr>
                        <a:t>1.7 to 3.6V (for the chip) 3.3 to 5V for the board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effectLst/>
                        </a:rPr>
                        <a:t>1.8 to 3.6V (for the chip) 3.3 to 5V for the board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13639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Temperature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range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0 to 50ºC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-40 to 80ºC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-55 to 150ºC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-55 to 125ºC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-40 to 85ºC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0 to 65ºC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80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Accuracy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+/- 2ºC (at 0 to 50ºC)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+/- 0.5ºC (at -40 to 80ºC)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+/-0.5ºC (at 25ºC)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+/-0.5ºC (at -10 to 85ºC)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+/-0.5ºC (at 25ºC)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+/-0.5ºC (at 25ºC)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96308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Support</a:t>
                      </a:r>
                      <a:br>
                        <a:rPr lang="en-US" sz="1200" b="1">
                          <a:effectLst/>
                        </a:rPr>
                      </a:br>
                      <a:r>
                        <a:rPr lang="en-US" sz="1200" b="1">
                          <a:effectLst/>
                        </a:rPr>
                        <a:t>(Arduino IDE)</a:t>
                      </a:r>
                      <a:endParaRPr lang="en-US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3"/>
                        </a:rPr>
                        <a:t>Adafruit DHT Library</a:t>
                      </a:r>
                      <a:b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3"/>
                        </a:rPr>
                      </a:br>
                      <a:br>
                        <a:rPr lang="en-SG" sz="1200" b="0">
                          <a:effectLst/>
                        </a:rPr>
                      </a:br>
                      <a: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4"/>
                        </a:rPr>
                        <a:t>Adafruit Unified Sensor Library</a:t>
                      </a:r>
                      <a:endParaRPr lang="en-SG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3"/>
                        </a:rPr>
                        <a:t>Adafruit DHT Library</a:t>
                      </a:r>
                      <a:b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3"/>
                        </a:rPr>
                      </a:br>
                      <a:br>
                        <a:rPr lang="en-SG" sz="1200" b="0">
                          <a:effectLst/>
                        </a:rPr>
                      </a:br>
                      <a:r>
                        <a:rPr lang="en-SG" sz="1200" b="0" u="none" strike="noStrike">
                          <a:solidFill>
                            <a:srgbClr val="1B78E2"/>
                          </a:solidFill>
                          <a:effectLst/>
                          <a:hlinkClick r:id="rId4"/>
                        </a:rPr>
                        <a:t>Adafruit Unified Sensor Library</a:t>
                      </a:r>
                      <a:endParaRPr lang="en-SG" sz="1200" b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analogRead()</a:t>
                      </a: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dirty="0" err="1">
                          <a:solidFill>
                            <a:srgbClr val="1B78E2"/>
                          </a:solidFill>
                          <a:effectLst/>
                          <a:hlinkClick r:id="rId5"/>
                        </a:rPr>
                        <a:t>DallasTemperature</a:t>
                      </a:r>
                      <a:br>
                        <a:rPr lang="en-US" sz="1200" b="0" dirty="0">
                          <a:effectLst/>
                        </a:rPr>
                      </a:b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u="none" strike="noStrike" dirty="0" err="1">
                          <a:solidFill>
                            <a:srgbClr val="1B78E2"/>
                          </a:solidFill>
                          <a:effectLst/>
                          <a:hlinkClick r:id="rId6"/>
                        </a:rPr>
                        <a:t>OneWire</a:t>
                      </a:r>
                      <a:endParaRPr lang="en-US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7"/>
                        </a:rPr>
                        <a:t>Adafruit BME280 library</a:t>
                      </a:r>
                      <a:b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7"/>
                        </a:rPr>
                      </a:br>
                      <a:br>
                        <a:rPr lang="en-SG" sz="1200" b="0" dirty="0">
                          <a:effectLst/>
                        </a:rPr>
                      </a:br>
                      <a: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4"/>
                        </a:rPr>
                        <a:t>Adafruit Unified Sensor Library</a:t>
                      </a:r>
                      <a:endParaRPr lang="en-SG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8"/>
                        </a:rPr>
                        <a:t>Adafruit BME085</a:t>
                      </a:r>
                      <a:b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8"/>
                        </a:rPr>
                      </a:br>
                      <a:br>
                        <a:rPr lang="en-SG" sz="1200" b="0" dirty="0">
                          <a:effectLst/>
                        </a:rPr>
                      </a:br>
                      <a:r>
                        <a:rPr lang="en-SG" sz="1200" b="0" u="none" strike="noStrike" dirty="0">
                          <a:solidFill>
                            <a:srgbClr val="1B78E2"/>
                          </a:solidFill>
                          <a:effectLst/>
                          <a:hlinkClick r:id="rId4"/>
                        </a:rPr>
                        <a:t>Adafruit Unified Sensor Library</a:t>
                      </a:r>
                      <a:endParaRPr lang="en-SG" sz="1200" b="0" dirty="0">
                        <a:effectLst/>
                      </a:endParaRPr>
                    </a:p>
                  </a:txBody>
                  <a:tcPr marL="22155" marR="22155" marT="22155" marB="22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5644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FD86AF7-8BA6-4146-BDDE-C9FC406C85A5}"/>
              </a:ext>
            </a:extLst>
          </p:cNvPr>
          <p:cNvGrpSpPr/>
          <p:nvPr/>
        </p:nvGrpSpPr>
        <p:grpSpPr>
          <a:xfrm>
            <a:off x="2168364" y="2015489"/>
            <a:ext cx="5825016" cy="704850"/>
            <a:chOff x="2168364" y="2015489"/>
            <a:chExt cx="5825016" cy="7048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6955F87-81B0-4180-A594-2B1C0B19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68364" y="2103603"/>
              <a:ext cx="377985" cy="542591"/>
            </a:xfrm>
            <a:prstGeom prst="rect">
              <a:avLst/>
            </a:prstGeom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A9437434-1CF8-4F2A-83A1-A3D11BB94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900" y="2103603"/>
              <a:ext cx="381000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F7819AC7-D1D0-4921-8E97-45901EB16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650" y="2239166"/>
              <a:ext cx="133350" cy="271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325691-DE84-43FD-AC68-B8421399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32411" y="2038349"/>
              <a:ext cx="525464" cy="6372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E73A8EA-60F9-4602-8289-FD2B26CEC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32711" y="2015489"/>
              <a:ext cx="542925" cy="704850"/>
            </a:xfrm>
            <a:prstGeom prst="rect">
              <a:avLst/>
            </a:prstGeom>
          </p:spPr>
        </p:pic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C1375A1E-F919-4447-8896-E5E0193E3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386" y="2052341"/>
              <a:ext cx="447994" cy="59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709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3615-4254-45DB-B139-8D035129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Real Time Clock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25FA-BA16-46F5-9694-51AB2A0C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Uno has no RTC to keep track of time.</a:t>
            </a:r>
          </a:p>
          <a:p>
            <a:r>
              <a:rPr lang="en-SG" dirty="0"/>
              <a:t>Use </a:t>
            </a:r>
            <a:r>
              <a:rPr lang="en-SG" dirty="0" err="1"/>
              <a:t>RTCLib</a:t>
            </a:r>
            <a:endParaRPr lang="en-SG" dirty="0"/>
          </a:p>
          <a:p>
            <a:r>
              <a:rPr lang="en-SG" dirty="0"/>
              <a:t>Use independent </a:t>
            </a:r>
            <a:r>
              <a:rPr lang="en-SG" dirty="0">
                <a:hlinkClick r:id="rId2"/>
              </a:rPr>
              <a:t>RTC Modules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DS1307</a:t>
            </a:r>
            <a:endParaRPr lang="en-SG" dirty="0"/>
          </a:p>
          <a:p>
            <a:pPr lvl="2"/>
            <a:r>
              <a:rPr lang="en-SG" dirty="0"/>
              <a:t>Has a 32KHz crystal oscillator (slightly off)</a:t>
            </a:r>
          </a:p>
          <a:p>
            <a:pPr lvl="2"/>
            <a:r>
              <a:rPr lang="en-SG" dirty="0"/>
              <a:t>Has provision for DS18B20 connection</a:t>
            </a:r>
          </a:p>
          <a:p>
            <a:pPr lvl="2"/>
            <a:r>
              <a:rPr lang="en-SG" dirty="0"/>
              <a:t>Has battery backup</a:t>
            </a:r>
          </a:p>
          <a:p>
            <a:pPr lvl="1"/>
            <a:r>
              <a:rPr lang="en-SG" dirty="0">
                <a:hlinkClick r:id="rId4"/>
              </a:rPr>
              <a:t>DS3231</a:t>
            </a:r>
            <a:endParaRPr lang="en-SG" dirty="0"/>
          </a:p>
          <a:p>
            <a:pPr lvl="2"/>
            <a:r>
              <a:rPr lang="en-SG" dirty="0"/>
              <a:t>Uses I2C communications</a:t>
            </a:r>
          </a:p>
          <a:p>
            <a:pPr lvl="2"/>
            <a:r>
              <a:rPr lang="en-SG" dirty="0"/>
              <a:t>Uses temperature controlled oscillator</a:t>
            </a:r>
          </a:p>
          <a:p>
            <a:pPr lvl="2"/>
            <a:r>
              <a:rPr lang="en-SG" dirty="0"/>
              <a:t>Has battery backup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9EB1-5488-44CC-ABE0-4AE3559C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A63A-2008-47F3-86B6-E72FF779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Real Time Clock 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60C6F3-E102-4247-BA50-A2E080197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368627"/>
            <a:ext cx="3886200" cy="3808336"/>
          </a:xfrm>
        </p:spPr>
        <p:txBody>
          <a:bodyPr/>
          <a:lstStyle/>
          <a:p>
            <a:r>
              <a:rPr lang="en-SG" sz="2000" dirty="0">
                <a:hlinkClick r:id="rId3"/>
              </a:rPr>
              <a:t>DS1307</a:t>
            </a:r>
            <a:endParaRPr lang="en-SG" sz="2000" dirty="0"/>
          </a:p>
          <a:p>
            <a:pPr lvl="1"/>
            <a:r>
              <a:rPr lang="en-SG" sz="1800" dirty="0"/>
              <a:t>Uses </a:t>
            </a:r>
            <a:r>
              <a:rPr lang="en-SG" sz="1800" dirty="0" err="1"/>
              <a:t>OneWire</a:t>
            </a:r>
            <a:r>
              <a:rPr lang="en-SG" sz="1800" dirty="0"/>
              <a:t> communications</a:t>
            </a:r>
          </a:p>
          <a:p>
            <a:pPr lvl="1"/>
            <a:r>
              <a:rPr lang="en-SG" sz="1800" dirty="0"/>
              <a:t>Has a 32KHz crystal oscillator</a:t>
            </a:r>
          </a:p>
          <a:p>
            <a:pPr lvl="1"/>
            <a:r>
              <a:rPr lang="en-SG" sz="1800" dirty="0"/>
              <a:t>Has provision for DS18B20 connection</a:t>
            </a:r>
          </a:p>
          <a:p>
            <a:pPr lvl="1"/>
            <a:r>
              <a:rPr lang="en-SG" sz="1800" dirty="0"/>
              <a:t>Has battery backup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D0EF7-0BDF-4668-8297-A22EF620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368627"/>
            <a:ext cx="3886200" cy="3808336"/>
          </a:xfrm>
        </p:spPr>
        <p:txBody>
          <a:bodyPr/>
          <a:lstStyle/>
          <a:p>
            <a:r>
              <a:rPr lang="en-SG" sz="2000" dirty="0">
                <a:hlinkClick r:id="rId4"/>
              </a:rPr>
              <a:t>DS3231</a:t>
            </a:r>
            <a:endParaRPr lang="en-SG" sz="2000" dirty="0"/>
          </a:p>
          <a:p>
            <a:pPr lvl="1"/>
            <a:r>
              <a:rPr lang="en-SG" sz="1800" dirty="0"/>
              <a:t>Uses I2C communications</a:t>
            </a:r>
          </a:p>
          <a:p>
            <a:pPr lvl="1"/>
            <a:r>
              <a:rPr lang="en-SG" sz="1800" dirty="0"/>
              <a:t>Uses temperature controlled oscillator</a:t>
            </a:r>
          </a:p>
          <a:p>
            <a:pPr lvl="1"/>
            <a:r>
              <a:rPr lang="en-SG" sz="1800" dirty="0"/>
              <a:t>Has battery backup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AEB30-3759-4D28-A7AA-3DEA35F3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5851E-7C9E-432F-8728-FFE4DAEA2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091" y="4263232"/>
            <a:ext cx="1478756" cy="2093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82493F-F1EA-49BC-9E9D-9235C01C0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173" y="4106070"/>
            <a:ext cx="1450181" cy="225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276FC5-F4E5-465D-8B9B-0C071846273B}"/>
              </a:ext>
            </a:extLst>
          </p:cNvPr>
          <p:cNvSpPr txBox="1"/>
          <p:nvPr/>
        </p:nvSpPr>
        <p:spPr>
          <a:xfrm>
            <a:off x="771181" y="1457218"/>
            <a:ext cx="6610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dirty="0"/>
              <a:t>Uno does not have a RTC module to keep accurate time (</a:t>
            </a:r>
            <a:r>
              <a:rPr lang="en-SG" dirty="0" err="1"/>
              <a:t>powerd</a:t>
            </a:r>
            <a:r>
              <a:rPr lang="en-SG" dirty="0"/>
              <a:t> off)</a:t>
            </a:r>
          </a:p>
          <a:p>
            <a:pPr algn="l"/>
            <a:r>
              <a:rPr lang="en-SG" dirty="0"/>
              <a:t>Use a RTC Clock Module and</a:t>
            </a:r>
            <a:r>
              <a:rPr lang="en-SG" dirty="0">
                <a:hlinkClick r:id="rId7"/>
              </a:rPr>
              <a:t> Adafruit </a:t>
            </a:r>
            <a:r>
              <a:rPr lang="en-SG" dirty="0" err="1">
                <a:hlinkClick r:id="rId7"/>
              </a:rPr>
              <a:t>RTCLib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0DC0-CDF2-4E22-95DF-D7C6FE2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Sensor Kit </a:t>
            </a:r>
            <a:r>
              <a:rPr lang="en-SG" dirty="0">
                <a:hlinkClick r:id="rId2"/>
              </a:rPr>
              <a:t>37-in-1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C38E4F-354B-452F-86A1-E3119147A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650569"/>
            <a:ext cx="38862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C12B-F272-4C21-A425-C5CA54C6B5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400" dirty="0"/>
              <a:t>Almost all physical properties can be measured.</a:t>
            </a:r>
          </a:p>
          <a:p>
            <a:r>
              <a:rPr lang="en-SG" sz="2400" dirty="0"/>
              <a:t>Affordable way of learning how to work with sensors.</a:t>
            </a:r>
          </a:p>
          <a:p>
            <a:r>
              <a:rPr lang="en-SG" sz="2400" dirty="0">
                <a:hlinkClick r:id="rId4"/>
              </a:rPr>
              <a:t>Code</a:t>
            </a:r>
            <a:r>
              <a:rPr lang="en-SG" sz="2400" dirty="0"/>
              <a:t> &amp; </a:t>
            </a:r>
            <a:r>
              <a:rPr lang="en-SG" sz="2400" dirty="0">
                <a:hlinkClick r:id="rId5"/>
              </a:rPr>
              <a:t>Tutorials</a:t>
            </a:r>
            <a:r>
              <a:rPr lang="en-SG" sz="2400" dirty="0"/>
              <a:t> available</a:t>
            </a:r>
          </a:p>
          <a:p>
            <a:r>
              <a:rPr lang="en-SG" sz="2400" dirty="0"/>
              <a:t>Libraries and simplicity make the Arduino system popular.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95BB6-EA7C-4111-AF17-F5F82542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22092-56C4-4A56-A1A8-AC475CFB7711}"/>
              </a:ext>
            </a:extLst>
          </p:cNvPr>
          <p:cNvSpPr txBox="1"/>
          <p:nvPr/>
        </p:nvSpPr>
        <p:spPr>
          <a:xfrm>
            <a:off x="750999" y="5673687"/>
            <a:ext cx="3763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NB. Not all are sensors, some are actuators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9006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060D-741A-499F-B6B6-DDFCEB7F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F2D0C-63C4-4A9F-B6F1-4B334E41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>
                <a:hlinkClick r:id="rId2"/>
              </a:rPr>
              <a:t>Dronebot</a:t>
            </a:r>
            <a:r>
              <a:rPr lang="en-SG" dirty="0">
                <a:hlinkClick r:id="rId2"/>
              </a:rPr>
              <a:t> workshop</a:t>
            </a:r>
            <a:endParaRPr lang="en-SG" dirty="0"/>
          </a:p>
          <a:p>
            <a:r>
              <a:rPr lang="en-SG" dirty="0">
                <a:hlinkClick r:id="rId3"/>
              </a:rPr>
              <a:t>Last Minute Engineers</a:t>
            </a:r>
            <a:endParaRPr lang="en-SG" dirty="0"/>
          </a:p>
          <a:p>
            <a:r>
              <a:rPr lang="en-SG" dirty="0">
                <a:hlinkClick r:id="rId4"/>
              </a:rPr>
              <a:t>Arduino Project Hub</a:t>
            </a:r>
            <a:endParaRPr lang="en-SG" dirty="0"/>
          </a:p>
          <a:p>
            <a:r>
              <a:rPr lang="en-SG" dirty="0" err="1">
                <a:hlinkClick r:id="rId5"/>
              </a:rPr>
              <a:t>Instructables</a:t>
            </a:r>
            <a:endParaRPr lang="en-SG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6DE5E-787C-49AB-8BF2-C7E362F8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54E8-FEFC-4FA7-876F-8518A026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Input Devices - Sensors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BDF6-9A6B-4CFE-B3EF-E452E1E1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Sensors are input devices</a:t>
            </a:r>
          </a:p>
          <a:p>
            <a:pPr lvl="1"/>
            <a:r>
              <a:rPr lang="en-SG" dirty="0"/>
              <a:t>Measure some physical quantity (touch, light, heat etc)</a:t>
            </a:r>
          </a:p>
          <a:p>
            <a:pPr lvl="1"/>
            <a:r>
              <a:rPr lang="en-SG" dirty="0"/>
              <a:t>Changes are slow (compared to computational power)</a:t>
            </a:r>
          </a:p>
          <a:p>
            <a:pPr lvl="1"/>
            <a:r>
              <a:rPr lang="en-SG" dirty="0"/>
              <a:t>Most readings are </a:t>
            </a:r>
            <a:r>
              <a:rPr lang="en-SG" dirty="0" err="1"/>
              <a:t>analog</a:t>
            </a:r>
            <a:r>
              <a:rPr lang="en-SG" dirty="0"/>
              <a:t> by nature</a:t>
            </a:r>
          </a:p>
          <a:p>
            <a:pPr lvl="1"/>
            <a:r>
              <a:rPr lang="en-SG" dirty="0"/>
              <a:t>Requires conversion to digital for processing</a:t>
            </a:r>
          </a:p>
          <a:p>
            <a:r>
              <a:rPr lang="en-SG" dirty="0"/>
              <a:t>Methods of reading sensors</a:t>
            </a:r>
          </a:p>
          <a:p>
            <a:pPr lvl="1"/>
            <a:r>
              <a:rPr lang="en-SG" dirty="0"/>
              <a:t>Data is always available (e.g. temperature)</a:t>
            </a:r>
          </a:p>
          <a:p>
            <a:pPr lvl="1"/>
            <a:r>
              <a:rPr lang="en-SG" dirty="0"/>
              <a:t>Polling to check whether data is available from sensor</a:t>
            </a:r>
          </a:p>
          <a:p>
            <a:pPr lvl="1"/>
            <a:r>
              <a:rPr lang="en-SG" dirty="0"/>
              <a:t>Triggering – sensor will send a signal indicating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C2CAD-B9B1-4AC9-8665-44BECAD6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CD1E-1B15-48AF-B23B-157EDDC8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Typical Sensors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E94DE-3A41-4AB0-BA93-A9ACAC41B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947087"/>
              </p:ext>
            </p:extLst>
          </p:nvPr>
        </p:nvGraphicFramePr>
        <p:xfrm>
          <a:off x="473202" y="1587881"/>
          <a:ext cx="78867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6262">
                  <a:extLst>
                    <a:ext uri="{9D8B030D-6E8A-4147-A177-3AD203B41FA5}">
                      <a16:colId xmlns:a16="http://schemas.microsoft.com/office/drawing/2014/main" val="1198807004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362845924"/>
                    </a:ext>
                  </a:extLst>
                </a:gridCol>
                <a:gridCol w="3092958">
                  <a:extLst>
                    <a:ext uri="{9D8B030D-6E8A-4147-A177-3AD203B41FA5}">
                      <a16:colId xmlns:a16="http://schemas.microsoft.com/office/drawing/2014/main" val="4035551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Physical </a:t>
                      </a:r>
                      <a:r>
                        <a:rPr lang="en-SG" sz="1600" dirty="0" err="1"/>
                        <a:t>Quatity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Sensor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Typical devices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5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Heat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Thermal probe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2"/>
                        </a:rPr>
                        <a:t>LM35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3"/>
                        </a:rPr>
                        <a:t>DHT11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4"/>
                        </a:rPr>
                        <a:t>DS18B20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6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Light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Light-sensitive transistor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5"/>
                        </a:rPr>
                        <a:t>LDR-5516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6"/>
                        </a:rPr>
                        <a:t>Light detectors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6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Sound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Microphones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7"/>
                        </a:rPr>
                        <a:t>Sound Sensor KY-038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3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Distance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Ultrasonic distance measurer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8"/>
                        </a:rPr>
                        <a:t>HC-SR04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1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Touch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Capacitive touch plate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9"/>
                        </a:rPr>
                        <a:t>Touch switches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Infra-red movement detector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10"/>
                        </a:rPr>
                        <a:t>HC-SR501 PIR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11"/>
                        </a:rPr>
                        <a:t>RCWL-0516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2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Water (Humidity)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Humidity sensor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3"/>
                        </a:rPr>
                        <a:t>DHT-11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12"/>
                        </a:rPr>
                        <a:t>Water level sensor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8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Real-time Clocks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13"/>
                        </a:rPr>
                        <a:t>DS3231. DS1302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8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Load Cell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14"/>
                        </a:rPr>
                        <a:t>LWC with HX711 ADC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8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Video 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hlinkClick r:id="rId15"/>
                        </a:rPr>
                        <a:t>OV7670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>
                          <a:hlinkClick r:id="rId16"/>
                        </a:rPr>
                        <a:t>Pixy2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192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46FD-DB49-4C53-8ACC-FE938744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52CEF-4213-4B02-AF1F-E4118147EC05}"/>
              </a:ext>
            </a:extLst>
          </p:cNvPr>
          <p:cNvSpPr txBox="1"/>
          <p:nvPr/>
        </p:nvSpPr>
        <p:spPr>
          <a:xfrm>
            <a:off x="4572000" y="5707916"/>
            <a:ext cx="314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200" dirty="0"/>
              <a:t>Ref: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200" dirty="0">
                <a:hlinkClick r:id="rId17"/>
              </a:rPr>
              <a:t>Arduino - 245 Sensor Projects</a:t>
            </a:r>
            <a:endParaRPr lang="en-SG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200" dirty="0" err="1">
                <a:hlinkClick r:id="rId18"/>
              </a:rPr>
              <a:t>Instructables</a:t>
            </a:r>
            <a:r>
              <a:rPr lang="en-SG" sz="1200" dirty="0">
                <a:hlinkClick r:id="rId18"/>
              </a:rPr>
              <a:t> – 37 in 1 Sensor Kit Explained</a:t>
            </a:r>
            <a:endParaRPr lang="en-SG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200" dirty="0">
                <a:hlinkClick r:id="rId19"/>
              </a:rPr>
              <a:t>Bas On Tech – Arduino Tutorials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03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8E9D-D2C9-4652-8D08-66490B3D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Measure Light Intensity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4F1A36-3B89-4C3E-BEEF-4DEC169B5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175" y="1865217"/>
            <a:ext cx="3867150" cy="4162425"/>
          </a:xfrm>
        </p:spPr>
      </p:pic>
      <p:pic>
        <p:nvPicPr>
          <p:cNvPr id="7" name="Content Placeholder 6">
            <a:hlinkClick r:id="rId3"/>
            <a:extLst>
              <a:ext uri="{FF2B5EF4-FFF2-40B4-BE49-F238E27FC236}">
                <a16:creationId xmlns:a16="http://schemas.microsoft.com/office/drawing/2014/main" id="{179E1318-8168-4BBB-BFF2-0F464BEAC0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60965"/>
            <a:ext cx="3886200" cy="29379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C3CC7-08D0-4E5D-82C3-5866C10C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9F937-1CF8-4090-B851-8334C0C389FD}"/>
              </a:ext>
            </a:extLst>
          </p:cNvPr>
          <p:cNvSpPr txBox="1"/>
          <p:nvPr/>
        </p:nvSpPr>
        <p:spPr>
          <a:xfrm>
            <a:off x="5248656" y="4798960"/>
            <a:ext cx="3166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hlinkClick r:id="rId3"/>
              </a:rPr>
              <a:t>Light-depended Resistor (LDR 5516)</a:t>
            </a:r>
            <a:endParaRPr lang="en-SG" sz="1600" dirty="0"/>
          </a:p>
          <a:p>
            <a:r>
              <a:rPr lang="en-SG" sz="1600" dirty="0"/>
              <a:t>Read the equivalent </a:t>
            </a:r>
            <a:r>
              <a:rPr lang="en-SG" sz="1600" dirty="0" err="1"/>
              <a:t>analog</a:t>
            </a:r>
            <a:r>
              <a:rPr lang="en-SG" sz="1600" dirty="0"/>
              <a:t> voltage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913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7F8D-71CE-4A72-A489-794FF61B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Matrix Keypad with Library</a:t>
            </a:r>
            <a:endParaRPr lang="en-US" dirty="0"/>
          </a:p>
        </p:txBody>
      </p:sp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801F6004-0A7B-42E5-8D64-135C336D5A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1502" y="1541967"/>
            <a:ext cx="4477615" cy="4727873"/>
          </a:xfrm>
        </p:spPr>
      </p:pic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B5F13E6A-4A5B-4954-B475-CE670914B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00574" y="1539185"/>
            <a:ext cx="3543352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C1D2-C407-4A65-806C-0588417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7F0B1-C872-487A-8755-1CA9EBD1565A}"/>
              </a:ext>
            </a:extLst>
          </p:cNvPr>
          <p:cNvSpPr txBox="1"/>
          <p:nvPr/>
        </p:nvSpPr>
        <p:spPr>
          <a:xfrm>
            <a:off x="4693952" y="5958099"/>
            <a:ext cx="364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/>
              <a:t>Simulation only works with some libraries</a:t>
            </a:r>
            <a:br>
              <a:rPr lang="en-SG" sz="1600" dirty="0"/>
            </a:br>
            <a:r>
              <a:rPr lang="en-SG" sz="1600" dirty="0"/>
              <a:t>Ref: L</a:t>
            </a:r>
            <a:r>
              <a:rPr lang="en-SG" sz="1600" dirty="0">
                <a:hlinkClick r:id="rId5"/>
              </a:rPr>
              <a:t>ibraries with </a:t>
            </a:r>
            <a:r>
              <a:rPr lang="en-SG" sz="1600" dirty="0" err="1">
                <a:hlinkClick r:id="rId5"/>
              </a:rPr>
              <a:t>TinkerCAD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2985C-9386-48F4-8EAA-60A5B25E670A}"/>
              </a:ext>
            </a:extLst>
          </p:cNvPr>
          <p:cNvSpPr txBox="1"/>
          <p:nvPr/>
        </p:nvSpPr>
        <p:spPr>
          <a:xfrm>
            <a:off x="6782675" y="1191306"/>
            <a:ext cx="140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 err="1">
                <a:hlinkClick r:id="rId6"/>
              </a:rPr>
              <a:t>KeyPad</a:t>
            </a:r>
            <a:r>
              <a:rPr lang="en-SG" sz="1600" dirty="0">
                <a:hlinkClick r:id="rId6"/>
              </a:rPr>
              <a:t> Library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B41E-0C88-4CE9-AEA7-7C577913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Infra Red Remote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1810-F357-4EA6-B220-82169959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Alternative method of providing input to a project.</a:t>
            </a:r>
          </a:p>
          <a:p>
            <a:r>
              <a:rPr lang="en-SG" sz="2000" dirty="0"/>
              <a:t>The Remote control sends Infra Red (IR) pulses which carry a code.</a:t>
            </a:r>
            <a:br>
              <a:rPr lang="en-SG" sz="2000" dirty="0"/>
            </a:br>
            <a:r>
              <a:rPr lang="en-SG" sz="2000" dirty="0"/>
              <a:t>An IR receiver reads the pulses and sends it to the controller input pin</a:t>
            </a:r>
            <a:br>
              <a:rPr lang="en-SG" sz="2000" dirty="0"/>
            </a:br>
            <a:r>
              <a:rPr lang="en-SG" sz="2000" dirty="0"/>
              <a:t>Microcontroller decodes the pulses</a:t>
            </a:r>
          </a:p>
          <a:p>
            <a:r>
              <a:rPr lang="en-SG" sz="2000" dirty="0"/>
              <a:t>Library: </a:t>
            </a:r>
            <a:r>
              <a:rPr lang="en-SG" sz="2000" dirty="0">
                <a:hlinkClick r:id="rId2"/>
              </a:rPr>
              <a:t>Arduino </a:t>
            </a:r>
            <a:r>
              <a:rPr lang="en-SG" sz="2000" dirty="0" err="1">
                <a:hlinkClick r:id="rId2"/>
              </a:rPr>
              <a:t>IRRemote</a:t>
            </a:r>
            <a:br>
              <a:rPr lang="en-SG" sz="2000" dirty="0"/>
            </a:br>
            <a:r>
              <a:rPr lang="en-SG" sz="2000" dirty="0"/>
              <a:t>Simple and can be used with a variety of commercial remotes</a:t>
            </a:r>
          </a:p>
          <a:p>
            <a:r>
              <a:rPr lang="en-SG" sz="2000" dirty="0"/>
              <a:t>Simplest is to use it with the </a:t>
            </a:r>
            <a:r>
              <a:rPr lang="en-SG" sz="2000" dirty="0" err="1"/>
              <a:t>IRReceiver</a:t>
            </a:r>
            <a:r>
              <a:rPr lang="en-SG" sz="2000" dirty="0"/>
              <a:t> and Control for Arduino Kits</a:t>
            </a:r>
          </a:p>
          <a:p>
            <a:r>
              <a:rPr lang="en-SG" sz="2000" dirty="0"/>
              <a:t>A very good YouTube tutorial: </a:t>
            </a:r>
            <a:r>
              <a:rPr lang="en-SG" sz="2000" dirty="0" err="1"/>
              <a:t>DroneBot</a:t>
            </a:r>
            <a:r>
              <a:rPr lang="en-SG" sz="2000" dirty="0"/>
              <a:t> Workshop: </a:t>
            </a:r>
            <a:r>
              <a:rPr lang="en-SG" sz="2000" dirty="0">
                <a:hlinkClick r:id="rId3"/>
              </a:rPr>
              <a:t>Using IR Remote Controls with Arduino</a:t>
            </a:r>
            <a:endParaRPr lang="en-SG" sz="2000" dirty="0"/>
          </a:p>
          <a:p>
            <a:r>
              <a:rPr lang="en-SG" sz="2000" dirty="0"/>
              <a:t>Can be simulated with </a:t>
            </a:r>
            <a:r>
              <a:rPr lang="en-SG" sz="2000" dirty="0" err="1"/>
              <a:t>TinkerCAD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66F9-4F7F-4D31-B67B-84D9D49B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6ED9-F283-4450-B137-D11F2E89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IRRemote</a:t>
            </a:r>
            <a:r>
              <a:rPr lang="en-SG" dirty="0"/>
              <a:t> 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6ECFC-CB5F-49F6-8AA0-8607DE3D4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z="2000" dirty="0">
                <a:hlinkClick r:id="rId2"/>
              </a:rPr>
              <a:t>Uno </a:t>
            </a:r>
            <a:r>
              <a:rPr lang="en-SG" sz="2000" dirty="0" err="1">
                <a:hlinkClick r:id="rId2"/>
              </a:rPr>
              <a:t>IRRemote</a:t>
            </a:r>
            <a:r>
              <a:rPr lang="en-SG" sz="2000" dirty="0">
                <a:hlinkClick r:id="rId2"/>
              </a:rPr>
              <a:t> Control</a:t>
            </a:r>
            <a:endParaRPr lang="en-SG" sz="2000" dirty="0"/>
          </a:p>
          <a:p>
            <a:r>
              <a:rPr lang="en-SG" sz="2000" dirty="0"/>
              <a:t>Use Serial Monitor to determine the hex codes before writing the application for the IR Remote</a:t>
            </a:r>
          </a:p>
          <a:p>
            <a:r>
              <a:rPr lang="en-SG" sz="2000" dirty="0"/>
              <a:t>Example:</a:t>
            </a:r>
          </a:p>
          <a:p>
            <a:pPr lvl="1"/>
            <a:r>
              <a:rPr lang="en-SG" sz="1600" dirty="0"/>
              <a:t>Key 1 = 0xFD08F7</a:t>
            </a:r>
          </a:p>
          <a:p>
            <a:pPr lvl="1"/>
            <a:r>
              <a:rPr lang="en-SG" sz="1600" dirty="0"/>
              <a:t>Key 2 = 0xFD8877</a:t>
            </a:r>
          </a:p>
          <a:p>
            <a:r>
              <a:rPr lang="en-SG" sz="2000" dirty="0"/>
              <a:t>Use a switch-case to effect the applications to be done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E132-D51A-447F-91D8-43F0D3C1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15" name="Content Placeholder 14">
            <a:hlinkClick r:id="rId2"/>
            <a:extLst>
              <a:ext uri="{FF2B5EF4-FFF2-40B4-BE49-F238E27FC236}">
                <a16:creationId xmlns:a16="http://schemas.microsoft.com/office/drawing/2014/main" id="{D8CCD8BA-B7D2-4E28-BE11-4119A167FA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910709"/>
            <a:ext cx="3886200" cy="3123549"/>
          </a:xfrm>
        </p:spPr>
      </p:pic>
    </p:spTree>
    <p:extLst>
      <p:ext uri="{BB962C8B-B14F-4D97-AF65-F5344CB8AC3E}">
        <p14:creationId xmlns:p14="http://schemas.microsoft.com/office/powerpoint/2010/main" val="201313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09D9-BB85-4C0B-952F-347246E8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IR Remote code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5CD8F1-01CD-4723-99A2-67EB10DB7C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863196"/>
            <a:ext cx="3886200" cy="412195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F7F67C-3BBE-4150-9FBA-6E1334ADF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5892" y="1825625"/>
            <a:ext cx="3592716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E807C-A7CB-4E92-A3B7-8D4B92AC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31DF-994E-4D7F-B17A-14AB1A9D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Measuring Distance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38D1-B8FA-469A-9B01-871A2EF889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>
                <a:hlinkClick r:id="rId2"/>
              </a:rPr>
              <a:t>Ultrasonic Sensor HC-SR04</a:t>
            </a:r>
            <a:endParaRPr lang="en-SG" sz="2000" dirty="0"/>
          </a:p>
          <a:p>
            <a:r>
              <a:rPr lang="en-SG" sz="2000" dirty="0"/>
              <a:t>Measures distances between 2cm to 400cm without contact using sound (ultrasonic)</a:t>
            </a:r>
          </a:p>
          <a:p>
            <a:r>
              <a:rPr lang="en-US" sz="2000" dirty="0"/>
              <a:t>Requires a trigger and an input (2 digital pins)</a:t>
            </a:r>
          </a:p>
          <a:p>
            <a:r>
              <a:rPr lang="en-US" sz="2000" dirty="0"/>
              <a:t>Lots of tutorials:</a:t>
            </a:r>
          </a:p>
          <a:p>
            <a:pPr lvl="1"/>
            <a:r>
              <a:rPr lang="en-US" sz="1600" dirty="0">
                <a:hlinkClick r:id="rId3"/>
              </a:rPr>
              <a:t>Arduino.cc</a:t>
            </a:r>
            <a:endParaRPr lang="en-US" sz="1600" dirty="0"/>
          </a:p>
          <a:p>
            <a:pPr lvl="1"/>
            <a:r>
              <a:rPr lang="en-US" sz="1600" dirty="0" err="1">
                <a:hlinkClick r:id="rId4"/>
              </a:rPr>
              <a:t>Instructables</a:t>
            </a: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EFEC0E-B212-4C71-A3D6-D8613FB46B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092446" y="1825625"/>
            <a:ext cx="2731008" cy="159534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BA051-1950-4D92-A9FE-F7CBD8B9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CB0AEB-3D92-4F77-B89E-48A32D7A4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963" y="3752285"/>
            <a:ext cx="4739974" cy="20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8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13438</TotalTime>
  <Words>988</Words>
  <Application>Microsoft Office PowerPoint</Application>
  <PresentationFormat>On-screen Show (4:3)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Yanone Kaffeesatz SemiBold</vt:lpstr>
      <vt:lpstr>Office Theme</vt:lpstr>
      <vt:lpstr>EP1000</vt:lpstr>
      <vt:lpstr>Input Devices - Sensors</vt:lpstr>
      <vt:lpstr>Typical Sensors</vt:lpstr>
      <vt:lpstr>Measure Light Intensity</vt:lpstr>
      <vt:lpstr>Matrix Keypad with Library</vt:lpstr>
      <vt:lpstr>Infra Red Remote Control</vt:lpstr>
      <vt:lpstr>IRRemote Example</vt:lpstr>
      <vt:lpstr>IR Remote code</vt:lpstr>
      <vt:lpstr>Measuring Distance</vt:lpstr>
      <vt:lpstr>Measuring Distance – SR04</vt:lpstr>
      <vt:lpstr>PIR Motion Sensor HC-SR501</vt:lpstr>
      <vt:lpstr>Room Temperature &amp; Humidity</vt:lpstr>
      <vt:lpstr>Higher Temperatures: DS18B20</vt:lpstr>
      <vt:lpstr>Reading the DS18B20</vt:lpstr>
      <vt:lpstr>Temperature Sensor Comparison</vt:lpstr>
      <vt:lpstr>Real Time Clock Modules</vt:lpstr>
      <vt:lpstr>Real Time Clock Modules</vt:lpstr>
      <vt:lpstr>Sensor Kit 37-in-1</vt:lpstr>
      <vt:lpstr>References: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225</cp:revision>
  <dcterms:created xsi:type="dcterms:W3CDTF">2021-05-13T09:46:01Z</dcterms:created>
  <dcterms:modified xsi:type="dcterms:W3CDTF">2021-06-10T07:54:15Z</dcterms:modified>
</cp:coreProperties>
</file>