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60" r:id="rId3"/>
    <p:sldId id="261" r:id="rId4"/>
    <p:sldId id="267" r:id="rId5"/>
    <p:sldId id="262" r:id="rId6"/>
    <p:sldId id="263" r:id="rId7"/>
    <p:sldId id="264" r:id="rId8"/>
    <p:sldId id="266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7" r:id="rId21"/>
    <p:sldId id="279" r:id="rId22"/>
    <p:sldId id="280" r:id="rId23"/>
    <p:sldId id="281" r:id="rId24"/>
    <p:sldId id="282" r:id="rId25"/>
    <p:sldId id="286" r:id="rId26"/>
    <p:sldId id="283" r:id="rId27"/>
    <p:sldId id="285" r:id="rId28"/>
    <p:sldId id="287" r:id="rId29"/>
    <p:sldId id="288" r:id="rId30"/>
    <p:sldId id="289" r:id="rId31"/>
    <p:sldId id="259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93" d="100"/>
          <a:sy n="93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astminuteengineers.com/oled-display-arduino-tutorial/" TargetMode="External"/><Relationship Id="rId2" Type="http://schemas.openxmlformats.org/officeDocument/2006/relationships/hyperlink" Target="https://github.com/adafruit/Adafruit_SSD1306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learn.adafruit.com/monochrome-oled-breakouts/overview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dafruit.com/adafruit-neopixel-uberguide" TargetMode="External"/><Relationship Id="rId2" Type="http://schemas.openxmlformats.org/officeDocument/2006/relationships/hyperlink" Target="https://create.arduino.cc/projecthub/BuildItDR/neopixels-how-do-they-work-f1152a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1Mvvl4zqfQQ" TargetMode="External"/><Relationship Id="rId2" Type="http://schemas.openxmlformats.org/officeDocument/2006/relationships/hyperlink" Target="https://adafruit.github.io/Adafruit_NeoPixel/html/class_adafruit___neo_pixel.html#a310844b3e5580056edf52ce3268d8084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tinkercad.com/things/6uiD1NiHwH7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ructables.com/id/ArduinoMicrocontroller-MOSFET/" TargetMode="External"/><Relationship Id="rId2" Type="http://schemas.openxmlformats.org/officeDocument/2006/relationships/hyperlink" Target="https://www.instructables.com/id/12V-Motor-Control-With-5V-Arduino-and-NPN-Transist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astminuteengineers.com/l298n-dc-stepper-driver-arduino-tutorial/" TargetMode="External"/><Relationship Id="rId2" Type="http://schemas.openxmlformats.org/officeDocument/2006/relationships/hyperlink" Target="https://dronebotworkshop.com/dc-motors-l298n-h-bridge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tinkercad.com/things/bKXd9tMIja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ronebotworkshop.com/stepper-motors-with-arduino/" TargetMode="External"/><Relationship Id="rId2" Type="http://schemas.openxmlformats.org/officeDocument/2006/relationships/hyperlink" Target="https://en.wikipedia.org/wiki/Stepper_motor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gif"/><Relationship Id="rId4" Type="http://schemas.openxmlformats.org/officeDocument/2006/relationships/hyperlink" Target="https://lastminuteengineers.com/a4988-stepper-motor-driver-arduino-tutorial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astminuteengineers.com/28byj48-stepper-motor-arduino-tutorial/" TargetMode="External"/><Relationship Id="rId2" Type="http://schemas.openxmlformats.org/officeDocument/2006/relationships/hyperlink" Target="https://www.arduino.cc/en/reference/stepper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s://dronebotworkshop.com/stepper-motors-with-arduino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astminuteengineers.com/servo-motor-arduino-tutorial/" TargetMode="External"/><Relationship Id="rId2" Type="http://schemas.openxmlformats.org/officeDocument/2006/relationships/hyperlink" Target="https://www.arduino.cc/reference/en/libraries/servo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pololu.com/product/2820" TargetMode="External"/><Relationship Id="rId5" Type="http://schemas.openxmlformats.org/officeDocument/2006/relationships/hyperlink" Target="https://www.pololu.com/product/2818" TargetMode="External"/><Relationship Id="rId4" Type="http://schemas.openxmlformats.org/officeDocument/2006/relationships/hyperlink" Target="https://youtu.be/kUHmYKWwuWs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7rI9frcMgNe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tinkercad.com/things/2XGkgVY6yS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8FrL37Z7xE" TargetMode="External"/><Relationship Id="rId2" Type="http://schemas.openxmlformats.org/officeDocument/2006/relationships/hyperlink" Target="https://youtu.be/IG5vw6P9iY4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ronebotworkshop.com/ac-arduino/" TargetMode="External"/><Relationship Id="rId2" Type="http://schemas.openxmlformats.org/officeDocument/2006/relationships/hyperlink" Target="https://lastminuteengineers.com/two-channel-relay-module-arduino-tutorial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jWb7fcZ8zn4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inkercad.com/things/6CZXjCDVCRk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astminuteengineers.com/i2c-lcd-arduino-tutorial/" TargetMode="External"/><Relationship Id="rId2" Type="http://schemas.openxmlformats.org/officeDocument/2006/relationships/hyperlink" Target="https://www.arduino.cc/reference/en/libraries/liquidcrystal-i2c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owtomechatronics.com/tutorials/arduino/how-i2c-communication-works-and-how-to-use-it-with-arduino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arduino.cc/en/reference/wire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astminuteengineers.com/tm1637-arduino-tutorial/" TargetMode="External"/><Relationship Id="rId2" Type="http://schemas.openxmlformats.org/officeDocument/2006/relationships/hyperlink" Target="https://www.arduino.cc/reference/en/libraries/tm1637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hyperlink" Target="https://www.makerguides.com/tm1637-arduino-tutoria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Actuators</a:t>
            </a:r>
            <a:br>
              <a:rPr lang="en-US" dirty="0"/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D1864-141E-4DCD-A1DC-4A9CFDA86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Oled</a:t>
            </a:r>
            <a:r>
              <a:rPr lang="en-US" dirty="0"/>
              <a:t> Displays SSD1306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0A26A-0911-4FE6-BD9E-F2FF6657C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4600575" cy="4351338"/>
          </a:xfrm>
        </p:spPr>
        <p:txBody>
          <a:bodyPr/>
          <a:lstStyle/>
          <a:p>
            <a:r>
              <a:rPr lang="en-US" sz="2000" dirty="0"/>
              <a:t>Very small, graphic displays (30x20mm)</a:t>
            </a:r>
          </a:p>
          <a:p>
            <a:r>
              <a:rPr lang="en-US" sz="2000" dirty="0"/>
              <a:t>Getting popular, for IOT projects for information display.</a:t>
            </a:r>
          </a:p>
          <a:p>
            <a:r>
              <a:rPr lang="en-US" sz="2000" dirty="0"/>
              <a:t>Resolution: 128x128, 128x64, 128x32 pixels</a:t>
            </a:r>
          </a:p>
          <a:p>
            <a:r>
              <a:rPr lang="en-US" sz="2000" dirty="0"/>
              <a:t>Uses I2C interface</a:t>
            </a:r>
          </a:p>
          <a:p>
            <a:r>
              <a:rPr lang="en-US" sz="2000" dirty="0"/>
              <a:t>Library: </a:t>
            </a:r>
            <a:r>
              <a:rPr lang="en-US" sz="2000" dirty="0">
                <a:hlinkClick r:id="rId2"/>
              </a:rPr>
              <a:t>SSD1306</a:t>
            </a:r>
            <a:r>
              <a:rPr lang="en-US" sz="2000" dirty="0"/>
              <a:t> by Adafruit</a:t>
            </a:r>
          </a:p>
          <a:p>
            <a:r>
              <a:rPr lang="en-US" sz="2000" dirty="0"/>
              <a:t>Tutorials:</a:t>
            </a:r>
          </a:p>
          <a:p>
            <a:pPr lvl="1"/>
            <a:r>
              <a:rPr lang="en-US" sz="1600" dirty="0">
                <a:hlinkClick r:id="rId3"/>
              </a:rPr>
              <a:t>Last Minute Engineers</a:t>
            </a:r>
            <a:endParaRPr lang="en-US" sz="1600" dirty="0"/>
          </a:p>
          <a:p>
            <a:pPr lvl="1"/>
            <a:r>
              <a:rPr lang="en-US" sz="1600" dirty="0">
                <a:hlinkClick r:id="rId4"/>
              </a:rPr>
              <a:t>Adafruit</a:t>
            </a:r>
            <a:endParaRPr lang="en-US" sz="1600" dirty="0"/>
          </a:p>
          <a:p>
            <a:pPr lvl="1"/>
            <a:endParaRPr lang="en-US" sz="1600" dirty="0"/>
          </a:p>
          <a:p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91739-0FCB-4E01-8E37-C843D595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10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53A221B-AE5D-492D-899E-99E6856F98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022656" y="4287479"/>
            <a:ext cx="1603439" cy="159747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94F5EF-527F-4D97-ABCF-34CC8A75A5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5024" y="1082771"/>
            <a:ext cx="24574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80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AA67-7328-4B82-B3F1-187CBC29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NeoPixels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7DEA4-2AF5-4031-AC6E-849BD4F002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sz="2000" dirty="0"/>
              <a:t>Individually addressable LEDs housed on a strip and controlled by a single digital I/O pin from the microcontroller.</a:t>
            </a:r>
          </a:p>
          <a:p>
            <a:r>
              <a:rPr lang="en-SG" sz="2000" dirty="0"/>
              <a:t>Can control</a:t>
            </a:r>
          </a:p>
          <a:p>
            <a:pPr lvl="1"/>
            <a:r>
              <a:rPr lang="en-SG" sz="1600" dirty="0"/>
              <a:t>Which LED to turn ON/OFF</a:t>
            </a:r>
          </a:p>
          <a:p>
            <a:pPr lvl="1"/>
            <a:r>
              <a:rPr lang="en-SG" sz="1600" dirty="0"/>
              <a:t>Intensity of light</a:t>
            </a:r>
          </a:p>
          <a:p>
            <a:pPr lvl="1"/>
            <a:r>
              <a:rPr lang="en-SG" sz="1600" dirty="0" err="1"/>
              <a:t>Color</a:t>
            </a:r>
            <a:r>
              <a:rPr lang="en-SG" sz="1600" dirty="0"/>
              <a:t> (If RGB)</a:t>
            </a:r>
            <a:endParaRPr lang="en-US" sz="1600" dirty="0"/>
          </a:p>
          <a:p>
            <a:r>
              <a:rPr lang="en-US" sz="2000" dirty="0"/>
              <a:t>Good for lighting, ambient light control, effects</a:t>
            </a:r>
          </a:p>
          <a:p>
            <a:r>
              <a:rPr lang="en-US" sz="2000" dirty="0"/>
              <a:t>Library: </a:t>
            </a:r>
            <a:r>
              <a:rPr lang="en-US" sz="2000" dirty="0">
                <a:hlinkClick r:id="rId2"/>
              </a:rPr>
              <a:t>Adafruit </a:t>
            </a:r>
            <a:r>
              <a:rPr lang="en-US" sz="2000" dirty="0" err="1">
                <a:hlinkClick r:id="rId2"/>
              </a:rPr>
              <a:t>Neopixel</a:t>
            </a:r>
            <a:endParaRPr lang="en-US" sz="2000" dirty="0"/>
          </a:p>
          <a:p>
            <a:r>
              <a:rPr lang="en-US" sz="2000" dirty="0"/>
              <a:t>Tutorial:</a:t>
            </a:r>
          </a:p>
          <a:p>
            <a:pPr lvl="1"/>
            <a:r>
              <a:rPr lang="en-US" sz="1600" dirty="0">
                <a:hlinkClick r:id="rId3"/>
              </a:rPr>
              <a:t>Adafruit</a:t>
            </a:r>
            <a:endParaRPr lang="en-US" sz="1600" dirty="0"/>
          </a:p>
          <a:p>
            <a:pPr lvl="1"/>
            <a:endParaRPr lang="en-SG" sz="1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8D73055-B9AE-4B55-BC9F-8F50134D9C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29150" y="1894745"/>
            <a:ext cx="3886200" cy="291465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7E7B5-E547-4150-80CB-B614159E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936BEB-FA3C-4D67-9D44-A3CE92C28AE1}"/>
              </a:ext>
            </a:extLst>
          </p:cNvPr>
          <p:cNvSpPr txBox="1"/>
          <p:nvPr/>
        </p:nvSpPr>
        <p:spPr>
          <a:xfrm>
            <a:off x="4629150" y="4937760"/>
            <a:ext cx="3511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/>
              <a:t>Neopixels</a:t>
            </a:r>
            <a:r>
              <a:rPr lang="en-SG" sz="1400" dirty="0"/>
              <a:t> require quite a lot</a:t>
            </a:r>
            <a:r>
              <a:rPr lang="en-US" sz="1400" dirty="0"/>
              <a:t> of current.  Always supply the </a:t>
            </a:r>
            <a:r>
              <a:rPr lang="en-US" sz="1400" dirty="0" err="1"/>
              <a:t>neopixels</a:t>
            </a:r>
            <a:r>
              <a:rPr lang="en-US" sz="1400" dirty="0"/>
              <a:t> from a separate power source, not from the microcontroller.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5890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821C-2600-45C8-B744-23887A2D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Neopixels</a:t>
            </a:r>
            <a:r>
              <a:rPr lang="en-SG" dirty="0"/>
              <a:t> - 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8E210-F46A-4A34-9104-C1F34828C0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sz="2000" dirty="0"/>
              <a:t>Always power up </a:t>
            </a:r>
            <a:r>
              <a:rPr lang="en-SG" sz="2000" dirty="0" err="1"/>
              <a:t>neopixels</a:t>
            </a:r>
            <a:r>
              <a:rPr lang="en-SG" sz="2000" dirty="0"/>
              <a:t> using a separate power source for the extra current required.</a:t>
            </a:r>
          </a:p>
          <a:p>
            <a:r>
              <a:rPr lang="en-SG" sz="2000" dirty="0"/>
              <a:t>You can join strips of </a:t>
            </a:r>
            <a:r>
              <a:rPr lang="en-SG" sz="2000" dirty="0" err="1"/>
              <a:t>neopixels</a:t>
            </a:r>
            <a:r>
              <a:rPr lang="en-SG" sz="2000" dirty="0"/>
              <a:t> together.</a:t>
            </a:r>
          </a:p>
          <a:p>
            <a:r>
              <a:rPr lang="en-SG" sz="2000" dirty="0">
                <a:hlinkClick r:id="rId2"/>
              </a:rPr>
              <a:t>Adafruit Library</a:t>
            </a:r>
            <a:r>
              <a:rPr lang="en-SG" sz="2000" dirty="0"/>
              <a:t> comes with a number of very useful methods:</a:t>
            </a:r>
          </a:p>
          <a:p>
            <a:pPr lvl="1"/>
            <a:r>
              <a:rPr lang="en-SG" sz="1600" dirty="0" err="1"/>
              <a:t>Color</a:t>
            </a:r>
            <a:r>
              <a:rPr lang="en-SG" sz="1600" dirty="0"/>
              <a:t>(r, g, b) returns a 32bit </a:t>
            </a:r>
            <a:r>
              <a:rPr lang="en-SG" sz="1600" dirty="0" err="1"/>
              <a:t>color</a:t>
            </a:r>
            <a:endParaRPr lang="en-SG" sz="1600" dirty="0"/>
          </a:p>
          <a:p>
            <a:pPr lvl="1"/>
            <a:r>
              <a:rPr lang="en-SG" sz="1600" dirty="0"/>
              <a:t>fill() fills </a:t>
            </a:r>
            <a:r>
              <a:rPr lang="en-SG" sz="1600" dirty="0" err="1"/>
              <a:t>neopixels</a:t>
            </a:r>
            <a:r>
              <a:rPr lang="en-SG" sz="1600" dirty="0"/>
              <a:t> with same </a:t>
            </a:r>
            <a:r>
              <a:rPr lang="en-SG" sz="1600" dirty="0" err="1"/>
              <a:t>color</a:t>
            </a:r>
            <a:endParaRPr lang="en-SG" sz="1600" dirty="0"/>
          </a:p>
          <a:p>
            <a:pPr lvl="1"/>
            <a:r>
              <a:rPr lang="en-SG" sz="1600" dirty="0" err="1"/>
              <a:t>setColor</a:t>
            </a:r>
            <a:r>
              <a:rPr lang="en-SG" sz="1600" dirty="0"/>
              <a:t>() sets individual </a:t>
            </a:r>
            <a:r>
              <a:rPr lang="en-SG" sz="1600" dirty="0" err="1"/>
              <a:t>neopixels</a:t>
            </a:r>
            <a:endParaRPr lang="en-SG" sz="1600" dirty="0"/>
          </a:p>
          <a:p>
            <a:pPr lvl="1"/>
            <a:r>
              <a:rPr lang="en-SG" sz="1600" dirty="0" err="1"/>
              <a:t>setBrightness</a:t>
            </a:r>
            <a:r>
              <a:rPr lang="en-SG" sz="1600" dirty="0"/>
              <a:t>() controls intensity</a:t>
            </a:r>
          </a:p>
          <a:p>
            <a:pPr lvl="1"/>
            <a:r>
              <a:rPr lang="en-SG" sz="1600" dirty="0"/>
              <a:t>clear() blanks out</a:t>
            </a:r>
          </a:p>
          <a:p>
            <a:pPr lvl="1"/>
            <a:r>
              <a:rPr lang="en-SG" sz="1600" dirty="0"/>
              <a:t>show() must be called before the </a:t>
            </a:r>
            <a:r>
              <a:rPr lang="en-SG" sz="1600" dirty="0" err="1"/>
              <a:t>neoplxels</a:t>
            </a:r>
            <a:r>
              <a:rPr lang="en-SG" sz="1600" dirty="0"/>
              <a:t> can display</a:t>
            </a:r>
            <a:endParaRPr lang="en-US" sz="1600" dirty="0"/>
          </a:p>
        </p:txBody>
      </p:sp>
      <p:pic>
        <p:nvPicPr>
          <p:cNvPr id="7" name="Content Placeholder 6">
            <a:hlinkClick r:id="rId3"/>
            <a:extLst>
              <a:ext uri="{FF2B5EF4-FFF2-40B4-BE49-F238E27FC236}">
                <a16:creationId xmlns:a16="http://schemas.microsoft.com/office/drawing/2014/main" id="{6D7C20B2-D97C-471A-BB69-6C7598C16E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29150" y="1833792"/>
            <a:ext cx="3886200" cy="340231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3A098-01EC-41E8-B3BB-75302294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D9281F-75B7-4E9E-A4E9-FCD6F5CD26CF}"/>
              </a:ext>
            </a:extLst>
          </p:cNvPr>
          <p:cNvSpPr txBox="1"/>
          <p:nvPr/>
        </p:nvSpPr>
        <p:spPr>
          <a:xfrm>
            <a:off x="6769936" y="5288398"/>
            <a:ext cx="1745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hlinkClick r:id="rId3"/>
              </a:rPr>
              <a:t>Uno </a:t>
            </a:r>
            <a:r>
              <a:rPr lang="en-SG" sz="1600" dirty="0" err="1">
                <a:hlinkClick r:id="rId3"/>
              </a:rPr>
              <a:t>Neopixel</a:t>
            </a:r>
            <a:r>
              <a:rPr lang="en-SG" sz="1600" dirty="0">
                <a:hlinkClick r:id="rId3"/>
              </a:rPr>
              <a:t> Strip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79251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E5082-6498-4C2C-93A2-C8F49A7C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Neopixels</a:t>
            </a:r>
            <a:r>
              <a:rPr lang="en-SG" dirty="0"/>
              <a:t> – demo code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CE69D22-EDE1-4811-8F1C-9AF3E8CA5E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5001" y="1825624"/>
            <a:ext cx="3906779" cy="4602607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842B82-ADE0-4B4F-8E97-D23B478D4F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12030" y="1851862"/>
            <a:ext cx="3886200" cy="362220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AE3C5-DD7B-42D3-BFA5-B75F591C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8892ED-67EC-416E-AD2F-6463D6CD6718}"/>
              </a:ext>
            </a:extLst>
          </p:cNvPr>
          <p:cNvSpPr txBox="1"/>
          <p:nvPr/>
        </p:nvSpPr>
        <p:spPr>
          <a:xfrm>
            <a:off x="6149199" y="5599938"/>
            <a:ext cx="2549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uint32_t = unsigned long = 32bit</a:t>
            </a:r>
          </a:p>
          <a:p>
            <a:r>
              <a:rPr lang="en-SG" sz="1400" dirty="0"/>
              <a:t>uint16_t = unsigned int = 16 bit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05084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53185-05D2-46D5-8F1B-EB679A95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Motors</a:t>
            </a:r>
            <a:endParaRPr lang="en-US" dirty="0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09E86BBF-E0AC-4E40-835F-971A351AC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000" dirty="0"/>
              <a:t>DC Motors require</a:t>
            </a:r>
            <a:br>
              <a:rPr lang="en-SG" sz="2000" dirty="0"/>
            </a:br>
            <a:r>
              <a:rPr lang="en-SG" sz="2000" dirty="0"/>
              <a:t>a DC current to</a:t>
            </a:r>
            <a:br>
              <a:rPr lang="en-SG" sz="2000" dirty="0"/>
            </a:br>
            <a:r>
              <a:rPr lang="en-SG" sz="2000" dirty="0"/>
              <a:t>work.</a:t>
            </a:r>
          </a:p>
          <a:p>
            <a:r>
              <a:rPr lang="en-SG" sz="2000" dirty="0"/>
              <a:t>DC motors are usually</a:t>
            </a:r>
            <a:br>
              <a:rPr lang="en-SG" sz="2000" dirty="0"/>
            </a:br>
            <a:r>
              <a:rPr lang="en-SG" sz="2000" dirty="0"/>
              <a:t>continuously rotating.  Can</a:t>
            </a:r>
            <a:br>
              <a:rPr lang="en-SG" sz="2000" dirty="0"/>
            </a:br>
            <a:r>
              <a:rPr lang="en-SG" sz="2000" dirty="0"/>
              <a:t>control speed and direction</a:t>
            </a:r>
          </a:p>
          <a:p>
            <a:r>
              <a:rPr lang="en-SG" sz="2000" dirty="0"/>
              <a:t>Stepper motors can move in ‘steps’.  Usually</a:t>
            </a:r>
            <a:br>
              <a:rPr lang="en-SG" sz="2000" dirty="0"/>
            </a:br>
            <a:r>
              <a:rPr lang="en-SG" sz="2000" dirty="0"/>
              <a:t>done using a controller module, or by changing phase activation.</a:t>
            </a:r>
          </a:p>
          <a:p>
            <a:r>
              <a:rPr lang="en-SG" sz="2000" dirty="0"/>
              <a:t>Servo motors can be controlled to move, stop/hold, change direction using pulses.</a:t>
            </a:r>
          </a:p>
          <a:p>
            <a:r>
              <a:rPr lang="en-SG" sz="2000" dirty="0"/>
              <a:t>Motors consume a lot of current, hence requires an interface circuit.</a:t>
            </a:r>
            <a:br>
              <a:rPr lang="en-SG" sz="2000" dirty="0"/>
            </a:br>
            <a:r>
              <a:rPr lang="en-SG" sz="2000" dirty="0"/>
              <a:t>Should not be driven from a digital IO pin.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EB43C-45F2-4E60-8E93-A5590CCE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14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37EF5A1-EEA4-4918-9852-F7F8BB2D7DC9}"/>
              </a:ext>
            </a:extLst>
          </p:cNvPr>
          <p:cNvGrpSpPr/>
          <p:nvPr/>
        </p:nvGrpSpPr>
        <p:grpSpPr>
          <a:xfrm>
            <a:off x="3236976" y="941992"/>
            <a:ext cx="5410962" cy="2715768"/>
            <a:chOff x="2679192" y="1499616"/>
            <a:chExt cx="5410962" cy="271576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BC61C68-5593-4D72-AD29-8D9EC97FCFC9}"/>
                </a:ext>
              </a:extLst>
            </p:cNvPr>
            <p:cNvSpPr/>
            <p:nvPr/>
          </p:nvSpPr>
          <p:spPr>
            <a:xfrm>
              <a:off x="3941064" y="1499616"/>
              <a:ext cx="1051560" cy="448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Motors</a:t>
              </a:r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11D6D7B-D32F-4D45-B446-E5CF809811C6}"/>
                </a:ext>
              </a:extLst>
            </p:cNvPr>
            <p:cNvSpPr/>
            <p:nvPr/>
          </p:nvSpPr>
          <p:spPr>
            <a:xfrm>
              <a:off x="2679192" y="2221992"/>
              <a:ext cx="1051560" cy="44805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AC</a:t>
              </a:r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7530AEC-C185-436B-8AD9-1D7ACE7A27C8}"/>
                </a:ext>
              </a:extLst>
            </p:cNvPr>
            <p:cNvSpPr/>
            <p:nvPr/>
          </p:nvSpPr>
          <p:spPr>
            <a:xfrm>
              <a:off x="5111496" y="2221992"/>
              <a:ext cx="1051560" cy="44805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/>
                <a:t>DC</a:t>
              </a:r>
              <a:endParaRPr lang="en-US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500BA70-8669-414F-9725-BC03CB96AC3B}"/>
                </a:ext>
              </a:extLst>
            </p:cNvPr>
            <p:cNvSpPr/>
            <p:nvPr/>
          </p:nvSpPr>
          <p:spPr>
            <a:xfrm>
              <a:off x="3794760" y="3026664"/>
              <a:ext cx="1051560" cy="4480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continuous</a:t>
              </a:r>
              <a:endParaRPr lang="en-US" sz="1400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7DAB9A5-7D23-4718-89FD-41FA729109D5}"/>
                </a:ext>
              </a:extLst>
            </p:cNvPr>
            <p:cNvSpPr/>
            <p:nvPr/>
          </p:nvSpPr>
          <p:spPr>
            <a:xfrm>
              <a:off x="5120640" y="3026664"/>
              <a:ext cx="1051560" cy="4480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stepper</a:t>
              </a:r>
              <a:endParaRPr lang="en-US" sz="14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05C75D1-F3E2-4F50-BC51-E48E92DEF49F}"/>
                </a:ext>
              </a:extLst>
            </p:cNvPr>
            <p:cNvSpPr/>
            <p:nvPr/>
          </p:nvSpPr>
          <p:spPr>
            <a:xfrm>
              <a:off x="6419088" y="3026664"/>
              <a:ext cx="1051560" cy="44805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servo</a:t>
              </a:r>
              <a:endParaRPr lang="en-US" sz="14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F1AC114-225F-430E-A0A5-6E80136358C3}"/>
                </a:ext>
              </a:extLst>
            </p:cNvPr>
            <p:cNvSpPr/>
            <p:nvPr/>
          </p:nvSpPr>
          <p:spPr>
            <a:xfrm>
              <a:off x="5788152" y="3767328"/>
              <a:ext cx="1051560" cy="4480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rotational</a:t>
              </a:r>
              <a:endParaRPr lang="en-US" sz="1400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F8F1FAB-98B6-4C2B-8C75-22CBA92F6C34}"/>
                </a:ext>
              </a:extLst>
            </p:cNvPr>
            <p:cNvSpPr/>
            <p:nvPr/>
          </p:nvSpPr>
          <p:spPr>
            <a:xfrm>
              <a:off x="7038594" y="3758184"/>
              <a:ext cx="1051560" cy="4480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positional</a:t>
              </a:r>
              <a:endParaRPr lang="en-US" sz="1400" dirty="0"/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235A89C1-312F-4008-8963-6411CFB3088B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 rot="5400000">
              <a:off x="3698748" y="1453896"/>
              <a:ext cx="274320" cy="126187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476A4C4-CC61-4BBE-93D8-BC3F4E32C908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 rot="16200000" flipH="1">
              <a:off x="4914900" y="1499616"/>
              <a:ext cx="274320" cy="1170432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03A8CFA-93C0-4DF9-833D-9E0E342DF036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rot="5400000">
              <a:off x="4800600" y="2189988"/>
              <a:ext cx="356616" cy="1316736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E3515C0D-E83C-4B2C-B546-B9D37C6061DA}"/>
                </a:ext>
              </a:extLst>
            </p:cNvPr>
            <p:cNvCxnSpPr>
              <a:cxnSpLocks/>
              <a:stCxn id="9" idx="2"/>
              <a:endCxn id="12" idx="0"/>
            </p:cNvCxnSpPr>
            <p:nvPr/>
          </p:nvCxnSpPr>
          <p:spPr>
            <a:xfrm rot="16200000" flipH="1">
              <a:off x="6112764" y="2194560"/>
              <a:ext cx="356616" cy="130759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225CA99-E95C-4E1B-9520-DB325D7937C2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>
              <a:off x="5637276" y="2670048"/>
              <a:ext cx="9144" cy="35661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FC175D71-CD93-429E-95CD-A41808EE29E7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 rot="5400000">
              <a:off x="6483096" y="3305556"/>
              <a:ext cx="292608" cy="630936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30DDBCC4-C8C8-4C69-9F81-10C7B612ECE3}"/>
                </a:ext>
              </a:extLst>
            </p:cNvPr>
            <p:cNvCxnSpPr>
              <a:cxnSpLocks/>
            </p:cNvCxnSpPr>
            <p:nvPr/>
          </p:nvCxnSpPr>
          <p:spPr>
            <a:xfrm>
              <a:off x="6981444" y="3607308"/>
              <a:ext cx="582930" cy="20574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5427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9340-D6C2-4B6F-AF6C-5A794680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DC Motor control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844E11-B9C2-4643-B96C-04F90089FC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sz="2000" dirty="0"/>
              <a:t>Use a digital IO pin to control a transistor (Q).  Transistor acts like a “tap”</a:t>
            </a:r>
          </a:p>
          <a:p>
            <a:r>
              <a:rPr lang="en-US" sz="2000" dirty="0" err="1"/>
              <a:t>Qon</a:t>
            </a:r>
            <a:r>
              <a:rPr lang="en-US" sz="2000" dirty="0"/>
              <a:t> allows current to flow, which makes motor move.</a:t>
            </a:r>
          </a:p>
          <a:p>
            <a:r>
              <a:rPr lang="en-US" sz="2000" dirty="0" err="1"/>
              <a:t>Qoff</a:t>
            </a:r>
            <a:r>
              <a:rPr lang="en-US" sz="2000" dirty="0"/>
              <a:t> turns off the current.</a:t>
            </a:r>
          </a:p>
          <a:p>
            <a:r>
              <a:rPr lang="en-US" sz="2000" dirty="0"/>
              <a:t>Using PWM to control the On/OFF sequence allows control in motor speed.</a:t>
            </a:r>
          </a:p>
          <a:p>
            <a:r>
              <a:rPr lang="en-US" sz="2000" dirty="0"/>
              <a:t>PWM at low speeds do not provide much torque.</a:t>
            </a:r>
          </a:p>
          <a:p>
            <a:r>
              <a:rPr lang="en-US" sz="2000" dirty="0"/>
              <a:t>This method only allows one direction of motor.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28A57-51FF-4B7B-B838-A409DEB6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1EBE39-4427-4474-B019-E900DF9BA987}"/>
              </a:ext>
            </a:extLst>
          </p:cNvPr>
          <p:cNvSpPr txBox="1"/>
          <p:nvPr/>
        </p:nvSpPr>
        <p:spPr>
          <a:xfrm>
            <a:off x="5666361" y="4514127"/>
            <a:ext cx="315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PWM Motor Control Simulation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A9A33D1-86ED-4493-943A-F907265B16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1662303"/>
            <a:ext cx="4221440" cy="2681097"/>
          </a:xfrm>
        </p:spPr>
      </p:pic>
    </p:spTree>
    <p:extLst>
      <p:ext uri="{BB962C8B-B14F-4D97-AF65-F5344CB8AC3E}">
        <p14:creationId xmlns:p14="http://schemas.microsoft.com/office/powerpoint/2010/main" val="4028781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55370-3B17-4841-82F4-8C4123A3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Control with 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583B-6C39-4313-B393-3711BEAEEA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Many circuits available</a:t>
            </a:r>
          </a:p>
          <a:p>
            <a:pPr lvl="1"/>
            <a:r>
              <a:rPr lang="en-US" sz="2000" dirty="0">
                <a:hlinkClick r:id="rId2"/>
              </a:rPr>
              <a:t>Transistor</a:t>
            </a:r>
            <a:endParaRPr lang="en-US" sz="2000" dirty="0"/>
          </a:p>
          <a:p>
            <a:pPr lvl="1"/>
            <a:r>
              <a:rPr lang="en-US" sz="2000" dirty="0">
                <a:hlinkClick r:id="rId3"/>
              </a:rPr>
              <a:t>MOSFET</a:t>
            </a:r>
            <a:endParaRPr lang="en-US" sz="2000" dirty="0"/>
          </a:p>
          <a:p>
            <a:r>
              <a:rPr lang="en-US" sz="2400" dirty="0"/>
              <a:t>Transistor acts as a “control tap/valve” for current. Used in the saturation mode.</a:t>
            </a:r>
          </a:p>
          <a:p>
            <a:r>
              <a:rPr lang="en-US" sz="2400" dirty="0"/>
              <a:t>Problems:</a:t>
            </a:r>
          </a:p>
          <a:p>
            <a:pPr lvl="1"/>
            <a:r>
              <a:rPr lang="en-US" sz="2000" dirty="0"/>
              <a:t>Single direction only</a:t>
            </a:r>
          </a:p>
          <a:p>
            <a:pPr lvl="1"/>
            <a:r>
              <a:rPr lang="en-US" sz="2000" dirty="0"/>
              <a:t>Need to worry about resistor values</a:t>
            </a:r>
          </a:p>
          <a:p>
            <a:pPr lvl="1"/>
            <a:r>
              <a:rPr lang="en-US" sz="2000" dirty="0"/>
              <a:t>Small duty cycles result in lower torque.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72437F-35B5-4924-8081-C5E3DEE760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29150" y="1826070"/>
            <a:ext cx="3886200" cy="280104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E15CE-C8B3-4EB9-9956-A1EE01E8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57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A190-3A37-4E4D-A016-330473FD1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H-bridge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9B598-69DD-41D9-BCDC-99D29ACCD8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Allows PWM motor control in both directions.</a:t>
            </a:r>
          </a:p>
          <a:p>
            <a:r>
              <a:rPr lang="en-US" sz="2400" dirty="0"/>
              <a:t>H-bridge is an IC made up of transistors or MOSFETs</a:t>
            </a:r>
          </a:p>
          <a:p>
            <a:r>
              <a:rPr lang="en-US" sz="2400" dirty="0"/>
              <a:t>Most common method of controlling DC motors</a:t>
            </a:r>
          </a:p>
          <a:p>
            <a:r>
              <a:rPr lang="en-US" sz="2400" dirty="0"/>
              <a:t>References:</a:t>
            </a:r>
          </a:p>
          <a:p>
            <a:pPr lvl="1"/>
            <a:r>
              <a:rPr lang="en-US" sz="2000" dirty="0" err="1">
                <a:hlinkClick r:id="rId2"/>
              </a:rPr>
              <a:t>Dronebot</a:t>
            </a:r>
            <a:r>
              <a:rPr lang="en-US" sz="2000" dirty="0">
                <a:hlinkClick r:id="rId2"/>
              </a:rPr>
              <a:t> Workshop</a:t>
            </a:r>
            <a:endParaRPr lang="en-US" sz="2000" dirty="0"/>
          </a:p>
          <a:p>
            <a:pPr lvl="1"/>
            <a:r>
              <a:rPr lang="en-US" sz="2000" dirty="0" err="1">
                <a:hlinkClick r:id="rId3"/>
              </a:rPr>
              <a:t>LastMinuteEngineers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D45A3-7A38-4D35-B4CC-682DD77F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 descr="H-Bridge Working Motor Direction Control Animation">
            <a:extLst>
              <a:ext uri="{FF2B5EF4-FFF2-40B4-BE49-F238E27FC236}">
                <a16:creationId xmlns:a16="http://schemas.microsoft.com/office/drawing/2014/main" id="{64C34468-EC99-414F-8FEE-3ADB3BC87B43}"/>
              </a:ext>
            </a:extLst>
          </p:cNvPr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2" y="792837"/>
            <a:ext cx="3765548" cy="556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243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CA8D-A311-4E09-BE7E-0563D309D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H-bridge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01F1F-DA03-459D-94D0-F8DB0C1C3A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Transistor driven, combined voltage drop is 1.4V.</a:t>
            </a:r>
          </a:p>
          <a:p>
            <a:r>
              <a:rPr lang="en-US" sz="2400" dirty="0"/>
              <a:t>If motor is 9V, you will need minimum 9+1.4 = 10.4V.</a:t>
            </a:r>
          </a:p>
          <a:p>
            <a:r>
              <a:rPr lang="en-US" sz="2400" dirty="0"/>
              <a:t>Can drive 2 DC motors</a:t>
            </a:r>
          </a:p>
          <a:p>
            <a:r>
              <a:rPr lang="en-US" sz="2400" dirty="0"/>
              <a:t>Enable line controls speed of motors if PWM is applied.</a:t>
            </a:r>
          </a:p>
          <a:p>
            <a:r>
              <a:rPr lang="en-US" sz="2400" dirty="0"/>
              <a:t>L298 can be supplied separately from the motor voltages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D01626E-6BD7-4D56-9CDE-B10C69B10BD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39077534"/>
              </p:ext>
            </p:extLst>
          </p:nvPr>
        </p:nvGraphicFramePr>
        <p:xfrm>
          <a:off x="4629150" y="1825625"/>
          <a:ext cx="38861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3252010969"/>
                    </a:ext>
                  </a:extLst>
                </a:gridCol>
                <a:gridCol w="2800348">
                  <a:extLst>
                    <a:ext uri="{9D8B030D-6E8A-4147-A177-3AD203B41FA5}">
                      <a16:colId xmlns:a16="http://schemas.microsoft.com/office/drawing/2014/main" val="1929490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59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1 for Motor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58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2 for Motor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965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 line for Motor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03789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CCFF8A-455A-4FC1-A21C-38C11E91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F2B73AD-0AF2-4CA5-BF13-86AC14C094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2091173"/>
              </p:ext>
            </p:extLst>
          </p:nvPr>
        </p:nvGraphicFramePr>
        <p:xfrm>
          <a:off x="4629150" y="3679825"/>
          <a:ext cx="38861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325201096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929490104"/>
                    </a:ext>
                  </a:extLst>
                </a:gridCol>
                <a:gridCol w="1924048">
                  <a:extLst>
                    <a:ext uri="{9D8B030D-6E8A-4147-A177-3AD203B41FA5}">
                      <a16:colId xmlns:a16="http://schemas.microsoft.com/office/drawing/2014/main" val="2257589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59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Motor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58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Forward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965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03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58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911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02CB5-EFCA-4066-8212-6E165CE4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H-bridge Simulation </a:t>
            </a:r>
          </a:p>
        </p:txBody>
      </p:sp>
      <p:pic>
        <p:nvPicPr>
          <p:cNvPr id="10" name="Content Placeholder 9">
            <a:hlinkClick r:id="rId2"/>
            <a:extLst>
              <a:ext uri="{FF2B5EF4-FFF2-40B4-BE49-F238E27FC236}">
                <a16:creationId xmlns:a16="http://schemas.microsoft.com/office/drawing/2014/main" id="{97ACAEE3-C1CA-4FBE-A17E-829F77C14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493" y="1495425"/>
            <a:ext cx="5635213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861BA-F5C9-4E11-9FD5-F23C5E5F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46379-4208-4D66-8141-07DEFD6D47EB}"/>
              </a:ext>
            </a:extLst>
          </p:cNvPr>
          <p:cNvSpPr txBox="1"/>
          <p:nvPr/>
        </p:nvSpPr>
        <p:spPr>
          <a:xfrm>
            <a:off x="6245225" y="2008188"/>
            <a:ext cx="24828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H-bridge L293 </a:t>
            </a:r>
            <a:endParaRPr lang="en-US" dirty="0"/>
          </a:p>
          <a:p>
            <a:r>
              <a:rPr lang="en-US" dirty="0"/>
              <a:t>H-bridge (L293) control of a dc motor.</a:t>
            </a:r>
          </a:p>
          <a:p>
            <a:r>
              <a:rPr lang="en-US" dirty="0"/>
              <a:t>Use SW to control direction of motor (IN1, IN2)</a:t>
            </a:r>
            <a:br>
              <a:rPr lang="en-US" dirty="0"/>
            </a:br>
            <a:r>
              <a:rPr lang="en-US" dirty="0"/>
              <a:t>Use POT to control speed of the motor (EN1) </a:t>
            </a:r>
          </a:p>
        </p:txBody>
      </p:sp>
    </p:spTree>
    <p:extLst>
      <p:ext uri="{BB962C8B-B14F-4D97-AF65-F5344CB8AC3E}">
        <p14:creationId xmlns:p14="http://schemas.microsoft.com/office/powerpoint/2010/main" val="293155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FBF8-D7F2-4D96-A487-0F0756749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Actuators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DCF4B-8DD4-4E1C-AE52-482CF3097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 component of a machine that moves/controls a mechanism in a system.</a:t>
            </a:r>
          </a:p>
          <a:p>
            <a:r>
              <a:rPr lang="en-SG" dirty="0"/>
              <a:t>An “output” device.</a:t>
            </a:r>
          </a:p>
          <a:p>
            <a:r>
              <a:rPr lang="en-SG" dirty="0"/>
              <a:t>Examples:</a:t>
            </a:r>
          </a:p>
          <a:p>
            <a:pPr lvl="1"/>
            <a:r>
              <a:rPr lang="en-SG" dirty="0"/>
              <a:t>Displays – LED, LCD, </a:t>
            </a:r>
            <a:r>
              <a:rPr lang="en-SG" dirty="0" err="1"/>
              <a:t>Neopixels</a:t>
            </a:r>
            <a:endParaRPr lang="en-SG" dirty="0"/>
          </a:p>
          <a:p>
            <a:pPr lvl="1"/>
            <a:r>
              <a:rPr lang="en-SG" dirty="0"/>
              <a:t>Motors – DC Motors, Stepper Motors, Servo Motors</a:t>
            </a:r>
          </a:p>
          <a:p>
            <a:pPr lvl="1"/>
            <a:r>
              <a:rPr lang="en-SG" dirty="0"/>
              <a:t>Valves – Water, gas</a:t>
            </a:r>
          </a:p>
          <a:p>
            <a:pPr lvl="1"/>
            <a:r>
              <a:rPr lang="en-SG" dirty="0"/>
              <a:t>Solenoids – controls heavier voltages, currents</a:t>
            </a:r>
          </a:p>
          <a:p>
            <a:pPr lvl="1"/>
            <a:r>
              <a:rPr lang="en-SG" dirty="0"/>
              <a:t>Sounds – buzzers, alarms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742A8-1E12-4338-BD1E-B24B8880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98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AACF-D5E3-48EA-9E98-655D5D2D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H-bridge code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BBC8607-5F93-4342-A2DA-22AED6CFDC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795324"/>
            <a:ext cx="3886200" cy="3954739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F371FF-9EF2-4FAA-8B3A-6BD22E10A6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2261873"/>
            <a:ext cx="3886200" cy="347884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087B5-DAA4-49D1-B802-AA3D8016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71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9C69-4C16-413B-AA4F-6C32C3C4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Stepper Motors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C897-AC70-4347-B3C6-079E5747A3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A motor that can move in steps.</a:t>
            </a:r>
          </a:p>
          <a:p>
            <a:r>
              <a:rPr lang="en-US" sz="2400" dirty="0"/>
              <a:t>Each step is a division (in degrees) of a full rotation.</a:t>
            </a:r>
          </a:p>
          <a:p>
            <a:r>
              <a:rPr lang="en-US" sz="2400" dirty="0"/>
              <a:t>Done by activation motor coils.</a:t>
            </a:r>
          </a:p>
          <a:p>
            <a:r>
              <a:rPr lang="en-US" sz="2400" dirty="0"/>
              <a:t>Stepper Motors are good</a:t>
            </a:r>
          </a:p>
          <a:p>
            <a:pPr lvl="1"/>
            <a:r>
              <a:rPr lang="en-US" sz="2000" dirty="0"/>
              <a:t>For exact positional control</a:t>
            </a:r>
          </a:p>
          <a:p>
            <a:pPr lvl="1"/>
            <a:r>
              <a:rPr lang="en-US" sz="2000" dirty="0"/>
              <a:t>Movement at specific speeds</a:t>
            </a:r>
          </a:p>
          <a:p>
            <a:pPr lvl="1"/>
            <a:r>
              <a:rPr lang="en-US" sz="2000" dirty="0"/>
              <a:t>High torque (even at rest)</a:t>
            </a:r>
          </a:p>
          <a:p>
            <a:r>
              <a:rPr lang="en-US" sz="2400" dirty="0"/>
              <a:t>Have Stepper control modules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39552-E550-43C6-B108-4B867F7A3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14900" y="4572000"/>
            <a:ext cx="3600450" cy="1604962"/>
          </a:xfrm>
        </p:spPr>
        <p:txBody>
          <a:bodyPr/>
          <a:lstStyle/>
          <a:p>
            <a:r>
              <a:rPr lang="en-US" sz="2400" dirty="0"/>
              <a:t>References:</a:t>
            </a:r>
          </a:p>
          <a:p>
            <a:pPr lvl="1"/>
            <a:r>
              <a:rPr lang="en-US" sz="1800" dirty="0">
                <a:hlinkClick r:id="rId2"/>
              </a:rPr>
              <a:t>Wikipedia: Stepper Motor</a:t>
            </a:r>
            <a:endParaRPr lang="en-US" sz="1800" dirty="0"/>
          </a:p>
          <a:p>
            <a:pPr lvl="1"/>
            <a:r>
              <a:rPr lang="en-US" sz="1800" dirty="0" err="1">
                <a:hlinkClick r:id="rId3"/>
              </a:rPr>
              <a:t>Dronebot</a:t>
            </a:r>
            <a:r>
              <a:rPr lang="en-US" sz="1800" dirty="0">
                <a:hlinkClick r:id="rId3"/>
              </a:rPr>
              <a:t> Workshop</a:t>
            </a:r>
            <a:endParaRPr lang="en-US" sz="1800" dirty="0"/>
          </a:p>
          <a:p>
            <a:pPr lvl="1"/>
            <a:r>
              <a:rPr lang="en-US" sz="1800" dirty="0" err="1">
                <a:hlinkClick r:id="rId4"/>
              </a:rPr>
              <a:t>LastMinuteEngineers</a:t>
            </a: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A43C5-74C1-4ACF-A40D-4BD24B0E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21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AAF2BA2-D882-4B87-A403-93DC7962D19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1119982"/>
            <a:ext cx="3452018" cy="345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797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1759B-C706-43D0-85FE-82D06D86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Stepper Motor: 28BYJ-48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F618-08A4-47E4-9747-C74779DEEF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Common hobby motor with controller board for many projects.</a:t>
            </a:r>
          </a:p>
          <a:p>
            <a:r>
              <a:rPr lang="en-US" sz="2000" dirty="0"/>
              <a:t>Able to work with 5V supply (external)</a:t>
            </a:r>
          </a:p>
          <a:p>
            <a:r>
              <a:rPr lang="en-US" sz="2000" dirty="0"/>
              <a:t>Can be controlled manually or with a library</a:t>
            </a:r>
          </a:p>
          <a:p>
            <a:r>
              <a:rPr lang="en-US" sz="2000" dirty="0"/>
              <a:t>Library: </a:t>
            </a:r>
            <a:r>
              <a:rPr lang="en-US" sz="2000" dirty="0">
                <a:hlinkClick r:id="rId2"/>
              </a:rPr>
              <a:t>Arduino Stepper</a:t>
            </a:r>
            <a:endParaRPr lang="en-US" sz="2000" dirty="0"/>
          </a:p>
          <a:p>
            <a:r>
              <a:rPr lang="en-US" sz="2000" dirty="0"/>
              <a:t>References:</a:t>
            </a:r>
          </a:p>
          <a:p>
            <a:pPr lvl="1"/>
            <a:r>
              <a:rPr lang="en-US" sz="1600" dirty="0" err="1">
                <a:hlinkClick r:id="rId3"/>
              </a:rPr>
              <a:t>LastMinuteEngineers</a:t>
            </a:r>
            <a:endParaRPr lang="en-US" sz="1600" dirty="0"/>
          </a:p>
          <a:p>
            <a:pPr lvl="1"/>
            <a:r>
              <a:rPr lang="en-US" sz="1600" dirty="0" err="1">
                <a:hlinkClick r:id="rId4"/>
              </a:rPr>
              <a:t>Dronebot</a:t>
            </a:r>
            <a:r>
              <a:rPr lang="en-US" sz="1600" dirty="0">
                <a:hlinkClick r:id="rId4"/>
              </a:rPr>
              <a:t> workshop</a:t>
            </a:r>
            <a:r>
              <a:rPr lang="en-US" sz="1600" dirty="0"/>
              <a:t> (has manual code and library examples)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4030FA-3D8D-4C69-8427-5ED633884C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4250549" y="1741374"/>
            <a:ext cx="4414802" cy="212470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1D23A-DD84-4726-A99A-82055A07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AB1BE5-3892-4903-8051-1E93F29C13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7950" y="3933544"/>
            <a:ext cx="2057401" cy="188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58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87A8-0AA5-4496-A580-5FEB56F56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Stepper Motor Code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FF76D59-43D8-4F69-9F21-3E465DBB3B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49" y="1413556"/>
            <a:ext cx="4632457" cy="507931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CD60C-96B5-4540-86FD-46C59BC31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2100" y="1825625"/>
            <a:ext cx="3143250" cy="4351338"/>
          </a:xfrm>
        </p:spPr>
        <p:txBody>
          <a:bodyPr/>
          <a:lstStyle/>
          <a:p>
            <a:r>
              <a:rPr lang="en-US" sz="2400" dirty="0"/>
              <a:t>Uses stepper motor library</a:t>
            </a:r>
          </a:p>
          <a:p>
            <a:r>
              <a:rPr lang="en-US" sz="2400" dirty="0"/>
              <a:t>There is a min and max speed the motor can achieve.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36C66-D78D-41E5-AF43-FECCA8B4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2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0807-11E6-44A5-A612-60D1B2DBB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Servo Motors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874AC-BD01-40D4-A303-898E83A27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763486"/>
            <a:ext cx="3886200" cy="4413477"/>
          </a:xfrm>
        </p:spPr>
        <p:txBody>
          <a:bodyPr/>
          <a:lstStyle/>
          <a:p>
            <a:r>
              <a:rPr lang="en-US" sz="2400" dirty="0"/>
              <a:t>Has an internal control circuit with geared motors</a:t>
            </a:r>
          </a:p>
          <a:p>
            <a:r>
              <a:rPr lang="en-US" sz="2400" dirty="0"/>
              <a:t>Controlled using PWM</a:t>
            </a:r>
          </a:p>
          <a:p>
            <a:r>
              <a:rPr lang="en-US" sz="2400" dirty="0"/>
              <a:t>Pulse width determine</a:t>
            </a:r>
          </a:p>
          <a:p>
            <a:pPr lvl="1"/>
            <a:r>
              <a:rPr lang="en-US" sz="2000" dirty="0"/>
              <a:t>Position of servo</a:t>
            </a:r>
          </a:p>
          <a:p>
            <a:pPr lvl="1"/>
            <a:r>
              <a:rPr lang="en-US" sz="2000" dirty="0"/>
              <a:t>Direction of rotation</a:t>
            </a:r>
          </a:p>
          <a:p>
            <a:r>
              <a:rPr lang="en-US" sz="2400" dirty="0"/>
              <a:t>Library: </a:t>
            </a:r>
            <a:r>
              <a:rPr lang="en-US" sz="2400" dirty="0">
                <a:hlinkClick r:id="rId2"/>
              </a:rPr>
              <a:t>Arduino Servo</a:t>
            </a:r>
            <a:endParaRPr lang="en-US" sz="2400" dirty="0"/>
          </a:p>
          <a:p>
            <a:r>
              <a:rPr lang="en-US" sz="2400" dirty="0"/>
              <a:t>Reference:</a:t>
            </a:r>
          </a:p>
          <a:p>
            <a:pPr lvl="1"/>
            <a:r>
              <a:rPr lang="en-US" sz="2000" dirty="0" err="1">
                <a:hlinkClick r:id="rId3"/>
              </a:rPr>
              <a:t>LastMinuteEngineers</a:t>
            </a:r>
            <a:endParaRPr lang="en-US" sz="2000" dirty="0"/>
          </a:p>
          <a:p>
            <a:pPr lvl="1"/>
            <a:r>
              <a:rPr lang="en-US" sz="2000" dirty="0" err="1">
                <a:hlinkClick r:id="rId4"/>
              </a:rPr>
              <a:t>Dronebot</a:t>
            </a:r>
            <a:r>
              <a:rPr lang="en-US" sz="2000" dirty="0">
                <a:hlinkClick r:id="rId4"/>
              </a:rPr>
              <a:t> Workshop</a:t>
            </a:r>
            <a:endParaRPr lang="en-US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7B5AEF-EEAF-4ACE-ADC0-5993641B2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803854"/>
            <a:ext cx="4079421" cy="4351338"/>
          </a:xfrm>
        </p:spPr>
        <p:txBody>
          <a:bodyPr/>
          <a:lstStyle/>
          <a:p>
            <a:r>
              <a:rPr lang="en-US" sz="2400" dirty="0">
                <a:hlinkClick r:id="rId5"/>
              </a:rPr>
              <a:t>Positional Servo (FS90)</a:t>
            </a:r>
            <a:endParaRPr lang="en-US" sz="2400" dirty="0"/>
          </a:p>
          <a:p>
            <a:pPr lvl="1"/>
            <a:r>
              <a:rPr lang="en-US" sz="2000" dirty="0"/>
              <a:t>3.0~5.0V, 120</a:t>
            </a:r>
            <a:r>
              <a:rPr lang="en-US" sz="2000" baseline="30000" dirty="0"/>
              <a:t>o</a:t>
            </a:r>
            <a:r>
              <a:rPr lang="en-US" sz="2000" dirty="0"/>
              <a:t> angle</a:t>
            </a:r>
          </a:p>
          <a:p>
            <a:pPr lvl="1"/>
            <a:r>
              <a:rPr lang="en-US" sz="2000" dirty="0"/>
              <a:t>Servo pulse 900~1200uS determines position</a:t>
            </a:r>
          </a:p>
          <a:p>
            <a:pPr lvl="1"/>
            <a:r>
              <a:rPr lang="en-US" sz="2000" dirty="0"/>
              <a:t>Maintains control position</a:t>
            </a:r>
          </a:p>
          <a:p>
            <a:r>
              <a:rPr lang="en-US" sz="2400" dirty="0">
                <a:hlinkClick r:id="rId6"/>
              </a:rPr>
              <a:t>Continuous Rotation (FS90R)</a:t>
            </a:r>
            <a:endParaRPr lang="en-US" sz="2400" dirty="0"/>
          </a:p>
          <a:p>
            <a:pPr lvl="1"/>
            <a:r>
              <a:rPr lang="en-US" sz="2000" dirty="0"/>
              <a:t>3.0~5.0V, 360</a:t>
            </a:r>
            <a:r>
              <a:rPr lang="en-US" sz="2000" baseline="30000" dirty="0"/>
              <a:t>o</a:t>
            </a:r>
            <a:r>
              <a:rPr lang="en-US" sz="2000" dirty="0"/>
              <a:t> rotation</a:t>
            </a:r>
          </a:p>
          <a:p>
            <a:pPr lvl="1"/>
            <a:r>
              <a:rPr lang="en-US" sz="2000" dirty="0"/>
              <a:t>Servo pulse 900~1200uS controls direction of rotation or speed</a:t>
            </a:r>
          </a:p>
          <a:p>
            <a:pPr lvl="1"/>
            <a:r>
              <a:rPr lang="en-US" sz="2000" dirty="0"/>
              <a:t>For small robots or moving objects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2F11E-B568-4FFE-8F4E-2074126F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77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945DBFC-30C4-4695-B3B2-71E5C94C0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1776412"/>
            <a:ext cx="4895850" cy="4400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4A7AF9-7802-499C-BB16-CA478280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How Servos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FABFE-F325-4193-B5E1-0CD1AFA99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589" y="1785054"/>
            <a:ext cx="4190485" cy="3823493"/>
          </a:xfrm>
        </p:spPr>
        <p:txBody>
          <a:bodyPr/>
          <a:lstStyle/>
          <a:p>
            <a:r>
              <a:rPr lang="en-SG" sz="2000" dirty="0"/>
              <a:t>Controlled by pulse width</a:t>
            </a:r>
            <a:endParaRPr lang="en-US" sz="2000" dirty="0"/>
          </a:p>
          <a:p>
            <a:pPr lvl="1"/>
            <a:r>
              <a:rPr lang="en-US" sz="1800" dirty="0"/>
              <a:t>0 = 1ms (min)</a:t>
            </a:r>
          </a:p>
          <a:p>
            <a:pPr lvl="1"/>
            <a:r>
              <a:rPr lang="en-US" sz="1800" dirty="0"/>
              <a:t>90 = 1.5ms (neutral)</a:t>
            </a:r>
          </a:p>
          <a:p>
            <a:pPr lvl="1"/>
            <a:r>
              <a:rPr lang="en-US" sz="1800" dirty="0"/>
              <a:t>180 = 2ms (max)</a:t>
            </a:r>
          </a:p>
          <a:p>
            <a:r>
              <a:rPr lang="en-US" sz="2200" dirty="0"/>
              <a:t>Varys slightly with motor</a:t>
            </a:r>
          </a:p>
          <a:p>
            <a:r>
              <a:rPr lang="en-US" sz="2200" dirty="0"/>
              <a:t>Continuous motor</a:t>
            </a:r>
          </a:p>
          <a:p>
            <a:pPr lvl="1"/>
            <a:r>
              <a:rPr lang="en-US" sz="1800" dirty="0"/>
              <a:t>0 = full speed direction 1</a:t>
            </a:r>
          </a:p>
          <a:p>
            <a:pPr lvl="1"/>
            <a:r>
              <a:rPr lang="en-US" sz="1800" dirty="0"/>
              <a:t>90 = stop</a:t>
            </a:r>
          </a:p>
          <a:p>
            <a:pPr lvl="1"/>
            <a:r>
              <a:rPr lang="en-US" sz="1800" dirty="0"/>
              <a:t>180 = full speed reverse direction 1</a:t>
            </a:r>
          </a:p>
          <a:p>
            <a:r>
              <a:rPr lang="en-US" sz="2200" dirty="0"/>
              <a:t>Must always use external power.</a:t>
            </a:r>
            <a:endParaRPr lang="en-SG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4B26B-93D6-4BBA-A005-688B0B27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81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E1664-E187-4B79-80CC-F909E341C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Positional Servo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131E6F9-E785-4BFE-AC16-B1AA1E7FB4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3536" y="1406856"/>
            <a:ext cx="3631609" cy="5258888"/>
          </a:xfrm>
        </p:spPr>
      </p:pic>
      <p:pic>
        <p:nvPicPr>
          <p:cNvPr id="7" name="Content Placeholder 6">
            <a:hlinkClick r:id="rId3"/>
            <a:extLst>
              <a:ext uri="{FF2B5EF4-FFF2-40B4-BE49-F238E27FC236}">
                <a16:creationId xmlns:a16="http://schemas.microsoft.com/office/drawing/2014/main" id="{530388BF-15E2-4A6C-8CCB-11EF1080BC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828858" y="1460856"/>
            <a:ext cx="3662356" cy="376729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BDEAB-DE18-4D85-A5B5-F546426E2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51CC3F-41CF-49D1-98A9-7DF6F98662CB}"/>
              </a:ext>
            </a:extLst>
          </p:cNvPr>
          <p:cNvSpPr txBox="1"/>
          <p:nvPr/>
        </p:nvSpPr>
        <p:spPr>
          <a:xfrm>
            <a:off x="5712435" y="5393792"/>
            <a:ext cx="2630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hlinkClick r:id="rId3"/>
              </a:rPr>
              <a:t>Positional Servo</a:t>
            </a:r>
            <a:br>
              <a:rPr lang="en-SG" dirty="0"/>
            </a:br>
            <a:r>
              <a:rPr lang="en-SG" dirty="0"/>
              <a:t>Use any digital I/O pin</a:t>
            </a:r>
          </a:p>
          <a:p>
            <a:r>
              <a:rPr lang="en-SG" dirty="0"/>
              <a:t>Assume max angle = 120</a:t>
            </a:r>
            <a:r>
              <a:rPr lang="en-SG" baseline="30000" dirty="0"/>
              <a:t>o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909740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B674B-0B8F-4B56-BFA9-584B0BAD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Continuous Servo - code</a:t>
            </a:r>
            <a:endParaRPr lang="en-US" dirty="0"/>
          </a:p>
        </p:txBody>
      </p:sp>
      <p:pic>
        <p:nvPicPr>
          <p:cNvPr id="9" name="Content Placeholder 8">
            <a:hlinkClick r:id="rId2"/>
            <a:extLst>
              <a:ext uri="{FF2B5EF4-FFF2-40B4-BE49-F238E27FC236}">
                <a16:creationId xmlns:a16="http://schemas.microsoft.com/office/drawing/2014/main" id="{FEF1ED6C-9CD5-4516-B738-0E2BA724FE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92346" y="1422043"/>
            <a:ext cx="4284541" cy="314995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D25B7-6892-400B-9B57-7E9B8935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27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0F8BFA8-68E1-4F00-B42B-5FC002B8CF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885941" y="1353013"/>
            <a:ext cx="3949834" cy="5096061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964161-4F08-4065-8F88-C010E8382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6414" y="4921249"/>
            <a:ext cx="1905000" cy="15716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9BEB3C-D66B-4B46-854D-72B55D0ECCE9}"/>
              </a:ext>
            </a:extLst>
          </p:cNvPr>
          <p:cNvSpPr txBox="1"/>
          <p:nvPr/>
        </p:nvSpPr>
        <p:spPr>
          <a:xfrm>
            <a:off x="308225" y="4675008"/>
            <a:ext cx="23116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Uno Continuous Rotational Servo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70171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BE5F-02D3-4822-A408-6B92F8F4D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Controlling high powered 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A91D-D6E0-4FD3-87E0-6FA05DE3A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5109468" cy="4351338"/>
          </a:xfrm>
        </p:spPr>
        <p:txBody>
          <a:bodyPr/>
          <a:lstStyle/>
          <a:p>
            <a:r>
              <a:rPr lang="en-SG" sz="2400" dirty="0"/>
              <a:t>Use transistors or </a:t>
            </a:r>
            <a:r>
              <a:rPr lang="en-SG" sz="2400" dirty="0" err="1"/>
              <a:t>Mosfets</a:t>
            </a:r>
            <a:br>
              <a:rPr lang="en-SG" sz="2400" dirty="0"/>
            </a:br>
            <a:r>
              <a:rPr lang="en-SG" sz="2400" dirty="0"/>
              <a:t>(Ref: </a:t>
            </a:r>
            <a:r>
              <a:rPr lang="en-SG" sz="2400" dirty="0" err="1">
                <a:hlinkClick r:id="rId2"/>
              </a:rPr>
              <a:t>Dronebot</a:t>
            </a:r>
            <a:r>
              <a:rPr lang="en-SG" sz="2400" dirty="0">
                <a:hlinkClick r:id="rId2"/>
              </a:rPr>
              <a:t> workshop – Transistors &amp; MOSFETS</a:t>
            </a:r>
            <a:r>
              <a:rPr lang="en-SG" sz="2400" dirty="0"/>
              <a:t>)</a:t>
            </a:r>
          </a:p>
          <a:p>
            <a:r>
              <a:rPr lang="en-SG" sz="2400" dirty="0"/>
              <a:t>Use relays/relay modules (Ref: </a:t>
            </a:r>
            <a:r>
              <a:rPr lang="en-SG" sz="2400" dirty="0" err="1">
                <a:hlinkClick r:id="rId3"/>
              </a:rPr>
              <a:t>Dronebot</a:t>
            </a:r>
            <a:r>
              <a:rPr lang="en-SG" sz="2400" dirty="0">
                <a:hlinkClick r:id="rId3"/>
              </a:rPr>
              <a:t> workshop – Relays</a:t>
            </a:r>
            <a:r>
              <a:rPr lang="en-SG" sz="2400" dirty="0"/>
              <a:t>)</a:t>
            </a:r>
          </a:p>
          <a:p>
            <a:r>
              <a:rPr lang="en-SG" sz="2400" dirty="0"/>
              <a:t>Control = Turn ON/OFF high power devices.</a:t>
            </a:r>
          </a:p>
          <a:p>
            <a:r>
              <a:rPr lang="en-SG" sz="2400" dirty="0"/>
              <a:t>Be </a:t>
            </a:r>
            <a:r>
              <a:rPr lang="en-SG" sz="2400" b="1" dirty="0">
                <a:solidFill>
                  <a:srgbClr val="FF0000"/>
                </a:solidFill>
              </a:rPr>
              <a:t>very careful </a:t>
            </a:r>
            <a:r>
              <a:rPr lang="en-SG" sz="2400" dirty="0"/>
              <a:t>when working with higher voltages!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FDCD8-9597-4CF3-9580-F4C4A1F1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9E3FB1-0011-48B1-9EAC-77D56E761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321" y="3611937"/>
            <a:ext cx="2528085" cy="22247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194C7D-5E40-452A-BE07-87684D17C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8118" y="1690689"/>
            <a:ext cx="17811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41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38D69-82D9-4ACC-8873-71BD7925C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Typical Relay Module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2142-8C01-4C5D-B552-5C2DF0DA6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692062"/>
            <a:ext cx="3886200" cy="4800811"/>
          </a:xfrm>
        </p:spPr>
        <p:txBody>
          <a:bodyPr/>
          <a:lstStyle/>
          <a:p>
            <a:r>
              <a:rPr lang="en-SG" sz="2400" dirty="0"/>
              <a:t>Inputs 5V DC</a:t>
            </a:r>
          </a:p>
          <a:p>
            <a:r>
              <a:rPr lang="en-SG" sz="2400" dirty="0"/>
              <a:t>Outputs 10A 250VAC</a:t>
            </a:r>
          </a:p>
          <a:p>
            <a:r>
              <a:rPr lang="en-SG" sz="2400" dirty="0"/>
              <a:t>Relay module must be powered up on the input side.</a:t>
            </a:r>
          </a:p>
          <a:p>
            <a:r>
              <a:rPr lang="en-SG" sz="2400" dirty="0"/>
              <a:t>One digital I/O pin (IN) for control in switching</a:t>
            </a:r>
          </a:p>
          <a:p>
            <a:r>
              <a:rPr lang="en-SG" sz="2400" dirty="0"/>
              <a:t>Split the “Live” end on high voltage side for switch</a:t>
            </a:r>
          </a:p>
          <a:p>
            <a:r>
              <a:rPr lang="en-SG" sz="2400" dirty="0"/>
              <a:t>Ref:</a:t>
            </a:r>
          </a:p>
          <a:p>
            <a:pPr lvl="1"/>
            <a:r>
              <a:rPr lang="en-SG" sz="2000" dirty="0" err="1">
                <a:hlinkClick r:id="rId2"/>
              </a:rPr>
              <a:t>LastminuteEngineers</a:t>
            </a:r>
            <a:endParaRPr lang="en-SG" sz="2000" dirty="0"/>
          </a:p>
          <a:p>
            <a:pPr lvl="1"/>
            <a:r>
              <a:rPr lang="en-SG" sz="2000" dirty="0" err="1">
                <a:hlinkClick r:id="rId3"/>
              </a:rPr>
              <a:t>Dronebotworkshop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18B81-A76B-4F7A-9A96-869FD356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609F7C-E8A4-4E6B-999C-955B3BA02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992" y="1663932"/>
            <a:ext cx="4483590" cy="1723972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F08A2F3-D343-459F-9BCB-963F000FCD51}"/>
              </a:ext>
            </a:extLst>
          </p:cNvPr>
          <p:cNvGraphicFramePr>
            <a:graphicFrameLocks noGrp="1"/>
          </p:cNvGraphicFramePr>
          <p:nvPr/>
        </p:nvGraphicFramePr>
        <p:xfrm>
          <a:off x="4959636" y="3716461"/>
          <a:ext cx="2996628" cy="11556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6867">
                  <a:extLst>
                    <a:ext uri="{9D8B030D-6E8A-4147-A177-3AD203B41FA5}">
                      <a16:colId xmlns:a16="http://schemas.microsoft.com/office/drawing/2014/main" val="2033118300"/>
                    </a:ext>
                  </a:extLst>
                </a:gridCol>
                <a:gridCol w="2309761">
                  <a:extLst>
                    <a:ext uri="{9D8B030D-6E8A-4147-A177-3AD203B41FA5}">
                      <a16:colId xmlns:a16="http://schemas.microsoft.com/office/drawing/2014/main" val="3803033731"/>
                    </a:ext>
                  </a:extLst>
                </a:gridCol>
              </a:tblGrid>
              <a:tr h="385222">
                <a:tc>
                  <a:txBody>
                    <a:bodyPr/>
                    <a:lstStyle/>
                    <a:p>
                      <a:r>
                        <a:rPr lang="en-SG" dirty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Outputs NO-COM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659006"/>
                  </a:ext>
                </a:extLst>
              </a:tr>
              <a:tr h="385222">
                <a:tc>
                  <a:txBody>
                    <a:bodyPr/>
                    <a:lstStyle/>
                    <a:p>
                      <a:r>
                        <a:rPr lang="en-SG" dirty="0"/>
                        <a:t>0 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No connection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425590"/>
                  </a:ext>
                </a:extLst>
              </a:tr>
              <a:tr h="385222">
                <a:tc>
                  <a:txBody>
                    <a:bodyPr/>
                    <a:lstStyle/>
                    <a:p>
                      <a:r>
                        <a:rPr lang="en-SG" dirty="0"/>
                        <a:t>5 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Conducts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0908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E6E4704-4A91-4EB6-96EA-E0159275B320}"/>
              </a:ext>
            </a:extLst>
          </p:cNvPr>
          <p:cNvSpPr txBox="1"/>
          <p:nvPr/>
        </p:nvSpPr>
        <p:spPr>
          <a:xfrm>
            <a:off x="5044611" y="5044611"/>
            <a:ext cx="2911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NC (Normally Closed) works opposite to NO (Normally Open)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4823-3B4B-4437-B5F6-946C79D02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Display devices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AC38F-3B64-4362-8312-45CF26182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most common output display devices used in </a:t>
            </a:r>
            <a:r>
              <a:rPr lang="en-SG" dirty="0" err="1"/>
              <a:t>projcects</a:t>
            </a:r>
            <a:r>
              <a:rPr lang="en-SG" dirty="0"/>
              <a:t> are:</a:t>
            </a:r>
          </a:p>
          <a:p>
            <a:pPr lvl="1"/>
            <a:r>
              <a:rPr lang="en-SG" dirty="0"/>
              <a:t>LEDs (indicators)</a:t>
            </a:r>
          </a:p>
          <a:p>
            <a:pPr lvl="1"/>
            <a:r>
              <a:rPr lang="en-SG" dirty="0"/>
              <a:t>LCD (display panels, information) 16x2, 20x2</a:t>
            </a:r>
          </a:p>
          <a:p>
            <a:pPr lvl="1"/>
            <a:r>
              <a:rPr lang="en-SG" dirty="0"/>
              <a:t>7-segment tube displays</a:t>
            </a:r>
          </a:p>
          <a:p>
            <a:pPr lvl="1"/>
            <a:r>
              <a:rPr lang="en-SG" dirty="0"/>
              <a:t>Dot-matrix displays (running messages)</a:t>
            </a:r>
          </a:p>
          <a:p>
            <a:pPr lvl="1"/>
            <a:r>
              <a:rPr lang="en-SG" dirty="0" err="1"/>
              <a:t>Oled</a:t>
            </a:r>
            <a:r>
              <a:rPr lang="en-SG" dirty="0"/>
              <a:t> displays</a:t>
            </a:r>
          </a:p>
          <a:p>
            <a:pPr lvl="1"/>
            <a:r>
              <a:rPr lang="en-SG" dirty="0" err="1"/>
              <a:t>NeoPixels</a:t>
            </a:r>
            <a:r>
              <a:rPr lang="en-SG" dirty="0"/>
              <a:t> (strip lights, multi RGB </a:t>
            </a:r>
            <a:r>
              <a:rPr lang="en-SG" dirty="0" err="1"/>
              <a:t>leds</a:t>
            </a:r>
            <a:r>
              <a:rPr lang="en-SG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A969D-3219-4DBA-9EFA-68B022B7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73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9151-5E65-457A-B518-D2700F57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Relay connection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D5FF72C-A96C-4480-A530-3B76D05401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00892" y="562207"/>
            <a:ext cx="3361575" cy="6214067"/>
          </a:xfrm>
        </p:spPr>
      </p:pic>
      <p:pic>
        <p:nvPicPr>
          <p:cNvPr id="7" name="Content Placeholder 6">
            <a:hlinkClick r:id="rId3"/>
            <a:extLst>
              <a:ext uri="{FF2B5EF4-FFF2-40B4-BE49-F238E27FC236}">
                <a16:creationId xmlns:a16="http://schemas.microsoft.com/office/drawing/2014/main" id="{8C84D50B-E082-4D19-9C9A-AA3AC4E442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88665" y="1471376"/>
            <a:ext cx="3886200" cy="261458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74DBD-BB95-47F9-BDCB-E0F1C830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64C550-038E-4F87-B73A-436AEBB6C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665" y="4215973"/>
            <a:ext cx="2542212" cy="17027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BF411E-3823-4C29-B123-F73BB674EED1}"/>
              </a:ext>
            </a:extLst>
          </p:cNvPr>
          <p:cNvSpPr txBox="1"/>
          <p:nvPr/>
        </p:nvSpPr>
        <p:spPr>
          <a:xfrm>
            <a:off x="488665" y="5918701"/>
            <a:ext cx="2761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hlinkClick r:id="rId3"/>
              </a:rPr>
              <a:t>Control High Power devices using a relay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95270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Actuators</a:t>
            </a: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DD686-0B39-4DDA-A6C2-6A1939A90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36E49-D15F-4490-940B-CB04537A58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sz="2000" dirty="0"/>
              <a:t>Types: single, RGB, 7-segment</a:t>
            </a:r>
          </a:p>
          <a:p>
            <a:r>
              <a:rPr lang="en-SG" sz="2000" dirty="0"/>
              <a:t>Identify the Anode (or Cathode)</a:t>
            </a:r>
          </a:p>
          <a:p>
            <a:r>
              <a:rPr lang="en-SG" sz="2000" dirty="0"/>
              <a:t>Ensure there is proper current limiting resistors</a:t>
            </a:r>
          </a:p>
          <a:p>
            <a:r>
              <a:rPr lang="en-SG" sz="2000" dirty="0"/>
              <a:t>You need a delay to maintain the display (persistence of vision)</a:t>
            </a:r>
          </a:p>
          <a:p>
            <a:r>
              <a:rPr lang="en-SG" sz="2000" dirty="0"/>
              <a:t>You can use PWM to obtain different intensity levels.</a:t>
            </a:r>
          </a:p>
          <a:p>
            <a:endParaRPr lang="en-US" sz="2000" dirty="0"/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7E783E64-F69F-43EF-826D-568A4EBA91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75478" y="527530"/>
            <a:ext cx="2765583" cy="266562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CB644-60E3-47FC-940B-79BC62B4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>
            <a:hlinkClick r:id="rId2"/>
            <a:extLst>
              <a:ext uri="{FF2B5EF4-FFF2-40B4-BE49-F238E27FC236}">
                <a16:creationId xmlns:a16="http://schemas.microsoft.com/office/drawing/2014/main" id="{085C323F-73CB-4082-AF0B-93C6E62BF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336" y="3296082"/>
            <a:ext cx="3339655" cy="29809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16A4CD-872F-4BDD-8259-B335A1147DB3}"/>
              </a:ext>
            </a:extLst>
          </p:cNvPr>
          <p:cNvSpPr txBox="1"/>
          <p:nvPr/>
        </p:nvSpPr>
        <p:spPr>
          <a:xfrm>
            <a:off x="4974336" y="6277063"/>
            <a:ext cx="2661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hlinkClick r:id="rId2"/>
              </a:rPr>
              <a:t>Uno Random RGB Led using PWM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339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6A23E-6FCE-4FF6-B168-13FC137A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LCD Displays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90D5EA-3954-44FE-A2F6-469306C83C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sz="2000" dirty="0"/>
              <a:t>Common method of displaying information</a:t>
            </a:r>
          </a:p>
          <a:p>
            <a:r>
              <a:rPr lang="en-SG" sz="2000" dirty="0"/>
              <a:t>Usually Hitachi HD44780 control requires 11 lines (8 data, RS, RW, </a:t>
            </a:r>
            <a:r>
              <a:rPr lang="en-SG" sz="2000" dirty="0" err="1"/>
              <a:t>En</a:t>
            </a:r>
            <a:r>
              <a:rPr lang="en-SG" sz="2000" dirty="0"/>
              <a:t>)</a:t>
            </a:r>
          </a:p>
          <a:p>
            <a:r>
              <a:rPr lang="en-SG" sz="2000" dirty="0"/>
              <a:t>Made simpler using an I2C 1602 controller for the LCD panel</a:t>
            </a:r>
          </a:p>
          <a:p>
            <a:r>
              <a:rPr lang="en-SG" sz="2000" dirty="0"/>
              <a:t>Library: </a:t>
            </a:r>
            <a:r>
              <a:rPr lang="en-SG" sz="2000" dirty="0" err="1">
                <a:hlinkClick r:id="rId2"/>
              </a:rPr>
              <a:t>LiquidCrystal</a:t>
            </a:r>
            <a:r>
              <a:rPr lang="en-SG" sz="2000" dirty="0">
                <a:hlinkClick r:id="rId2"/>
              </a:rPr>
              <a:t> I2C</a:t>
            </a:r>
            <a:r>
              <a:rPr lang="en-SG" sz="2000" dirty="0"/>
              <a:t> by Frank de </a:t>
            </a:r>
            <a:r>
              <a:rPr lang="en-SG" sz="2000" dirty="0" err="1"/>
              <a:t>Brabander</a:t>
            </a:r>
            <a:r>
              <a:rPr lang="en-SG" sz="2000" dirty="0"/>
              <a:t>.</a:t>
            </a:r>
          </a:p>
          <a:p>
            <a:r>
              <a:rPr lang="en-SG" sz="2000" dirty="0"/>
              <a:t>Reference: </a:t>
            </a:r>
            <a:r>
              <a:rPr lang="en-SG" sz="2000" dirty="0" err="1">
                <a:hlinkClick r:id="rId3"/>
              </a:rPr>
              <a:t>LastMinuteEngineers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23D52-7468-4BF6-92C3-4FD33045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5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986343-CD72-49E4-9873-7C7C0BE51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922" y="621158"/>
            <a:ext cx="3559556" cy="26151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9998B7-55B5-49FE-96A3-66A0BA717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646" y="3451170"/>
            <a:ext cx="3559556" cy="187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8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43BA-83DA-4C18-B45A-25CB6D5D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I2C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B816A-5CCC-4313-932C-D8CAC3C36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5336"/>
            <a:ext cx="7886700" cy="4631627"/>
          </a:xfrm>
        </p:spPr>
        <p:txBody>
          <a:bodyPr/>
          <a:lstStyle/>
          <a:p>
            <a:r>
              <a:rPr lang="en-SG" sz="2000" dirty="0"/>
              <a:t>A method of Serial communication.</a:t>
            </a:r>
          </a:p>
          <a:p>
            <a:r>
              <a:rPr lang="en-SG" sz="2000" dirty="0"/>
              <a:t>Uses 2 wires (SDA, SCL) to communicate between devices.</a:t>
            </a:r>
          </a:p>
          <a:p>
            <a:r>
              <a:rPr lang="en-SG" sz="2000" dirty="0"/>
              <a:t>Each device has a unique address which identifies it.</a:t>
            </a:r>
          </a:p>
          <a:p>
            <a:r>
              <a:rPr lang="en-SG" sz="2000" dirty="0"/>
              <a:t>Can have up to 1024 devices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05174-850D-4A79-8853-94B29D23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48B195-68BE-4EC3-A0D9-745A46226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81" y="3285411"/>
            <a:ext cx="6126286" cy="298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2F3C63-42DA-4D40-9C8F-BFB1983FFA68}"/>
              </a:ext>
            </a:extLst>
          </p:cNvPr>
          <p:cNvSpPr txBox="1"/>
          <p:nvPr/>
        </p:nvSpPr>
        <p:spPr>
          <a:xfrm>
            <a:off x="844234" y="5610560"/>
            <a:ext cx="34571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Ref: How To </a:t>
            </a:r>
            <a:r>
              <a:rPr lang="en-SG" sz="1400" dirty="0" err="1"/>
              <a:t>Mechantronics</a:t>
            </a:r>
            <a:br>
              <a:rPr lang="en-SG" sz="1400" dirty="0"/>
            </a:br>
            <a:r>
              <a:rPr lang="en-SG" sz="1400" dirty="0">
                <a:hlinkClick r:id="rId3"/>
              </a:rPr>
              <a:t>How I2C Communication Works and How to use it with Arduino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16819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9B1D-5226-414D-82EB-D59DF5F9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Identifying I2c devices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917192-C243-4C85-AB4B-6A3BB258C7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sz="2000" dirty="0"/>
              <a:t>Use the controller (master) to scan the bus for devices (slaves).</a:t>
            </a:r>
          </a:p>
          <a:p>
            <a:r>
              <a:rPr lang="en-SG" sz="2000" dirty="0"/>
              <a:t>The addresses will be printed out on the Serial Monitor.</a:t>
            </a:r>
          </a:p>
          <a:p>
            <a:r>
              <a:rPr lang="en-SG" sz="2000" dirty="0"/>
              <a:t>You can then use the address to write/read from the device.</a:t>
            </a:r>
          </a:p>
          <a:p>
            <a:r>
              <a:rPr lang="en-SG" sz="2000" dirty="0"/>
              <a:t>Library: Arduino </a:t>
            </a:r>
            <a:r>
              <a:rPr lang="en-SG" sz="2000" dirty="0">
                <a:hlinkClick r:id="rId2"/>
              </a:rPr>
              <a:t>Wire Library</a:t>
            </a:r>
            <a:endParaRPr lang="en-SG" sz="2000" dirty="0"/>
          </a:p>
          <a:p>
            <a:r>
              <a:rPr lang="en-SG" sz="2000" dirty="0"/>
              <a:t>Example code is usually provided by the device library.</a:t>
            </a:r>
            <a:endParaRPr lang="en-US" sz="2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F07AD8-2154-42B3-9F49-0AC9EA0179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1869281"/>
            <a:ext cx="3886200" cy="42640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EE564-4704-4153-A277-8321E985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562A-B3F2-4B02-B787-3B4ED1BF5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Writing to I2C LCD display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9A59E-257D-4B50-838B-063A50170B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sz="2000" dirty="0"/>
              <a:t>Using the LiquidCrystal_I2C library.</a:t>
            </a:r>
          </a:p>
          <a:p>
            <a:r>
              <a:rPr lang="en-SG" sz="2000" dirty="0"/>
              <a:t>Create the object lcd</a:t>
            </a:r>
          </a:p>
          <a:p>
            <a:r>
              <a:rPr lang="en-SG" sz="2000" dirty="0"/>
              <a:t>Initial housekeeping</a:t>
            </a:r>
          </a:p>
          <a:p>
            <a:pPr lvl="1"/>
            <a:r>
              <a:rPr lang="en-SG" sz="1600" dirty="0"/>
              <a:t>Initialise</a:t>
            </a:r>
          </a:p>
          <a:p>
            <a:pPr lvl="1"/>
            <a:r>
              <a:rPr lang="en-SG" sz="1600" dirty="0"/>
              <a:t>Clear the screen</a:t>
            </a:r>
          </a:p>
          <a:p>
            <a:pPr lvl="1"/>
            <a:r>
              <a:rPr lang="en-SG" sz="1600" dirty="0"/>
              <a:t>Turn on backlight</a:t>
            </a:r>
          </a:p>
          <a:p>
            <a:r>
              <a:rPr lang="en-SG" sz="2000" dirty="0"/>
              <a:t>To print messages</a:t>
            </a:r>
          </a:p>
          <a:p>
            <a:pPr lvl="1"/>
            <a:r>
              <a:rPr lang="en-SG" sz="1600" dirty="0"/>
              <a:t>Position the cursor</a:t>
            </a:r>
          </a:p>
          <a:p>
            <a:pPr lvl="1"/>
            <a:r>
              <a:rPr lang="en-SG" sz="1600" dirty="0"/>
              <a:t>Print the message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42FDC9-91D2-41BF-A746-9E3F2BAB65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60464" y="1824168"/>
            <a:ext cx="4912947" cy="428738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C31E4-A54F-487D-9047-92889CB5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31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14F09-23F0-4BC3-9696-A052E5B9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Tube 7-Segment Display TM1637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A40C-BD8D-49D9-89F7-3D3DBA8CDD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7-segment displays common in projects</a:t>
            </a:r>
          </a:p>
          <a:p>
            <a:r>
              <a:rPr lang="en-US" sz="2000" dirty="0"/>
              <a:t>Having multiple 7-segments require conversion and multiplexing</a:t>
            </a:r>
          </a:p>
          <a:p>
            <a:r>
              <a:rPr lang="en-US" sz="2000" dirty="0"/>
              <a:t>TM1637 provides 4-digit 7-segment display with only 2 digital I/O lines.</a:t>
            </a:r>
          </a:p>
          <a:p>
            <a:r>
              <a:rPr lang="en-US" sz="2000" dirty="0"/>
              <a:t>Library: </a:t>
            </a:r>
            <a:r>
              <a:rPr lang="en-US" sz="2000" dirty="0">
                <a:hlinkClick r:id="rId2"/>
              </a:rPr>
              <a:t>TM1637-master</a:t>
            </a:r>
            <a:r>
              <a:rPr lang="en-US" sz="2000" dirty="0"/>
              <a:t> by Avishay </a:t>
            </a:r>
            <a:r>
              <a:rPr lang="en-US" sz="2000" dirty="0" err="1"/>
              <a:t>Orpaz</a:t>
            </a:r>
            <a:r>
              <a:rPr lang="en-US" sz="2000" dirty="0"/>
              <a:t>.</a:t>
            </a:r>
          </a:p>
          <a:p>
            <a:r>
              <a:rPr lang="en-US" sz="2000" dirty="0"/>
              <a:t>Tutorial: </a:t>
            </a:r>
          </a:p>
          <a:p>
            <a:pPr lvl="1"/>
            <a:r>
              <a:rPr lang="en-US" sz="1600" dirty="0">
                <a:hlinkClick r:id="rId3"/>
              </a:rPr>
              <a:t>Last Minute Engineers</a:t>
            </a:r>
            <a:endParaRPr lang="en-US" sz="1600" dirty="0"/>
          </a:p>
          <a:p>
            <a:pPr lvl="1"/>
            <a:r>
              <a:rPr lang="en-US" sz="1600" dirty="0" err="1">
                <a:hlinkClick r:id="rId4"/>
              </a:rPr>
              <a:t>Makerguides</a:t>
            </a:r>
            <a:endParaRPr lang="en-US" sz="1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7E3364-52A5-4AC3-B475-0FC30740E1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4629150" y="1941468"/>
            <a:ext cx="3886200" cy="198136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A0149-5E05-4956-81A8-A5B2841B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1024E5-6F59-482A-9BD8-3F7C608A06DF}"/>
              </a:ext>
            </a:extLst>
          </p:cNvPr>
          <p:cNvSpPr txBox="1"/>
          <p:nvPr/>
        </p:nvSpPr>
        <p:spPr>
          <a:xfrm>
            <a:off x="4802886" y="4001294"/>
            <a:ext cx="3044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Other versions have 6~8 digits</a:t>
            </a:r>
          </a:p>
          <a:p>
            <a:r>
              <a:rPr lang="en-US" sz="1400" dirty="0"/>
              <a:t>Simplifies circuitry</a:t>
            </a:r>
          </a:p>
        </p:txBody>
      </p:sp>
    </p:spTree>
    <p:extLst>
      <p:ext uri="{BB962C8B-B14F-4D97-AF65-F5344CB8AC3E}">
        <p14:creationId xmlns:p14="http://schemas.microsoft.com/office/powerpoint/2010/main" val="1557644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4626</TotalTime>
  <Words>1448</Words>
  <Application>Microsoft Office PowerPoint</Application>
  <PresentationFormat>On-screen Show (4:3)</PresentationFormat>
  <Paragraphs>283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Yanone Kaffeesatz SemiBold</vt:lpstr>
      <vt:lpstr>Office Theme</vt:lpstr>
      <vt:lpstr>EP1000</vt:lpstr>
      <vt:lpstr>Actuators</vt:lpstr>
      <vt:lpstr>Display devices</vt:lpstr>
      <vt:lpstr>LEDs</vt:lpstr>
      <vt:lpstr>LCD Displays</vt:lpstr>
      <vt:lpstr>I2C Interface</vt:lpstr>
      <vt:lpstr>Identifying I2c devices</vt:lpstr>
      <vt:lpstr>Writing to I2C LCD display</vt:lpstr>
      <vt:lpstr>Tube 7-Segment Display TM1637 </vt:lpstr>
      <vt:lpstr>Oled Displays SSD1306</vt:lpstr>
      <vt:lpstr>NeoPixels</vt:lpstr>
      <vt:lpstr>Neopixels - demo</vt:lpstr>
      <vt:lpstr>Neopixels – demo code</vt:lpstr>
      <vt:lpstr>Motors</vt:lpstr>
      <vt:lpstr>DC Motor control</vt:lpstr>
      <vt:lpstr>Motor Control with PWM</vt:lpstr>
      <vt:lpstr>H-bridge</vt:lpstr>
      <vt:lpstr>H-bridge connections</vt:lpstr>
      <vt:lpstr>H-bridge Simulation </vt:lpstr>
      <vt:lpstr>H-bridge code</vt:lpstr>
      <vt:lpstr>Stepper Motors</vt:lpstr>
      <vt:lpstr>Simple Stepper Motor: 28BYJ-48</vt:lpstr>
      <vt:lpstr>Stepper Motor Code</vt:lpstr>
      <vt:lpstr>Servo Motors</vt:lpstr>
      <vt:lpstr>How Servos work</vt:lpstr>
      <vt:lpstr>Positional Servo</vt:lpstr>
      <vt:lpstr>Continuous Servo - code</vt:lpstr>
      <vt:lpstr>Controlling high powered applications</vt:lpstr>
      <vt:lpstr>Typical Relay Module</vt:lpstr>
      <vt:lpstr>Relay connection</vt:lpstr>
      <vt:lpstr>EP1000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123</cp:revision>
  <dcterms:created xsi:type="dcterms:W3CDTF">2021-05-13T09:46:01Z</dcterms:created>
  <dcterms:modified xsi:type="dcterms:W3CDTF">2021-06-14T08:09:14Z</dcterms:modified>
</cp:coreProperties>
</file>