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61" r:id="rId4"/>
    <p:sldId id="263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tCuPbW31vA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laintext-productivity.net/2-04-how-to-set-up-sublime-text-for-markdown-editing.html" TargetMode="External"/><Relationship Id="rId3" Type="http://schemas.openxmlformats.org/officeDocument/2006/relationships/hyperlink" Target="rdorville.github.io/EP1000" TargetMode="External"/><Relationship Id="rId7" Type="http://schemas.openxmlformats.org/officeDocument/2006/relationships/hyperlink" Target="https://www.portent.com/blog/content/atom-markdown.htm" TargetMode="External"/><Relationship Id="rId2" Type="http://schemas.openxmlformats.org/officeDocument/2006/relationships/hyperlink" Target="https://www.markdowngui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/languages/markdown" TargetMode="External"/><Relationship Id="rId5" Type="http://schemas.openxmlformats.org/officeDocument/2006/relationships/hyperlink" Target="https://chrome.google.com/webstore/detail/markdown-preview-plus/febilkbfcbhebfnokafefeacimjdckgl" TargetMode="External"/><Relationship Id="rId4" Type="http://schemas.openxmlformats.org/officeDocument/2006/relationships/hyperlink" Target="https://chrome.google.com/webstore/detail/markdown-viewer/ckkdlimhmcjmikdlpkmbgfkaikojcbjk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dorville.github.io/ep1000digfab" TargetMode="External"/><Relationship Id="rId2" Type="http://schemas.openxmlformats.org/officeDocument/2006/relationships/hyperlink" Target="https://strapdownj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dorville.github.io/ep1000digfab/02_documentation/JWmod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afZj1G0BI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tlabs.com/en/products/tinyweb/" TargetMode="External"/><Relationship Id="rId2" Type="http://schemas.openxmlformats.org/officeDocument/2006/relationships/hyperlink" Target="https://alternativeto.net/software/portable-webser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spiceworks.com/how_to/154601-chrome-allow-localhost-site-even-without-https-certific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web-servers-w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Today’s Class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CSS, Version Control (Git), Markdown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7DBF-B43C-A407-7C02-B6A0E0E5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technical…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CC43-AE78-10E0-A1C3-1A3193AD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addition to “git” videos</a:t>
            </a:r>
          </a:p>
          <a:p>
            <a:pPr lvl="1"/>
            <a:r>
              <a:rPr lang="en-US" dirty="0"/>
              <a:t>Suited for programmers</a:t>
            </a:r>
          </a:p>
          <a:p>
            <a:pPr lvl="1"/>
            <a:r>
              <a:rPr lang="en-US" dirty="0"/>
              <a:t>Uses git desktop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472E3-6952-DC77-CDAC-C8090AF7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4A0F3926-A9C7-1988-3AE9-2A177B8BF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301936"/>
            <a:ext cx="4476750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52240-8DE9-2FF7-33CF-9A5F5AB3B357}"/>
              </a:ext>
            </a:extLst>
          </p:cNvPr>
          <p:cNvSpPr txBox="1"/>
          <p:nvPr/>
        </p:nvSpPr>
        <p:spPr>
          <a:xfrm>
            <a:off x="5439537" y="3607398"/>
            <a:ext cx="3075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Youtube:</a:t>
            </a:r>
          </a:p>
          <a:p>
            <a:r>
              <a:rPr lang="en-US" dirty="0">
                <a:hlinkClick r:id="rId2"/>
              </a:rPr>
              <a:t>Andreas </a:t>
            </a:r>
            <a:r>
              <a:rPr lang="en-US" dirty="0" err="1">
                <a:hlinkClick r:id="rId2"/>
              </a:rPr>
              <a:t>Spiess</a:t>
            </a:r>
            <a:r>
              <a:rPr lang="en-US" dirty="0">
                <a:hlinkClick r:id="rId2"/>
              </a:rPr>
              <a:t> - </a:t>
            </a:r>
            <a:r>
              <a:rPr lang="en-SG" b="0" i="0" dirty="0">
                <a:effectLst/>
                <a:latin typeface="Roboto" panose="02000000000000000000" pitchFamily="2" charset="0"/>
                <a:hlinkClick r:id="rId2"/>
              </a:rPr>
              <a:t>GitHub Tutorial without using the Command Line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4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1E68-EF89-EE39-2D13-5F9A34C1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C37D-C106-E081-2393-9ED7DDA4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learn, write and use – </a:t>
            </a:r>
            <a:r>
              <a:rPr lang="en-US" dirty="0">
                <a:hlinkClick r:id="rId2"/>
              </a:rPr>
              <a:t>Markdown Guide</a:t>
            </a:r>
            <a:endParaRPr lang="en-US" dirty="0"/>
          </a:p>
          <a:p>
            <a:r>
              <a:rPr lang="en-US" dirty="0"/>
              <a:t>Used in </a:t>
            </a:r>
            <a:r>
              <a:rPr lang="en-US" dirty="0" err="1"/>
              <a:t>github</a:t>
            </a:r>
            <a:r>
              <a:rPr lang="en-US" dirty="0"/>
              <a:t> (README)</a:t>
            </a:r>
          </a:p>
          <a:p>
            <a:r>
              <a:rPr lang="en-US" dirty="0"/>
              <a:t>Can be used to develop an entire site: </a:t>
            </a:r>
            <a:r>
              <a:rPr lang="en-US" dirty="0">
                <a:hlinkClick r:id="rId3" action="ppaction://hlinkfile"/>
              </a:rPr>
              <a:t>EP1000</a:t>
            </a:r>
            <a:endParaRPr lang="en-US" dirty="0"/>
          </a:p>
          <a:p>
            <a:r>
              <a:rPr lang="en-US" dirty="0"/>
              <a:t>Viewing in Chrome (need extensions)</a:t>
            </a:r>
          </a:p>
          <a:p>
            <a:pPr lvl="1"/>
            <a:r>
              <a:rPr lang="en-US" dirty="0">
                <a:hlinkClick r:id="rId4"/>
              </a:rPr>
              <a:t>Markdown Viewer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Markdown Preview Plus</a:t>
            </a:r>
            <a:endParaRPr lang="en-US" dirty="0"/>
          </a:p>
          <a:p>
            <a:r>
              <a:rPr lang="en-US" dirty="0"/>
              <a:t>Editing in </a:t>
            </a:r>
            <a:r>
              <a:rPr lang="en-US" dirty="0" err="1">
                <a:hlinkClick r:id="rId6"/>
              </a:rPr>
              <a:t>VSCode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Atom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Sublime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C4063-17E0-C888-DFC6-7C7F73F4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A7A9-5802-A211-8068-758D27B7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works…(on Github)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CEA32-51DB-94D7-20B4-E899A637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19780"/>
            <a:ext cx="7886700" cy="1657182"/>
          </a:xfrm>
        </p:spPr>
        <p:txBody>
          <a:bodyPr/>
          <a:lstStyle/>
          <a:p>
            <a:r>
              <a:rPr lang="en-US" sz="2400" dirty="0"/>
              <a:t>Owner uploads .md files, server automatically converts them</a:t>
            </a:r>
          </a:p>
          <a:p>
            <a:r>
              <a:rPr lang="en-US" sz="2400" dirty="0"/>
              <a:t>Client requests for site files</a:t>
            </a:r>
          </a:p>
          <a:p>
            <a:r>
              <a:rPr lang="en-US" sz="2400" dirty="0"/>
              <a:t>Server sends HTML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84945-3A71-E340-54F7-7DF2D0DE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234AEBE3-47D1-AE47-9ABC-2517577C330D}"/>
              </a:ext>
            </a:extLst>
          </p:cNvPr>
          <p:cNvSpPr/>
          <p:nvPr/>
        </p:nvSpPr>
        <p:spPr>
          <a:xfrm>
            <a:off x="333486" y="2183802"/>
            <a:ext cx="978945" cy="71000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D349C-9667-BCB0-F2EB-6D92FEB2AB95}"/>
              </a:ext>
            </a:extLst>
          </p:cNvPr>
          <p:cNvSpPr txBox="1"/>
          <p:nvPr/>
        </p:nvSpPr>
        <p:spPr>
          <a:xfrm>
            <a:off x="262888" y="2930149"/>
            <a:ext cx="132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page.md</a:t>
            </a:r>
          </a:p>
          <a:p>
            <a:r>
              <a:rPr lang="en-US" dirty="0"/>
              <a:t>(markdown)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476B139-9ACF-64D2-013A-1F1473E45430}"/>
              </a:ext>
            </a:extLst>
          </p:cNvPr>
          <p:cNvSpPr/>
          <p:nvPr/>
        </p:nvSpPr>
        <p:spPr>
          <a:xfrm>
            <a:off x="1645919" y="2285999"/>
            <a:ext cx="796067" cy="5056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CE6FB-386D-63DA-6150-9497AF8293FB}"/>
              </a:ext>
            </a:extLst>
          </p:cNvPr>
          <p:cNvSpPr txBox="1"/>
          <p:nvPr/>
        </p:nvSpPr>
        <p:spPr>
          <a:xfrm>
            <a:off x="1365417" y="1537471"/>
            <a:ext cx="148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Servers</a:t>
            </a:r>
            <a:br>
              <a:rPr lang="en-US" dirty="0"/>
            </a:br>
            <a:r>
              <a:rPr lang="en-US" dirty="0"/>
              <a:t>pre-processor</a:t>
            </a: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9D3C5EDF-C1E2-2E16-1589-B24EB7B8B29E}"/>
              </a:ext>
            </a:extLst>
          </p:cNvPr>
          <p:cNvSpPr/>
          <p:nvPr/>
        </p:nvSpPr>
        <p:spPr>
          <a:xfrm>
            <a:off x="2861531" y="2183802"/>
            <a:ext cx="978945" cy="71000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44B76-EDB1-C939-D46D-0B1CDB2C665D}"/>
              </a:ext>
            </a:extLst>
          </p:cNvPr>
          <p:cNvSpPr txBox="1"/>
          <p:nvPr/>
        </p:nvSpPr>
        <p:spPr>
          <a:xfrm>
            <a:off x="2790933" y="2930149"/>
            <a:ext cx="1270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page.html</a:t>
            </a:r>
          </a:p>
          <a:p>
            <a:r>
              <a:rPr lang="en-US" dirty="0"/>
              <a:t>(converted)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7A5598-D021-93A1-A789-54FA222FFC5C}"/>
              </a:ext>
            </a:extLst>
          </p:cNvPr>
          <p:cNvSpPr/>
          <p:nvPr/>
        </p:nvSpPr>
        <p:spPr>
          <a:xfrm>
            <a:off x="4244784" y="2285999"/>
            <a:ext cx="796067" cy="5056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BA5B7-D8E1-6C4E-306F-546309F4C2C7}"/>
              </a:ext>
            </a:extLst>
          </p:cNvPr>
          <p:cNvSpPr txBox="1"/>
          <p:nvPr/>
        </p:nvSpPr>
        <p:spPr>
          <a:xfrm>
            <a:off x="3964282" y="1537471"/>
            <a:ext cx="137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sends</a:t>
            </a:r>
          </a:p>
          <a:p>
            <a:r>
              <a:rPr lang="en-US" dirty="0"/>
              <a:t>to requestor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0DDC9E-60AA-5896-9B23-A9302919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261" y="1906533"/>
            <a:ext cx="31718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88FC-912F-BCFF-CE9C-7C630645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39F8-3595-9233-B865-3A8CB0E9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Strapd</a:t>
            </a:r>
            <a:r>
              <a:rPr lang="en-US" dirty="0">
                <a:hlinkClick r:id="rId2"/>
              </a:rPr>
              <a:t>own.js</a:t>
            </a:r>
            <a:r>
              <a:rPr lang="en-US" dirty="0"/>
              <a:t> - use </a:t>
            </a:r>
            <a:r>
              <a:rPr lang="en-US" dirty="0" err="1"/>
              <a:t>Javascript</a:t>
            </a:r>
            <a:r>
              <a:rPr lang="en-US" dirty="0"/>
              <a:t> to convert the contents on the client side.</a:t>
            </a:r>
          </a:p>
          <a:p>
            <a:pPr lvl="1"/>
            <a:r>
              <a:rPr lang="en-US" dirty="0"/>
              <a:t>Files saved as HTML</a:t>
            </a:r>
          </a:p>
          <a:p>
            <a:pPr lvl="1"/>
            <a:r>
              <a:rPr lang="en-US" dirty="0"/>
              <a:t>Client receives the HTML file</a:t>
            </a:r>
          </a:p>
          <a:p>
            <a:pPr lvl="2"/>
            <a:r>
              <a:rPr lang="en-US" dirty="0"/>
              <a:t>Executes the JS code</a:t>
            </a:r>
          </a:p>
          <a:p>
            <a:pPr lvl="2"/>
            <a:r>
              <a:rPr lang="en-US" dirty="0"/>
              <a:t>JS converts contents to HTML</a:t>
            </a:r>
          </a:p>
          <a:p>
            <a:pPr lvl="2"/>
            <a:r>
              <a:rPr lang="en-US" dirty="0"/>
              <a:t>Displayed on browser</a:t>
            </a:r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ep1000digfab</a:t>
            </a:r>
            <a:r>
              <a:rPr lang="en-US" dirty="0"/>
              <a:t> 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B9D87-54D4-7146-E27F-710CDC9C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881A-8EF1-786D-579D-018914F9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9DB6-3328-67E0-0655-CA295F3C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Easy to learn, use and write</a:t>
            </a:r>
          </a:p>
          <a:p>
            <a:pPr lvl="1"/>
            <a:r>
              <a:rPr lang="en-US" dirty="0"/>
              <a:t>Easy to read (looks like notes)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Looks like notes</a:t>
            </a:r>
          </a:p>
          <a:p>
            <a:pPr lvl="1"/>
            <a:r>
              <a:rPr lang="en-US" dirty="0"/>
              <a:t>Cannot “prettify” site, looks very plain</a:t>
            </a:r>
          </a:p>
          <a:p>
            <a:endParaRPr lang="en-US" dirty="0"/>
          </a:p>
          <a:p>
            <a:r>
              <a:rPr lang="en-US" dirty="0"/>
              <a:t>What you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do in Markdown, do in </a:t>
            </a:r>
            <a:r>
              <a:rPr lang="en-US" dirty="0">
                <a:solidFill>
                  <a:srgbClr val="FF0000"/>
                </a:solidFill>
              </a:rPr>
              <a:t>HTML/CSS</a:t>
            </a:r>
            <a:br>
              <a:rPr lang="en-US" dirty="0"/>
            </a:br>
            <a:r>
              <a:rPr lang="en-US" dirty="0"/>
              <a:t>(Markdown processors ignore HTML/CSS)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8AA5D-92FB-510D-C739-62AF2B47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0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6B01-3532-70DC-E5EF-F56E37F0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35A0-2DA4-C182-8206-F1814136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Have you created JR’s site?</a:t>
            </a:r>
          </a:p>
          <a:p>
            <a:r>
              <a:rPr lang="en-SG" dirty="0"/>
              <a:t>Have you played with CSS?</a:t>
            </a:r>
          </a:p>
          <a:p>
            <a:r>
              <a:rPr lang="en-SG" dirty="0"/>
              <a:t>Local hosting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7AFB8-450B-1C60-F5E6-F459B756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40D6-B3CC-1E02-7E8F-18AE31A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Jake Wright’s 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FECE-4FD9-B6E7-4833-7DF4371A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Key points</a:t>
            </a:r>
          </a:p>
          <a:p>
            <a:pPr lvl="1"/>
            <a:r>
              <a:rPr lang="en-SG" dirty="0"/>
              <a:t>How to layout a typical site </a:t>
            </a:r>
            <a:r>
              <a:rPr lang="en-SG" dirty="0">
                <a:hlinkClick r:id="rId2"/>
              </a:rPr>
              <a:t>–</a:t>
            </a:r>
            <a:r>
              <a:rPr lang="en-SG" dirty="0"/>
              <a:t> </a:t>
            </a:r>
            <a:r>
              <a:rPr lang="en-SG" dirty="0">
                <a:hlinkClick r:id="rId2"/>
              </a:rPr>
              <a:t>JW mod</a:t>
            </a:r>
            <a:r>
              <a:rPr lang="en-SG" dirty="0"/>
              <a:t>ified</a:t>
            </a:r>
          </a:p>
          <a:p>
            <a:pPr lvl="1"/>
            <a:r>
              <a:rPr lang="en-SG" dirty="0"/>
              <a:t>Navigation links</a:t>
            </a:r>
          </a:p>
          <a:p>
            <a:pPr lvl="1"/>
            <a:r>
              <a:rPr lang="en-SG" dirty="0"/>
              <a:t>Sections – section, div</a:t>
            </a:r>
          </a:p>
          <a:p>
            <a:r>
              <a:rPr lang="en-SG" dirty="0"/>
              <a:t>Simple examples to CSS</a:t>
            </a:r>
          </a:p>
          <a:p>
            <a:pPr lvl="1"/>
            <a:r>
              <a:rPr lang="en-SG" dirty="0"/>
              <a:t>Class</a:t>
            </a:r>
          </a:p>
          <a:p>
            <a:pPr lvl="1"/>
            <a:r>
              <a:rPr lang="en-SG" dirty="0"/>
              <a:t>Ids</a:t>
            </a:r>
          </a:p>
          <a:p>
            <a:r>
              <a:rPr lang="en-SG" dirty="0"/>
              <a:t>External CSS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1A003-8283-66CF-B57F-F1E95FED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3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73C2-6BE5-16F0-4F03-E9DBF212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Website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4297-C5B5-84E7-F81D-11A6F576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Jake Wright’s Learn CSS in 12 minutes</a:t>
            </a:r>
            <a:endParaRPr lang="en-SG" dirty="0"/>
          </a:p>
          <a:p>
            <a:pPr lvl="1"/>
            <a:r>
              <a:rPr lang="en-SG" dirty="0"/>
              <a:t>How to plan a site</a:t>
            </a:r>
          </a:p>
          <a:p>
            <a:pPr lvl="1"/>
            <a:r>
              <a:rPr lang="en-SG" dirty="0"/>
              <a:t>How to sub-divide your site into sections</a:t>
            </a:r>
          </a:p>
          <a:p>
            <a:pPr lvl="1"/>
            <a:r>
              <a:rPr lang="en-SG" dirty="0"/>
              <a:t>Use CSS to format your content</a:t>
            </a:r>
          </a:p>
          <a:p>
            <a:r>
              <a:rPr lang="en-SG" dirty="0"/>
              <a:t>Need to implement JW Site in Github</a:t>
            </a:r>
          </a:p>
          <a:p>
            <a:pPr lvl="1"/>
            <a:r>
              <a:rPr lang="en-SG" dirty="0"/>
              <a:t>Modify to 1024 width</a:t>
            </a:r>
          </a:p>
          <a:p>
            <a:pPr lvl="1"/>
            <a:r>
              <a:rPr lang="en-SG" dirty="0"/>
              <a:t>Choose a nice </a:t>
            </a:r>
            <a:r>
              <a:rPr lang="en-SG" dirty="0" err="1"/>
              <a:t>color</a:t>
            </a:r>
            <a:r>
              <a:rPr lang="en-SG" dirty="0"/>
              <a:t> scheme</a:t>
            </a:r>
          </a:p>
          <a:p>
            <a:pPr lvl="1"/>
            <a:r>
              <a:rPr lang="en-SG" dirty="0"/>
              <a:t>Start populating the site</a:t>
            </a:r>
          </a:p>
          <a:p>
            <a:pPr lvl="1"/>
            <a:r>
              <a:rPr lang="en-SG" dirty="0"/>
              <a:t>How would you add pages?</a:t>
            </a:r>
          </a:p>
          <a:p>
            <a:pPr lvl="1"/>
            <a:r>
              <a:rPr lang="en-SG" dirty="0"/>
              <a:t>Is this a viable solution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F9EED-9A6E-834C-E683-EDC61E9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6CF9-9064-B55A-5CCE-BAEF252B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Hosting HTML 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515D-8A7C-F663-EF6C-62BA02C9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How to view HTML pages?</a:t>
            </a:r>
          </a:p>
          <a:p>
            <a:pPr lvl="1"/>
            <a:r>
              <a:rPr lang="en-SG" sz="2000" b="0" i="0" dirty="0">
                <a:effectLst/>
                <a:latin typeface="Roboto" panose="02000000000000000000" pitchFamily="2" charset="0"/>
              </a:rPr>
              <a:t>Drag and drop onto a browser</a:t>
            </a:r>
          </a:p>
          <a:p>
            <a:pPr lvl="1"/>
            <a:r>
              <a:rPr lang="en-SG" sz="2000" dirty="0">
                <a:latin typeface="Roboto" panose="02000000000000000000" pitchFamily="2" charset="0"/>
              </a:rPr>
              <a:t>Use a local webserver (HTTP server)</a:t>
            </a:r>
          </a:p>
          <a:p>
            <a:pPr lvl="2"/>
            <a:r>
              <a:rPr lang="en-SG" sz="1800" dirty="0">
                <a:latin typeface="Roboto" panose="02000000000000000000" pitchFamily="2" charset="0"/>
              </a:rPr>
              <a:t>Apache Web Server (too complex)</a:t>
            </a:r>
          </a:p>
          <a:p>
            <a:pPr lvl="2"/>
            <a:r>
              <a:rPr lang="en-SG" sz="1800" b="0" i="0" dirty="0">
                <a:effectLst/>
                <a:latin typeface="Roboto" panose="02000000000000000000" pitchFamily="2" charset="0"/>
                <a:hlinkClick r:id="rId2"/>
              </a:rPr>
              <a:t>Portable Web Servers</a:t>
            </a:r>
            <a:endParaRPr lang="en-SG" sz="1800" b="0" i="0" dirty="0">
              <a:effectLst/>
              <a:latin typeface="Roboto" panose="02000000000000000000" pitchFamily="2" charset="0"/>
            </a:endParaRPr>
          </a:p>
          <a:p>
            <a:pPr lvl="2"/>
            <a:r>
              <a:rPr lang="en-SG" sz="1800" dirty="0" err="1">
                <a:latin typeface="Roboto" panose="02000000000000000000" pitchFamily="2" charset="0"/>
                <a:hlinkClick r:id="rId3"/>
              </a:rPr>
              <a:t>RTLabs</a:t>
            </a:r>
            <a:r>
              <a:rPr lang="en-SG" sz="1800" dirty="0">
                <a:latin typeface="Roboto" panose="02000000000000000000" pitchFamily="2" charset="0"/>
                <a:hlinkClick r:id="rId3"/>
              </a:rPr>
              <a:t> - Tiny HTTP Server</a:t>
            </a:r>
            <a:endParaRPr lang="en-SG" sz="1800" dirty="0">
              <a:latin typeface="Roboto" panose="02000000000000000000" pitchFamily="2" charset="0"/>
            </a:endParaRPr>
          </a:p>
          <a:p>
            <a:pPr lvl="2"/>
            <a:r>
              <a:rPr lang="en-SG" sz="1800" b="0" i="0" dirty="0">
                <a:effectLst/>
                <a:latin typeface="Roboto" panose="02000000000000000000" pitchFamily="2" charset="0"/>
              </a:rPr>
              <a:t>Use python (</a:t>
            </a:r>
            <a:r>
              <a:rPr lang="en-SG" sz="18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en-SG" sz="18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SG" sz="1800" b="0" i="0" dirty="0">
                <a:effectLst/>
                <a:latin typeface="Roboto" panose="02000000000000000000" pitchFamily="2" charset="0"/>
              </a:rPr>
              <a:t>)</a:t>
            </a:r>
          </a:p>
          <a:p>
            <a:r>
              <a:rPr lang="en-SG" sz="2400" dirty="0">
                <a:latin typeface="Roboto" panose="02000000000000000000" pitchFamily="2" charset="0"/>
              </a:rPr>
              <a:t>Need to fix Chrome – only allows </a:t>
            </a:r>
            <a:r>
              <a:rPr lang="en-SG" sz="2400" dirty="0">
                <a:solidFill>
                  <a:srgbClr val="FF0000"/>
                </a:solidFill>
                <a:latin typeface="Roboto" panose="02000000000000000000" pitchFamily="2" charset="0"/>
              </a:rPr>
              <a:t>HTTPS</a:t>
            </a:r>
          </a:p>
          <a:p>
            <a:pPr lvl="1"/>
            <a:r>
              <a:rPr lang="en-SG" sz="2000" b="0" i="0" dirty="0">
                <a:effectLst/>
                <a:latin typeface="Roboto" panose="02000000000000000000" pitchFamily="2" charset="0"/>
              </a:rPr>
              <a:t>Spiceworks: </a:t>
            </a:r>
            <a:r>
              <a:rPr lang="en-SG" sz="2000" i="0" dirty="0">
                <a:solidFill>
                  <a:srgbClr val="4A4A4A"/>
                </a:solidFill>
                <a:effectLst/>
                <a:latin typeface="Open Sans" panose="020B0606030504020204" pitchFamily="34" charset="0"/>
                <a:hlinkClick r:id="rId4"/>
              </a:rPr>
              <a:t>How to: Chrome: allow localhost site even without https certificate</a:t>
            </a:r>
            <a:endParaRPr lang="en-SG" sz="200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6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chrome://flags/#allow-insecure-localhost</a:t>
            </a:r>
            <a:r>
              <a:rPr lang="en-SG" sz="2000" b="0" dirty="0">
                <a:solidFill>
                  <a:srgbClr val="4A4A4A"/>
                </a:solidFill>
                <a:latin typeface="Open Sans" panose="020B0606030504020204" pitchFamily="34" charset="0"/>
              </a:rPr>
              <a:t>  -  enable</a:t>
            </a:r>
            <a:endParaRPr lang="en-SG" sz="200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en-SG" sz="2000" b="0" i="0" dirty="0">
              <a:effectLst/>
              <a:latin typeface="Roboto" panose="02000000000000000000" pitchFamily="2" charset="0"/>
            </a:endParaRPr>
          </a:p>
          <a:p>
            <a:pPr lvl="2"/>
            <a:endParaRPr lang="en-SG" sz="1800" b="0" i="0" dirty="0">
              <a:effectLst/>
              <a:latin typeface="Roboto" panose="02000000000000000000" pitchFamily="2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E6AB-8096-F511-F360-19B5E929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0EC1-6D1B-ECB4-BAAA-4AFF82D4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6715-1B1E-7356-66A4-359B360E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08" y="1825624"/>
            <a:ext cx="8243442" cy="6148845"/>
          </a:xfrm>
        </p:spPr>
        <p:txBody>
          <a:bodyPr/>
          <a:lstStyle/>
          <a:p>
            <a:r>
              <a:rPr lang="en-US" dirty="0">
                <a:hlinkClick r:id="rId2"/>
              </a:rPr>
              <a:t>How do Webservers work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C9A47-13EE-B8E1-B808-E200B42B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9D129-5EB5-CAE8-DADF-14BA6B56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58" y="3576388"/>
            <a:ext cx="6343741" cy="27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C5DB5CA-A193-EC55-529A-34B1873FF324}"/>
              </a:ext>
            </a:extLst>
          </p:cNvPr>
          <p:cNvSpPr/>
          <p:nvPr/>
        </p:nvSpPr>
        <p:spPr>
          <a:xfrm>
            <a:off x="3216536" y="3361533"/>
            <a:ext cx="2538805" cy="12290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7DDD8-756E-7DF4-F584-E85C70D0660A}"/>
              </a:ext>
            </a:extLst>
          </p:cNvPr>
          <p:cNvSpPr txBox="1"/>
          <p:nvPr/>
        </p:nvSpPr>
        <p:spPr>
          <a:xfrm>
            <a:off x="3124530" y="2884774"/>
            <a:ext cx="253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https://www.google.com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3E014-E9BC-2CB6-68DE-77941768F461}"/>
              </a:ext>
            </a:extLst>
          </p:cNvPr>
          <p:cNvSpPr txBox="1"/>
          <p:nvPr/>
        </p:nvSpPr>
        <p:spPr>
          <a:xfrm>
            <a:off x="5954565" y="1333152"/>
            <a:ext cx="2679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Protocol: </a:t>
            </a:r>
            <a:r>
              <a:rPr lang="en-US" dirty="0">
                <a:solidFill>
                  <a:srgbClr val="FF0000"/>
                </a:solidFill>
              </a:rPr>
              <a:t>https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Address: </a:t>
            </a:r>
            <a:r>
              <a:rPr lang="en-US" dirty="0">
                <a:solidFill>
                  <a:srgbClr val="FF0000"/>
                </a:solidFill>
              </a:rPr>
              <a:t>www.google.com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Cmd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 </a:t>
            </a:r>
            <a:r>
              <a:rPr lang="en-US" dirty="0">
                <a:solidFill>
                  <a:srgbClr val="FF0000"/>
                </a:solidFill>
              </a:rPr>
              <a:t>GET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Parameter: </a:t>
            </a:r>
            <a:r>
              <a:rPr lang="en-US" dirty="0">
                <a:solidFill>
                  <a:srgbClr val="FF0000"/>
                </a:solidFill>
              </a:rPr>
              <a:t>index.html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5F0D03-1DD7-3C04-925F-3C2A49041429}"/>
              </a:ext>
            </a:extLst>
          </p:cNvPr>
          <p:cNvCxnSpPr/>
          <p:nvPr/>
        </p:nvCxnSpPr>
        <p:spPr>
          <a:xfrm flipH="1">
            <a:off x="5056094" y="2237591"/>
            <a:ext cx="699247" cy="67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1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3F7D-252D-ADAB-9B31-8FE231AE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–m </a:t>
            </a:r>
            <a:r>
              <a:rPr lang="en-US" dirty="0" err="1"/>
              <a:t>http.server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0A8A-9E0A-622C-AE0E-883D464B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9F8C7-5CE6-928E-0236-4BDC3E95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1690689"/>
            <a:ext cx="8538772" cy="3798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D91F2F-A97C-8E81-EA17-8FCCCE556ABD}"/>
              </a:ext>
            </a:extLst>
          </p:cNvPr>
          <p:cNvSpPr txBox="1"/>
          <p:nvPr/>
        </p:nvSpPr>
        <p:spPr>
          <a:xfrm>
            <a:off x="536448" y="5489536"/>
            <a:ext cx="3607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works with python version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^C (Ctrl-C to exit and close)</a:t>
            </a:r>
          </a:p>
        </p:txBody>
      </p:sp>
    </p:spTree>
    <p:extLst>
      <p:ext uri="{BB962C8B-B14F-4D97-AF65-F5344CB8AC3E}">
        <p14:creationId xmlns:p14="http://schemas.microsoft.com/office/powerpoint/2010/main" val="172449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D521-2109-89D0-61DA-F69281C3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Localhost:8000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EE28A-7647-800A-8C9B-AF85D27E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8373D-AB61-51B6-4966-B88728AF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8" y="1423561"/>
            <a:ext cx="6985352" cy="4099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E6BDF-6AA8-828A-C704-4FDC1B513181}"/>
              </a:ext>
            </a:extLst>
          </p:cNvPr>
          <p:cNvSpPr txBox="1"/>
          <p:nvPr/>
        </p:nvSpPr>
        <p:spPr>
          <a:xfrm>
            <a:off x="902208" y="5644896"/>
            <a:ext cx="267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for advanced testing</a:t>
            </a:r>
          </a:p>
        </p:txBody>
      </p:sp>
    </p:spTree>
    <p:extLst>
      <p:ext uri="{BB962C8B-B14F-4D97-AF65-F5344CB8AC3E}">
        <p14:creationId xmlns:p14="http://schemas.microsoft.com/office/powerpoint/2010/main" val="320368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338A-342D-0C10-A53A-E299DC2B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- 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7B3F-6D70-1F55-B461-A2ED58E5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a backup of your work</a:t>
            </a:r>
          </a:p>
          <a:p>
            <a:r>
              <a:rPr lang="en-US" dirty="0"/>
              <a:t>Allows you to </a:t>
            </a:r>
            <a:r>
              <a:rPr lang="en-US" u="sng" dirty="0"/>
              <a:t>access</a:t>
            </a:r>
            <a:r>
              <a:rPr lang="en-US" dirty="0"/>
              <a:t> and </a:t>
            </a:r>
            <a:r>
              <a:rPr lang="en-US" u="sng" dirty="0"/>
              <a:t>view</a:t>
            </a:r>
            <a:r>
              <a:rPr lang="en-US" dirty="0"/>
              <a:t> previous changes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Dropbox</a:t>
            </a:r>
          </a:p>
          <a:p>
            <a:pPr lvl="1"/>
            <a:r>
              <a:rPr lang="en-US" dirty="0"/>
              <a:t>Google Drive (have to do manual backup)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Onedrive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Instantaneous</a:t>
            </a:r>
          </a:p>
          <a:p>
            <a:pPr lvl="2"/>
            <a:r>
              <a:rPr lang="en-US" dirty="0"/>
              <a:t>Not suited for collaborative (group)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73D34-9102-FBFE-076A-4012DA5C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3618</TotalTime>
  <Words>531</Words>
  <Application>Microsoft Office PowerPoint</Application>
  <PresentationFormat>On-screen Show (4:3)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Open Sans</vt:lpstr>
      <vt:lpstr>Roboto</vt:lpstr>
      <vt:lpstr>Yanone Kaffeesatz SemiBold</vt:lpstr>
      <vt:lpstr>Office Theme</vt:lpstr>
      <vt:lpstr>EP1000</vt:lpstr>
      <vt:lpstr>Review</vt:lpstr>
      <vt:lpstr>Jake Wright’s site</vt:lpstr>
      <vt:lpstr>Website construction</vt:lpstr>
      <vt:lpstr>Hosting HTML pages</vt:lpstr>
      <vt:lpstr>What is a webserver?</vt:lpstr>
      <vt:lpstr>python –m http.server</vt:lpstr>
      <vt:lpstr>Localhost:8000</vt:lpstr>
      <vt:lpstr>Version Control - git</vt:lpstr>
      <vt:lpstr>A little technical…</vt:lpstr>
      <vt:lpstr>Markdown</vt:lpstr>
      <vt:lpstr>How it works…(on Github)</vt:lpstr>
      <vt:lpstr>Alternatively…</vt:lpstr>
      <vt:lpstr>Markdown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93</cp:revision>
  <dcterms:created xsi:type="dcterms:W3CDTF">2021-05-13T09:46:01Z</dcterms:created>
  <dcterms:modified xsi:type="dcterms:W3CDTF">2022-05-08T16:57:33Z</dcterms:modified>
</cp:coreProperties>
</file>