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Tutorial/Foundations/PW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nfjYwe2A0w" TargetMode="External"/><Relationship Id="rId2" Type="http://schemas.openxmlformats.org/officeDocument/2006/relationships/hyperlink" Target="https://youtu.be/HicZcgdGxZ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mbedds.com/adc-on-atmega328-part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Analog I/O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F195-DFA3-4C49-B4DB-19E06C2B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Analog 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50B-711C-42F7-9207-877C7D4E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2406" y="1690688"/>
            <a:ext cx="4098748" cy="4405311"/>
          </a:xfrm>
        </p:spPr>
        <p:txBody>
          <a:bodyPr/>
          <a:lstStyle/>
          <a:p>
            <a:r>
              <a:rPr lang="en-SG" sz="1800" dirty="0"/>
              <a:t>The Uno uses the ATMega328 processor, which has 6 </a:t>
            </a:r>
            <a:r>
              <a:rPr lang="en-SG" sz="1800" dirty="0" err="1"/>
              <a:t>analog</a:t>
            </a:r>
            <a:r>
              <a:rPr lang="en-SG" sz="1800" dirty="0"/>
              <a:t> input pins.</a:t>
            </a:r>
          </a:p>
          <a:p>
            <a:r>
              <a:rPr lang="en-SG" sz="1800" dirty="0"/>
              <a:t>Each </a:t>
            </a:r>
            <a:r>
              <a:rPr lang="en-SG" sz="1800" dirty="0" err="1"/>
              <a:t>analog</a:t>
            </a:r>
            <a:r>
              <a:rPr lang="en-SG" sz="1800" dirty="0"/>
              <a:t> input has a 10-bit </a:t>
            </a:r>
            <a:r>
              <a:rPr lang="en-SG" sz="1800" dirty="0" err="1"/>
              <a:t>analog</a:t>
            </a:r>
            <a:r>
              <a:rPr lang="en-SG" sz="1800" dirty="0"/>
              <a:t>-to-digital converter that can produce an equivalent binary value for an </a:t>
            </a:r>
            <a:r>
              <a:rPr lang="en-SG" sz="1800" dirty="0" err="1"/>
              <a:t>analog</a:t>
            </a:r>
            <a:r>
              <a:rPr lang="en-SG" sz="1800" dirty="0"/>
              <a:t> voltage between 0 and </a:t>
            </a:r>
            <a:r>
              <a:rPr lang="en-SG" sz="1800" dirty="0" err="1"/>
              <a:t>Vref</a:t>
            </a:r>
            <a:r>
              <a:rPr lang="en-SG" sz="1800" dirty="0"/>
              <a:t>.</a:t>
            </a:r>
          </a:p>
          <a:p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Analog output is done using </a:t>
            </a:r>
            <a:r>
              <a:rPr lang="en-SG" sz="1800" dirty="0">
                <a:hlinkClick r:id="rId2"/>
              </a:rPr>
              <a:t>Pulse Width Modulation</a:t>
            </a:r>
            <a:r>
              <a:rPr lang="en-SG" sz="1800" dirty="0"/>
              <a:t> which can be used to control LEDs and Motors.</a:t>
            </a:r>
          </a:p>
          <a:p>
            <a:r>
              <a:rPr lang="en-SG" sz="1800" dirty="0"/>
              <a:t>Pins that can perform PWM are denoted with a ~</a:t>
            </a:r>
            <a:br>
              <a:rPr lang="en-SG" sz="1800" dirty="0"/>
            </a:br>
            <a:r>
              <a:rPr lang="en-SG" sz="1800" dirty="0"/>
              <a:t>(Pins 3, 5, 6, 9 , 10, 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DBCB-BC82-48EB-9934-83D474F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60976-4E73-4DAC-8E6D-897E828B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6" y="1450182"/>
            <a:ext cx="41338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FF4-7AB0-4D7D-9838-02E92A17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Analog vs Digital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8104-4D80-4B5E-B96A-A0D83E6CC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3255263"/>
            <a:ext cx="3886200" cy="3013139"/>
          </a:xfrm>
        </p:spPr>
        <p:txBody>
          <a:bodyPr/>
          <a:lstStyle/>
          <a:p>
            <a:r>
              <a:rPr lang="en-SG" sz="2400" dirty="0"/>
              <a:t>Analog signals are continuous.</a:t>
            </a:r>
          </a:p>
          <a:p>
            <a:r>
              <a:rPr lang="en-SG" sz="2400" dirty="0"/>
              <a:t>Analog signals require conversion (ADC) before processing</a:t>
            </a:r>
          </a:p>
          <a:p>
            <a:r>
              <a:rPr lang="en-SG" sz="2400" dirty="0"/>
              <a:t>Analog signals are real world.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CC8E-DABC-4A85-80FF-F81152E7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3255263"/>
            <a:ext cx="3886200" cy="3013139"/>
          </a:xfrm>
        </p:spPr>
        <p:txBody>
          <a:bodyPr/>
          <a:lstStyle/>
          <a:p>
            <a:r>
              <a:rPr lang="en-SG" sz="2400" dirty="0"/>
              <a:t>Digital values are discrete e.g. 0, </a:t>
            </a:r>
            <a:r>
              <a:rPr lang="en-SG" sz="2400" dirty="0" err="1"/>
              <a:t>Vcc</a:t>
            </a:r>
            <a:endParaRPr lang="en-SG" sz="2400" dirty="0"/>
          </a:p>
          <a:p>
            <a:r>
              <a:rPr lang="en-SG" sz="2400" dirty="0"/>
              <a:t>Digital values are easy to process.</a:t>
            </a:r>
          </a:p>
          <a:p>
            <a:r>
              <a:rPr lang="en-SG" sz="2400" dirty="0"/>
              <a:t>Digital signals need to be converted to appear to be real world signals.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B1B-AD62-4B54-95E9-CF6CEDB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3EAD62-83DC-420B-868B-8925B681141F}"/>
              </a:ext>
            </a:extLst>
          </p:cNvPr>
          <p:cNvGrpSpPr/>
          <p:nvPr/>
        </p:nvGrpSpPr>
        <p:grpSpPr>
          <a:xfrm>
            <a:off x="941832" y="1655064"/>
            <a:ext cx="2724911" cy="1289303"/>
            <a:chOff x="941832" y="1655064"/>
            <a:chExt cx="2724911" cy="12893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1F2ECF-F0C0-48C8-AC0F-6D18BD965FE8}"/>
                </a:ext>
              </a:extLst>
            </p:cNvPr>
            <p:cNvCxnSpPr>
              <a:cxnSpLocks/>
            </p:cNvCxnSpPr>
            <p:nvPr/>
          </p:nvCxnSpPr>
          <p:spPr>
            <a:xfrm>
              <a:off x="941832" y="1655064"/>
              <a:ext cx="0" cy="1289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2777E0-B02C-40B3-A1E3-5AC623D67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832" y="2944367"/>
              <a:ext cx="27249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46831D-FBD8-4A35-A540-0F9F4385A7EF}"/>
              </a:ext>
            </a:extLst>
          </p:cNvPr>
          <p:cNvGrpSpPr/>
          <p:nvPr/>
        </p:nvGrpSpPr>
        <p:grpSpPr>
          <a:xfrm>
            <a:off x="4928616" y="1655064"/>
            <a:ext cx="2724911" cy="1289303"/>
            <a:chOff x="941832" y="1655064"/>
            <a:chExt cx="2724911" cy="128930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5F0C81-E368-41D7-8B17-B1DFB85A0DF1}"/>
                </a:ext>
              </a:extLst>
            </p:cNvPr>
            <p:cNvCxnSpPr>
              <a:cxnSpLocks/>
            </p:cNvCxnSpPr>
            <p:nvPr/>
          </p:nvCxnSpPr>
          <p:spPr>
            <a:xfrm>
              <a:off x="941832" y="1655064"/>
              <a:ext cx="0" cy="1289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69B050-20E7-422C-9DAA-CDCAD557F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832" y="2944367"/>
              <a:ext cx="27249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D10CC-74FC-47FD-95AD-396260CBFCC0}"/>
              </a:ext>
            </a:extLst>
          </p:cNvPr>
          <p:cNvSpPr/>
          <p:nvPr/>
        </p:nvSpPr>
        <p:spPr>
          <a:xfrm>
            <a:off x="941831" y="1700782"/>
            <a:ext cx="2551173" cy="996695"/>
          </a:xfrm>
          <a:custGeom>
            <a:avLst/>
            <a:gdLst>
              <a:gd name="connsiteX0" fmla="*/ 0 w 2340864"/>
              <a:gd name="connsiteY0" fmla="*/ 932688 h 932688"/>
              <a:gd name="connsiteX1" fmla="*/ 173736 w 2340864"/>
              <a:gd name="connsiteY1" fmla="*/ 768096 h 932688"/>
              <a:gd name="connsiteX2" fmla="*/ 201168 w 2340864"/>
              <a:gd name="connsiteY2" fmla="*/ 740664 h 932688"/>
              <a:gd name="connsiteX3" fmla="*/ 246888 w 2340864"/>
              <a:gd name="connsiteY3" fmla="*/ 676656 h 932688"/>
              <a:gd name="connsiteX4" fmla="*/ 301752 w 2340864"/>
              <a:gd name="connsiteY4" fmla="*/ 603504 h 932688"/>
              <a:gd name="connsiteX5" fmla="*/ 365760 w 2340864"/>
              <a:gd name="connsiteY5" fmla="*/ 539496 h 932688"/>
              <a:gd name="connsiteX6" fmla="*/ 393192 w 2340864"/>
              <a:gd name="connsiteY6" fmla="*/ 512064 h 932688"/>
              <a:gd name="connsiteX7" fmla="*/ 429768 w 2340864"/>
              <a:gd name="connsiteY7" fmla="*/ 484632 h 932688"/>
              <a:gd name="connsiteX8" fmla="*/ 539496 w 2340864"/>
              <a:gd name="connsiteY8" fmla="*/ 493776 h 932688"/>
              <a:gd name="connsiteX9" fmla="*/ 557784 w 2340864"/>
              <a:gd name="connsiteY9" fmla="*/ 548640 h 932688"/>
              <a:gd name="connsiteX10" fmla="*/ 585216 w 2340864"/>
              <a:gd name="connsiteY10" fmla="*/ 713232 h 932688"/>
              <a:gd name="connsiteX11" fmla="*/ 649224 w 2340864"/>
              <a:gd name="connsiteY11" fmla="*/ 795528 h 932688"/>
              <a:gd name="connsiteX12" fmla="*/ 685800 w 2340864"/>
              <a:gd name="connsiteY12" fmla="*/ 822960 h 932688"/>
              <a:gd name="connsiteX13" fmla="*/ 740664 w 2340864"/>
              <a:gd name="connsiteY13" fmla="*/ 841248 h 932688"/>
              <a:gd name="connsiteX14" fmla="*/ 795528 w 2340864"/>
              <a:gd name="connsiteY14" fmla="*/ 832104 h 932688"/>
              <a:gd name="connsiteX15" fmla="*/ 813816 w 2340864"/>
              <a:gd name="connsiteY15" fmla="*/ 804672 h 932688"/>
              <a:gd name="connsiteX16" fmla="*/ 841248 w 2340864"/>
              <a:gd name="connsiteY16" fmla="*/ 768096 h 932688"/>
              <a:gd name="connsiteX17" fmla="*/ 877824 w 2340864"/>
              <a:gd name="connsiteY17" fmla="*/ 713232 h 932688"/>
              <a:gd name="connsiteX18" fmla="*/ 905256 w 2340864"/>
              <a:gd name="connsiteY18" fmla="*/ 685800 h 932688"/>
              <a:gd name="connsiteX19" fmla="*/ 932688 w 2340864"/>
              <a:gd name="connsiteY19" fmla="*/ 640080 h 932688"/>
              <a:gd name="connsiteX20" fmla="*/ 1005840 w 2340864"/>
              <a:gd name="connsiteY20" fmla="*/ 566928 h 932688"/>
              <a:gd name="connsiteX21" fmla="*/ 1069848 w 2340864"/>
              <a:gd name="connsiteY21" fmla="*/ 502920 h 932688"/>
              <a:gd name="connsiteX22" fmla="*/ 1097280 w 2340864"/>
              <a:gd name="connsiteY22" fmla="*/ 484632 h 932688"/>
              <a:gd name="connsiteX23" fmla="*/ 1124712 w 2340864"/>
              <a:gd name="connsiteY23" fmla="*/ 448056 h 932688"/>
              <a:gd name="connsiteX24" fmla="*/ 1179576 w 2340864"/>
              <a:gd name="connsiteY24" fmla="*/ 393192 h 932688"/>
              <a:gd name="connsiteX25" fmla="*/ 1225296 w 2340864"/>
              <a:gd name="connsiteY25" fmla="*/ 356616 h 932688"/>
              <a:gd name="connsiteX26" fmla="*/ 1289304 w 2340864"/>
              <a:gd name="connsiteY26" fmla="*/ 283464 h 932688"/>
              <a:gd name="connsiteX27" fmla="*/ 1353312 w 2340864"/>
              <a:gd name="connsiteY27" fmla="*/ 265176 h 932688"/>
              <a:gd name="connsiteX28" fmla="*/ 1417320 w 2340864"/>
              <a:gd name="connsiteY28" fmla="*/ 310896 h 932688"/>
              <a:gd name="connsiteX29" fmla="*/ 1490472 w 2340864"/>
              <a:gd name="connsiteY29" fmla="*/ 384048 h 932688"/>
              <a:gd name="connsiteX30" fmla="*/ 1545336 w 2340864"/>
              <a:gd name="connsiteY30" fmla="*/ 347472 h 932688"/>
              <a:gd name="connsiteX31" fmla="*/ 1627632 w 2340864"/>
              <a:gd name="connsiteY31" fmla="*/ 283464 h 932688"/>
              <a:gd name="connsiteX32" fmla="*/ 1655064 w 2340864"/>
              <a:gd name="connsiteY32" fmla="*/ 310896 h 932688"/>
              <a:gd name="connsiteX33" fmla="*/ 1746504 w 2340864"/>
              <a:gd name="connsiteY33" fmla="*/ 237744 h 932688"/>
              <a:gd name="connsiteX34" fmla="*/ 1801368 w 2340864"/>
              <a:gd name="connsiteY34" fmla="*/ 109728 h 932688"/>
              <a:gd name="connsiteX35" fmla="*/ 1810512 w 2340864"/>
              <a:gd name="connsiteY35" fmla="*/ 73152 h 932688"/>
              <a:gd name="connsiteX36" fmla="*/ 1901952 w 2340864"/>
              <a:gd name="connsiteY36" fmla="*/ 9144 h 932688"/>
              <a:gd name="connsiteX37" fmla="*/ 1956816 w 2340864"/>
              <a:gd name="connsiteY37" fmla="*/ 0 h 932688"/>
              <a:gd name="connsiteX38" fmla="*/ 1993392 w 2340864"/>
              <a:gd name="connsiteY38" fmla="*/ 18288 h 932688"/>
              <a:gd name="connsiteX39" fmla="*/ 2039112 w 2340864"/>
              <a:gd name="connsiteY39" fmla="*/ 91440 h 932688"/>
              <a:gd name="connsiteX40" fmla="*/ 2057400 w 2340864"/>
              <a:gd name="connsiteY40" fmla="*/ 128016 h 932688"/>
              <a:gd name="connsiteX41" fmla="*/ 2066544 w 2340864"/>
              <a:gd name="connsiteY41" fmla="*/ 164592 h 932688"/>
              <a:gd name="connsiteX42" fmla="*/ 2084832 w 2340864"/>
              <a:gd name="connsiteY42" fmla="*/ 246888 h 932688"/>
              <a:gd name="connsiteX43" fmla="*/ 2112264 w 2340864"/>
              <a:gd name="connsiteY43" fmla="*/ 320040 h 932688"/>
              <a:gd name="connsiteX44" fmla="*/ 2121408 w 2340864"/>
              <a:gd name="connsiteY44" fmla="*/ 356616 h 932688"/>
              <a:gd name="connsiteX45" fmla="*/ 2139696 w 2340864"/>
              <a:gd name="connsiteY45" fmla="*/ 420624 h 932688"/>
              <a:gd name="connsiteX46" fmla="*/ 2176272 w 2340864"/>
              <a:gd name="connsiteY46" fmla="*/ 539496 h 932688"/>
              <a:gd name="connsiteX47" fmla="*/ 2212848 w 2340864"/>
              <a:gd name="connsiteY47" fmla="*/ 557784 h 932688"/>
              <a:gd name="connsiteX48" fmla="*/ 2258568 w 2340864"/>
              <a:gd name="connsiteY48" fmla="*/ 603504 h 932688"/>
              <a:gd name="connsiteX49" fmla="*/ 2295144 w 2340864"/>
              <a:gd name="connsiteY49" fmla="*/ 630936 h 932688"/>
              <a:gd name="connsiteX50" fmla="*/ 2340864 w 2340864"/>
              <a:gd name="connsiteY50" fmla="*/ 667512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40864" h="932688">
                <a:moveTo>
                  <a:pt x="0" y="932688"/>
                </a:moveTo>
                <a:cubicBezTo>
                  <a:pt x="92843" y="858413"/>
                  <a:pt x="31920" y="909912"/>
                  <a:pt x="173736" y="768096"/>
                </a:cubicBezTo>
                <a:cubicBezTo>
                  <a:pt x="182880" y="758952"/>
                  <a:pt x="195385" y="752230"/>
                  <a:pt x="201168" y="740664"/>
                </a:cubicBezTo>
                <a:cubicBezTo>
                  <a:pt x="236404" y="670193"/>
                  <a:pt x="199226" y="734910"/>
                  <a:pt x="246888" y="676656"/>
                </a:cubicBezTo>
                <a:cubicBezTo>
                  <a:pt x="266189" y="653066"/>
                  <a:pt x="280199" y="625057"/>
                  <a:pt x="301752" y="603504"/>
                </a:cubicBezTo>
                <a:lnTo>
                  <a:pt x="365760" y="539496"/>
                </a:lnTo>
                <a:cubicBezTo>
                  <a:pt x="374904" y="530352"/>
                  <a:pt x="382847" y="519823"/>
                  <a:pt x="393192" y="512064"/>
                </a:cubicBezTo>
                <a:lnTo>
                  <a:pt x="429768" y="484632"/>
                </a:lnTo>
                <a:cubicBezTo>
                  <a:pt x="466344" y="487680"/>
                  <a:pt x="506668" y="477362"/>
                  <a:pt x="539496" y="493776"/>
                </a:cubicBezTo>
                <a:cubicBezTo>
                  <a:pt x="556738" y="502397"/>
                  <a:pt x="552245" y="530176"/>
                  <a:pt x="557784" y="548640"/>
                </a:cubicBezTo>
                <a:cubicBezTo>
                  <a:pt x="575126" y="606446"/>
                  <a:pt x="572891" y="643392"/>
                  <a:pt x="585216" y="713232"/>
                </a:cubicBezTo>
                <a:cubicBezTo>
                  <a:pt x="591975" y="751530"/>
                  <a:pt x="615891" y="770528"/>
                  <a:pt x="649224" y="795528"/>
                </a:cubicBezTo>
                <a:cubicBezTo>
                  <a:pt x="661416" y="804672"/>
                  <a:pt x="672169" y="816144"/>
                  <a:pt x="685800" y="822960"/>
                </a:cubicBezTo>
                <a:cubicBezTo>
                  <a:pt x="703042" y="831581"/>
                  <a:pt x="722376" y="835152"/>
                  <a:pt x="740664" y="841248"/>
                </a:cubicBezTo>
                <a:cubicBezTo>
                  <a:pt x="758952" y="838200"/>
                  <a:pt x="778945" y="840395"/>
                  <a:pt x="795528" y="832104"/>
                </a:cubicBezTo>
                <a:cubicBezTo>
                  <a:pt x="805358" y="827189"/>
                  <a:pt x="807428" y="813615"/>
                  <a:pt x="813816" y="804672"/>
                </a:cubicBezTo>
                <a:cubicBezTo>
                  <a:pt x="822674" y="792271"/>
                  <a:pt x="832508" y="780581"/>
                  <a:pt x="841248" y="768096"/>
                </a:cubicBezTo>
                <a:cubicBezTo>
                  <a:pt x="853852" y="750090"/>
                  <a:pt x="862282" y="728774"/>
                  <a:pt x="877824" y="713232"/>
                </a:cubicBezTo>
                <a:cubicBezTo>
                  <a:pt x="886968" y="704088"/>
                  <a:pt x="897497" y="696145"/>
                  <a:pt x="905256" y="685800"/>
                </a:cubicBezTo>
                <a:cubicBezTo>
                  <a:pt x="915920" y="671582"/>
                  <a:pt x="922496" y="654640"/>
                  <a:pt x="932688" y="640080"/>
                </a:cubicBezTo>
                <a:cubicBezTo>
                  <a:pt x="983407" y="567624"/>
                  <a:pt x="950041" y="617654"/>
                  <a:pt x="1005840" y="566928"/>
                </a:cubicBezTo>
                <a:cubicBezTo>
                  <a:pt x="1028167" y="546631"/>
                  <a:pt x="1044742" y="519657"/>
                  <a:pt x="1069848" y="502920"/>
                </a:cubicBezTo>
                <a:cubicBezTo>
                  <a:pt x="1078992" y="496824"/>
                  <a:pt x="1089509" y="492403"/>
                  <a:pt x="1097280" y="484632"/>
                </a:cubicBezTo>
                <a:cubicBezTo>
                  <a:pt x="1108056" y="473856"/>
                  <a:pt x="1114517" y="459384"/>
                  <a:pt x="1124712" y="448056"/>
                </a:cubicBezTo>
                <a:cubicBezTo>
                  <a:pt x="1142014" y="428832"/>
                  <a:pt x="1159380" y="409349"/>
                  <a:pt x="1179576" y="393192"/>
                </a:cubicBezTo>
                <a:cubicBezTo>
                  <a:pt x="1194816" y="381000"/>
                  <a:pt x="1211496" y="370416"/>
                  <a:pt x="1225296" y="356616"/>
                </a:cubicBezTo>
                <a:cubicBezTo>
                  <a:pt x="1241212" y="340700"/>
                  <a:pt x="1267113" y="298258"/>
                  <a:pt x="1289304" y="283464"/>
                </a:cubicBezTo>
                <a:cubicBezTo>
                  <a:pt x="1297175" y="278217"/>
                  <a:pt x="1348435" y="266395"/>
                  <a:pt x="1353312" y="265176"/>
                </a:cubicBezTo>
                <a:cubicBezTo>
                  <a:pt x="1374648" y="280416"/>
                  <a:pt x="1397506" y="293724"/>
                  <a:pt x="1417320" y="310896"/>
                </a:cubicBezTo>
                <a:cubicBezTo>
                  <a:pt x="1443379" y="333481"/>
                  <a:pt x="1490472" y="384048"/>
                  <a:pt x="1490472" y="384048"/>
                </a:cubicBezTo>
                <a:cubicBezTo>
                  <a:pt x="1508760" y="371856"/>
                  <a:pt x="1528451" y="361543"/>
                  <a:pt x="1545336" y="347472"/>
                </a:cubicBezTo>
                <a:cubicBezTo>
                  <a:pt x="1627575" y="278939"/>
                  <a:pt x="1568002" y="303341"/>
                  <a:pt x="1627632" y="283464"/>
                </a:cubicBezTo>
                <a:cubicBezTo>
                  <a:pt x="1636776" y="292608"/>
                  <a:pt x="1642630" y="307343"/>
                  <a:pt x="1655064" y="310896"/>
                </a:cubicBezTo>
                <a:cubicBezTo>
                  <a:pt x="1694609" y="322195"/>
                  <a:pt x="1737782" y="250343"/>
                  <a:pt x="1746504" y="237744"/>
                </a:cubicBezTo>
                <a:cubicBezTo>
                  <a:pt x="1765803" y="209868"/>
                  <a:pt x="1791949" y="137984"/>
                  <a:pt x="1801368" y="109728"/>
                </a:cubicBezTo>
                <a:cubicBezTo>
                  <a:pt x="1805342" y="97806"/>
                  <a:pt x="1802972" y="83206"/>
                  <a:pt x="1810512" y="73152"/>
                </a:cubicBezTo>
                <a:cubicBezTo>
                  <a:pt x="1820614" y="59683"/>
                  <a:pt x="1884570" y="15465"/>
                  <a:pt x="1901952" y="9144"/>
                </a:cubicBezTo>
                <a:cubicBezTo>
                  <a:pt x="1919376" y="2808"/>
                  <a:pt x="1938528" y="3048"/>
                  <a:pt x="1956816" y="0"/>
                </a:cubicBezTo>
                <a:cubicBezTo>
                  <a:pt x="1969008" y="6096"/>
                  <a:pt x="1983134" y="9312"/>
                  <a:pt x="1993392" y="18288"/>
                </a:cubicBezTo>
                <a:cubicBezTo>
                  <a:pt x="2039213" y="58381"/>
                  <a:pt x="2022204" y="51989"/>
                  <a:pt x="2039112" y="91440"/>
                </a:cubicBezTo>
                <a:cubicBezTo>
                  <a:pt x="2044482" y="103969"/>
                  <a:pt x="2052614" y="115253"/>
                  <a:pt x="2057400" y="128016"/>
                </a:cubicBezTo>
                <a:cubicBezTo>
                  <a:pt x="2061813" y="139783"/>
                  <a:pt x="2063718" y="152347"/>
                  <a:pt x="2066544" y="164592"/>
                </a:cubicBezTo>
                <a:cubicBezTo>
                  <a:pt x="2072863" y="191974"/>
                  <a:pt x="2078016" y="219626"/>
                  <a:pt x="2084832" y="246888"/>
                </a:cubicBezTo>
                <a:cubicBezTo>
                  <a:pt x="2091253" y="272570"/>
                  <a:pt x="2103873" y="294868"/>
                  <a:pt x="2112264" y="320040"/>
                </a:cubicBezTo>
                <a:cubicBezTo>
                  <a:pt x="2116238" y="331962"/>
                  <a:pt x="2118101" y="344492"/>
                  <a:pt x="2121408" y="356616"/>
                </a:cubicBezTo>
                <a:cubicBezTo>
                  <a:pt x="2127247" y="378024"/>
                  <a:pt x="2134706" y="399002"/>
                  <a:pt x="2139696" y="420624"/>
                </a:cubicBezTo>
                <a:cubicBezTo>
                  <a:pt x="2150207" y="466172"/>
                  <a:pt x="2144603" y="498779"/>
                  <a:pt x="2176272" y="539496"/>
                </a:cubicBezTo>
                <a:cubicBezTo>
                  <a:pt x="2184641" y="550256"/>
                  <a:pt x="2202088" y="549415"/>
                  <a:pt x="2212848" y="557784"/>
                </a:cubicBezTo>
                <a:cubicBezTo>
                  <a:pt x="2229861" y="571016"/>
                  <a:pt x="2242459" y="589185"/>
                  <a:pt x="2258568" y="603504"/>
                </a:cubicBezTo>
                <a:cubicBezTo>
                  <a:pt x="2269959" y="613629"/>
                  <a:pt x="2283573" y="621018"/>
                  <a:pt x="2295144" y="630936"/>
                </a:cubicBezTo>
                <a:cubicBezTo>
                  <a:pt x="2340296" y="669638"/>
                  <a:pt x="2304210" y="649185"/>
                  <a:pt x="2340864" y="6675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4C1A3-A461-489E-B622-55BC233E30F7}"/>
              </a:ext>
            </a:extLst>
          </p:cNvPr>
          <p:cNvCxnSpPr/>
          <p:nvPr/>
        </p:nvCxnSpPr>
        <p:spPr>
          <a:xfrm>
            <a:off x="4928616" y="1828800"/>
            <a:ext cx="62179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73AF3-DCB8-47AF-ADD9-34C1B5F40B70}"/>
              </a:ext>
            </a:extLst>
          </p:cNvPr>
          <p:cNvCxnSpPr>
            <a:cxnSpLocks/>
          </p:cNvCxnSpPr>
          <p:nvPr/>
        </p:nvCxnSpPr>
        <p:spPr>
          <a:xfrm>
            <a:off x="5550408" y="1828800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BA32E3-2545-40BB-BFAD-7CDA4436D88B}"/>
              </a:ext>
            </a:extLst>
          </p:cNvPr>
          <p:cNvCxnSpPr>
            <a:cxnSpLocks/>
          </p:cNvCxnSpPr>
          <p:nvPr/>
        </p:nvCxnSpPr>
        <p:spPr>
          <a:xfrm>
            <a:off x="6003036" y="1828800"/>
            <a:ext cx="45491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A7BDC3-66A4-44EE-9783-05A95D87A13F}"/>
              </a:ext>
            </a:extLst>
          </p:cNvPr>
          <p:cNvCxnSpPr>
            <a:cxnSpLocks/>
          </p:cNvCxnSpPr>
          <p:nvPr/>
        </p:nvCxnSpPr>
        <p:spPr>
          <a:xfrm>
            <a:off x="6457950" y="1828800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67C61A-010A-44DA-9118-D610BE76FEB1}"/>
              </a:ext>
            </a:extLst>
          </p:cNvPr>
          <p:cNvCxnSpPr>
            <a:cxnSpLocks/>
          </p:cNvCxnSpPr>
          <p:nvPr/>
        </p:nvCxnSpPr>
        <p:spPr>
          <a:xfrm>
            <a:off x="5550408" y="2697477"/>
            <a:ext cx="457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1F1A1A-2E41-434D-9D28-70D38DB24B15}"/>
              </a:ext>
            </a:extLst>
          </p:cNvPr>
          <p:cNvCxnSpPr>
            <a:cxnSpLocks/>
          </p:cNvCxnSpPr>
          <p:nvPr/>
        </p:nvCxnSpPr>
        <p:spPr>
          <a:xfrm>
            <a:off x="6007608" y="1828799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7B95C4-69AE-4775-B804-DD9775150C61}"/>
              </a:ext>
            </a:extLst>
          </p:cNvPr>
          <p:cNvCxnSpPr>
            <a:cxnSpLocks/>
          </p:cNvCxnSpPr>
          <p:nvPr/>
        </p:nvCxnSpPr>
        <p:spPr>
          <a:xfrm>
            <a:off x="6464808" y="2697477"/>
            <a:ext cx="24688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C1BC9D-9AF8-4987-8F62-B8A2C2C11AB6}"/>
              </a:ext>
            </a:extLst>
          </p:cNvPr>
          <p:cNvCxnSpPr>
            <a:cxnSpLocks/>
          </p:cNvCxnSpPr>
          <p:nvPr/>
        </p:nvCxnSpPr>
        <p:spPr>
          <a:xfrm>
            <a:off x="6711696" y="1828799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4082-48E7-4524-9168-641C8353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Analog Signals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103E-61C5-4574-95F5-75C511A9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661105" cy="4351338"/>
          </a:xfrm>
        </p:spPr>
        <p:txBody>
          <a:bodyPr/>
          <a:lstStyle/>
          <a:p>
            <a:r>
              <a:rPr lang="en-SG" dirty="0"/>
              <a:t>Analog signals need to be converted to digital values before they can be processed.</a:t>
            </a:r>
          </a:p>
          <a:p>
            <a:r>
              <a:rPr lang="en-SG" dirty="0"/>
              <a:t>Analog-to-Digital Conversion required</a:t>
            </a:r>
          </a:p>
          <a:p>
            <a:pPr lvl="1"/>
            <a:r>
              <a:rPr lang="en-SG" dirty="0"/>
              <a:t>Sampling (at least 2X input signal frequency)</a:t>
            </a:r>
          </a:p>
          <a:p>
            <a:pPr lvl="1"/>
            <a:r>
              <a:rPr lang="en-SG" dirty="0" err="1"/>
              <a:t>Vref</a:t>
            </a:r>
            <a:endParaRPr lang="en-SG" dirty="0"/>
          </a:p>
          <a:p>
            <a:pPr lvl="1"/>
            <a:r>
              <a:rPr lang="en-SG" dirty="0"/>
              <a:t>Timing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0A788-6105-41D0-83FE-C19F942D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8E17E-67DF-4C2F-8655-FAC6E5519AFB}"/>
              </a:ext>
            </a:extLst>
          </p:cNvPr>
          <p:cNvSpPr txBox="1"/>
          <p:nvPr/>
        </p:nvSpPr>
        <p:spPr>
          <a:xfrm>
            <a:off x="5398525" y="1825625"/>
            <a:ext cx="3116825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References:</a:t>
            </a:r>
          </a:p>
          <a:p>
            <a:pPr algn="l"/>
            <a:r>
              <a:rPr lang="en-SG" sz="1600" dirty="0"/>
              <a:t>YouTube: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hlinkClick r:id="rId2"/>
              </a:rPr>
              <a:t>All About Electronics: Introduction to ADC and DAC</a:t>
            </a:r>
            <a:endParaRPr lang="en-SG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hlinkClick r:id="rId3"/>
              </a:rPr>
              <a:t>Great Scott: </a:t>
            </a:r>
            <a:br>
              <a:rPr lang="en-SG" sz="1600" dirty="0">
                <a:hlinkClick r:id="rId3"/>
              </a:rPr>
            </a:br>
            <a:r>
              <a:rPr lang="en-SG" sz="1600" dirty="0">
                <a:hlinkClick r:id="rId3"/>
              </a:rPr>
              <a:t>Electronic Basics #27:</a:t>
            </a:r>
            <a:br>
              <a:rPr lang="en-SG" sz="1600" dirty="0">
                <a:hlinkClick r:id="rId3"/>
              </a:rPr>
            </a:br>
            <a:r>
              <a:rPr lang="en-SG" sz="1600" dirty="0">
                <a:hlinkClick r:id="rId3"/>
              </a:rPr>
              <a:t>ADC (Analog to Digital)</a:t>
            </a:r>
            <a:endParaRPr lang="en-SG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hlinkClick r:id="rId4"/>
              </a:rPr>
              <a:t>Embedds</a:t>
            </a:r>
            <a:r>
              <a:rPr lang="en-SG" sz="1600" dirty="0">
                <a:hlinkClick r:id="rId4"/>
              </a:rPr>
              <a:t>: ATMega328 ADC</a:t>
            </a:r>
            <a:r>
              <a:rPr lang="en-SG" sz="1600" dirty="0"/>
              <a:t> – Raw Mode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7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904F-72E3-4DD9-852D-C6EE17D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Simplified ADC with Arduino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BFAD-855D-4277-9A70-CA1EAAF7F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582447" cy="4351338"/>
          </a:xfrm>
        </p:spPr>
        <p:txBody>
          <a:bodyPr/>
          <a:lstStyle/>
          <a:p>
            <a:r>
              <a:rPr lang="en-SG" dirty="0"/>
              <a:t>Assumes that input signals are stable and does not change quickly.</a:t>
            </a:r>
          </a:p>
          <a:p>
            <a:r>
              <a:rPr lang="en-SG" dirty="0"/>
              <a:t>Uses a default </a:t>
            </a:r>
            <a:r>
              <a:rPr lang="en-SG" dirty="0" err="1"/>
              <a:t>Vref</a:t>
            </a:r>
            <a:r>
              <a:rPr lang="en-SG" dirty="0"/>
              <a:t> = 5V</a:t>
            </a:r>
          </a:p>
          <a:p>
            <a:r>
              <a:rPr lang="en-SG" dirty="0"/>
              <a:t>Resolution = 5/2</a:t>
            </a:r>
            <a:r>
              <a:rPr lang="en-SG" baseline="30000" dirty="0"/>
              <a:t>10</a:t>
            </a:r>
            <a:r>
              <a:rPr lang="en-SG" dirty="0"/>
              <a:t> = 4.9mV</a:t>
            </a:r>
          </a:p>
          <a:p>
            <a:r>
              <a:rPr lang="en-SG" dirty="0"/>
              <a:t>Max Read speed = 100 mS</a:t>
            </a:r>
            <a:br>
              <a:rPr lang="en-SG" dirty="0"/>
            </a:br>
            <a:r>
              <a:rPr lang="en-SG" dirty="0"/>
              <a:t>                              = 0.001s</a:t>
            </a:r>
          </a:p>
          <a:p>
            <a:r>
              <a:rPr lang="en-SG" dirty="0"/>
              <a:t>Result is between 0 ~ 1023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2D7A-9844-4C01-890B-A04D7D4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3A24F-41AB-49E3-BEB2-51FB1F489F0F}"/>
              </a:ext>
            </a:extLst>
          </p:cNvPr>
          <p:cNvGrpSpPr/>
          <p:nvPr/>
        </p:nvGrpSpPr>
        <p:grpSpPr>
          <a:xfrm>
            <a:off x="6017342" y="1923948"/>
            <a:ext cx="1966451" cy="1969627"/>
            <a:chOff x="5889523" y="1825625"/>
            <a:chExt cx="1966451" cy="19696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63FB75-227A-436F-BE4C-135FD6DD8585}"/>
                </a:ext>
              </a:extLst>
            </p:cNvPr>
            <p:cNvGrpSpPr/>
            <p:nvPr/>
          </p:nvGrpSpPr>
          <p:grpSpPr>
            <a:xfrm>
              <a:off x="6096000" y="1946787"/>
              <a:ext cx="1634999" cy="1676082"/>
              <a:chOff x="6096000" y="1946787"/>
              <a:chExt cx="1634999" cy="1676082"/>
            </a:xfrm>
            <a:solidFill>
              <a:schemeClr val="bg1"/>
            </a:solidFill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A1F5C-0335-411F-83AC-03EF1E612329}"/>
                  </a:ext>
                </a:extLst>
              </p:cNvPr>
              <p:cNvSpPr txBox="1"/>
              <p:nvPr/>
            </p:nvSpPr>
            <p:spPr>
              <a:xfrm>
                <a:off x="6096000" y="1946787"/>
                <a:ext cx="128802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SG" sz="2400" dirty="0">
                    <a:latin typeface="Yanone Kaffeesatz SemiBold" pitchFamily="2" charset="0"/>
                  </a:rPr>
                  <a:t>Analog I/O</a:t>
                </a:r>
                <a:endParaRPr lang="en-US" sz="2400" dirty="0">
                  <a:latin typeface="Yanone Kaffeesatz SemiBold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EFF3-2D14-47F5-A9C0-4E79D537E8C1}"/>
                  </a:ext>
                </a:extLst>
              </p:cNvPr>
              <p:cNvSpPr txBox="1"/>
              <p:nvPr/>
            </p:nvSpPr>
            <p:spPr>
              <a:xfrm>
                <a:off x="6096000" y="2299430"/>
                <a:ext cx="1634999" cy="132343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br>
                  <a:rPr lang="en-SG" sz="1600" dirty="0"/>
                </a:br>
                <a:r>
                  <a:rPr lang="en-SG" sz="1600" dirty="0" err="1"/>
                  <a:t>analogRead</a:t>
                </a:r>
                <a:r>
                  <a:rPr lang="en-SG" sz="1600" dirty="0"/>
                  <a:t>( pin )</a:t>
                </a:r>
                <a:br>
                  <a:rPr lang="en-SG" sz="1600" dirty="0"/>
                </a:br>
                <a:endParaRPr lang="en-SG" sz="1600" dirty="0"/>
              </a:p>
              <a:p>
                <a:pPr algn="l"/>
                <a:r>
                  <a:rPr lang="en-SG" sz="1600" dirty="0"/>
                  <a:t>where</a:t>
                </a:r>
                <a:br>
                  <a:rPr lang="en-SG" sz="1600" dirty="0"/>
                </a:br>
                <a:r>
                  <a:rPr lang="en-SG" sz="1600" dirty="0"/>
                  <a:t>pin = A0..A5</a:t>
                </a:r>
                <a:endParaRPr lang="en-US" sz="16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826CA4-ADFC-4DF5-BED4-F617440BE81D}"/>
                </a:ext>
              </a:extLst>
            </p:cNvPr>
            <p:cNvSpPr/>
            <p:nvPr/>
          </p:nvSpPr>
          <p:spPr>
            <a:xfrm>
              <a:off x="5889523" y="1825625"/>
              <a:ext cx="1966451" cy="19696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0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Analog I/O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12629</TotalTime>
  <Words>285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Yanone Kaffeesatz SemiBold</vt:lpstr>
      <vt:lpstr>Office Theme</vt:lpstr>
      <vt:lpstr>EP1000</vt:lpstr>
      <vt:lpstr>Analog I/O</vt:lpstr>
      <vt:lpstr>Analog vs Digital</vt:lpstr>
      <vt:lpstr>Reading Analog Signals </vt:lpstr>
      <vt:lpstr>Simplified ADC with Arduino System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188</cp:revision>
  <dcterms:created xsi:type="dcterms:W3CDTF">2021-05-13T09:46:01Z</dcterms:created>
  <dcterms:modified xsi:type="dcterms:W3CDTF">2022-05-04T16:58:28Z</dcterms:modified>
</cp:coreProperties>
</file>