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1" r:id="rId4"/>
    <p:sldId id="263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9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anone Kaffeesatz Regular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Yanone Kaffeesatz Regular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Yanone Kaffeesatz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anone Kaffeesatz Regular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Yanone Kaffeesatz Regular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anone Kaffeesatz Regular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Trainer Role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5515-B034-4247-BBAB-BDEE094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4DE1-F1F9-42DA-BDA5-6AD64717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Defines the courses that FabLab Offers</a:t>
            </a:r>
          </a:p>
          <a:p>
            <a:r>
              <a:rPr lang="en-SG" dirty="0"/>
              <a:t>Examples</a:t>
            </a:r>
          </a:p>
          <a:p>
            <a:pPr lvl="1"/>
            <a:r>
              <a:rPr lang="en-SG" dirty="0"/>
              <a:t>Safety Internal</a:t>
            </a:r>
          </a:p>
          <a:p>
            <a:pPr lvl="1"/>
            <a:r>
              <a:rPr lang="en-SG" dirty="0"/>
              <a:t>3D Printing Basic</a:t>
            </a:r>
          </a:p>
          <a:p>
            <a:pPr lvl="1"/>
            <a:r>
              <a:rPr lang="en-SG" dirty="0"/>
              <a:t>Laser Cutting Basic</a:t>
            </a:r>
          </a:p>
          <a:p>
            <a:r>
              <a:rPr lang="en-SG" dirty="0"/>
              <a:t>Have a different set for External Users</a:t>
            </a:r>
          </a:p>
          <a:p>
            <a:pPr lvl="1"/>
            <a:r>
              <a:rPr lang="en-SG" dirty="0"/>
              <a:t>Charging &amp; Credits</a:t>
            </a:r>
          </a:p>
          <a:p>
            <a:pPr lvl="1"/>
            <a:r>
              <a:rPr lang="en-SG" dirty="0"/>
              <a:t>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162F6-7558-47A9-AC74-6D843EA8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7461-E922-4237-A690-04ADF919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Courses creation info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4947E-E70D-43EB-BD1F-D12CDA37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4E98C-E87B-4048-8A75-50735540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067"/>
            <a:ext cx="9144000" cy="3865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394C1-032D-4A4B-9418-40BD0D14C7DC}"/>
              </a:ext>
            </a:extLst>
          </p:cNvPr>
          <p:cNvSpPr txBox="1"/>
          <p:nvPr/>
        </p:nvSpPr>
        <p:spPr>
          <a:xfrm>
            <a:off x="5226756" y="5372933"/>
            <a:ext cx="361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Formal course </a:t>
            </a:r>
            <a:r>
              <a:rPr lang="en-SG" dirty="0" err="1"/>
              <a:t>catalog</a:t>
            </a:r>
            <a:r>
              <a:rPr lang="en-SG" dirty="0"/>
              <a:t> &amp; approval track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5E77-2F4D-4B58-B2F3-0283D0F7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Schedule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31027-CBC5-4CBE-9A78-61F764E1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60711"/>
            <a:ext cx="7886700" cy="1616251"/>
          </a:xfrm>
        </p:spPr>
        <p:txBody>
          <a:bodyPr/>
          <a:lstStyle/>
          <a:p>
            <a:r>
              <a:rPr lang="en-SG" sz="2000" dirty="0"/>
              <a:t>Trainers can create schedules for courses they run</a:t>
            </a:r>
          </a:p>
          <a:p>
            <a:r>
              <a:rPr lang="en-SG" sz="2000" dirty="0"/>
              <a:t>Mark attendance and pass students (register/de-register as well)</a:t>
            </a:r>
          </a:p>
          <a:p>
            <a:r>
              <a:rPr lang="en-SG" sz="2000" dirty="0"/>
              <a:t>Once passed, students attain the skill level required for equipment booking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80F73-94E8-4D68-8DD5-A0B1571D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A8A0A-B0EA-4179-B803-DDCE9D1D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211"/>
            <a:ext cx="9144000" cy="27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Trainer Role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Let’s run a class…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Class targets</a:t>
            </a:r>
          </a:p>
          <a:p>
            <a:pPr lvl="1"/>
            <a:r>
              <a:rPr lang="en-SG" dirty="0" smtClean="0"/>
              <a:t>SP internal students</a:t>
            </a:r>
          </a:p>
          <a:p>
            <a:pPr lvl="1"/>
            <a:r>
              <a:rPr lang="en-SG" dirty="0" smtClean="0"/>
              <a:t>Safety course &amp; Quiz</a:t>
            </a:r>
          </a:p>
          <a:p>
            <a:pPr lvl="2"/>
            <a:r>
              <a:rPr lang="en-SG" dirty="0" smtClean="0"/>
              <a:t>Course is hosted on ESP</a:t>
            </a:r>
          </a:p>
          <a:p>
            <a:pPr lvl="2"/>
            <a:r>
              <a:rPr lang="en-SG" dirty="0" smtClean="0"/>
              <a:t>Quiz to be taken and passed at 90%</a:t>
            </a:r>
          </a:p>
          <a:p>
            <a:pPr lvl="1"/>
            <a:r>
              <a:rPr lang="en-SG" dirty="0" smtClean="0"/>
              <a:t>Introduction to 3D printing (plus certification)</a:t>
            </a:r>
          </a:p>
          <a:p>
            <a:pPr lvl="2"/>
            <a:r>
              <a:rPr lang="en-SG" dirty="0" smtClean="0"/>
              <a:t>Course run by staff (physically)</a:t>
            </a:r>
          </a:p>
          <a:p>
            <a:pPr lvl="2"/>
            <a:r>
              <a:rPr lang="en-SG" dirty="0" smtClean="0"/>
              <a:t>Online learning through </a:t>
            </a:r>
            <a:r>
              <a:rPr lang="en-SG" dirty="0" err="1" smtClean="0"/>
              <a:t>esp</a:t>
            </a:r>
            <a:r>
              <a:rPr lang="en-SG" dirty="0" smtClean="0"/>
              <a:t>, with quiz</a:t>
            </a:r>
          </a:p>
          <a:p>
            <a:pPr lvl="2"/>
            <a:r>
              <a:rPr lang="en-SG" dirty="0" smtClean="0"/>
              <a:t>Demo and exercise done by students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Check that the course categories exist</a:t>
            </a:r>
          </a:p>
          <a:p>
            <a:pPr lvl="1"/>
            <a:r>
              <a:rPr lang="en-SG" dirty="0" smtClean="0"/>
              <a:t>Safety Internal (Basic)</a:t>
            </a:r>
          </a:p>
          <a:p>
            <a:pPr lvl="1"/>
            <a:r>
              <a:rPr lang="en-SG" dirty="0" smtClean="0"/>
              <a:t>3D Printing Internal</a:t>
            </a:r>
          </a:p>
          <a:p>
            <a:r>
              <a:rPr lang="en-SG" dirty="0" smtClean="0"/>
              <a:t>Create schedules for your course</a:t>
            </a:r>
          </a:p>
          <a:p>
            <a:pPr lvl="1"/>
            <a:r>
              <a:rPr lang="en-SG" dirty="0" smtClean="0"/>
              <a:t>Assume class is run from 10:00am – 12:00pm</a:t>
            </a:r>
          </a:p>
          <a:p>
            <a:pPr lvl="1"/>
            <a:r>
              <a:rPr lang="en-SG" dirty="0" smtClean="0"/>
              <a:t>Safety basic e.g. 10:30am ~ 10:45am</a:t>
            </a:r>
          </a:p>
          <a:p>
            <a:pPr lvl="1"/>
            <a:r>
              <a:rPr lang="en-SG" dirty="0" smtClean="0"/>
              <a:t>3D Printing basic 11:00am ~ 12:00pm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Class registration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Class starts at 10:00am</a:t>
            </a:r>
          </a:p>
          <a:p>
            <a:r>
              <a:rPr lang="en-SG" dirty="0" smtClean="0"/>
              <a:t>Self registration at flms.sp.edu.sg</a:t>
            </a:r>
          </a:p>
          <a:p>
            <a:pPr lvl="1"/>
            <a:r>
              <a:rPr lang="en-SG" dirty="0" smtClean="0"/>
              <a:t>Use digital device (phone, </a:t>
            </a:r>
            <a:r>
              <a:rPr lang="en-SG" dirty="0" err="1" smtClean="0"/>
              <a:t>ipad</a:t>
            </a:r>
            <a:r>
              <a:rPr lang="en-SG" dirty="0" smtClean="0"/>
              <a:t>, laptop)</a:t>
            </a:r>
          </a:p>
          <a:p>
            <a:pPr lvl="1"/>
            <a:r>
              <a:rPr lang="en-SG" dirty="0" smtClean="0"/>
              <a:t>Student enters phone number, email, photo (profile)</a:t>
            </a:r>
          </a:p>
          <a:p>
            <a:r>
              <a:rPr lang="en-SG" dirty="0" smtClean="0"/>
              <a:t>Self registration for Safety Course</a:t>
            </a:r>
          </a:p>
          <a:p>
            <a:pPr lvl="1"/>
            <a:r>
              <a:rPr lang="en-SG" dirty="0" smtClean="0"/>
              <a:t>Check that it is the correct course</a:t>
            </a:r>
          </a:p>
          <a:p>
            <a:pPr lvl="1"/>
            <a:r>
              <a:rPr lang="en-SG" dirty="0" smtClean="0"/>
              <a:t>Register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Conduct</a:t>
            </a:r>
            <a:r>
              <a:rPr lang="en-SG" dirty="0" smtClean="0"/>
              <a:t> the safety course</a:t>
            </a:r>
          </a:p>
          <a:p>
            <a:pPr lvl="1"/>
            <a:r>
              <a:rPr lang="en-SG" dirty="0" smtClean="0"/>
              <a:t>Check the attendance</a:t>
            </a:r>
          </a:p>
          <a:p>
            <a:pPr lvl="1"/>
            <a:r>
              <a:rPr lang="en-SG" dirty="0" smtClean="0"/>
              <a:t>Mark attendance and award “Pass” grade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3D Printing course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After passing the Safety class, ask students to register for the 3D printing class</a:t>
            </a:r>
          </a:p>
          <a:p>
            <a:r>
              <a:rPr lang="en-SG" dirty="0" smtClean="0"/>
              <a:t>Conduct the class</a:t>
            </a:r>
          </a:p>
          <a:p>
            <a:pPr lvl="1"/>
            <a:r>
              <a:rPr lang="en-SG" dirty="0" smtClean="0"/>
              <a:t>E-learning lesson</a:t>
            </a:r>
          </a:p>
          <a:p>
            <a:pPr lvl="1"/>
            <a:r>
              <a:rPr lang="en-SG" dirty="0" smtClean="0"/>
              <a:t>Physical demonstration &amp; application</a:t>
            </a:r>
          </a:p>
          <a:p>
            <a:r>
              <a:rPr lang="en-SG" dirty="0" smtClean="0"/>
              <a:t>Mark attendance and pass the students</a:t>
            </a:r>
          </a:p>
          <a:p>
            <a:pPr lvl="1"/>
            <a:r>
              <a:rPr lang="en-SG" dirty="0" smtClean="0"/>
              <a:t>Students should now be able to book the 3D printers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Equipment Category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85363"/>
          </a:xfrm>
        </p:spPr>
        <p:txBody>
          <a:bodyPr/>
          <a:lstStyle/>
          <a:p>
            <a:r>
              <a:rPr lang="en-SG" dirty="0" smtClean="0"/>
              <a:t>Naming convention:</a:t>
            </a:r>
          </a:p>
          <a:p>
            <a:pPr lvl="1"/>
            <a:r>
              <a:rPr lang="en-SG" dirty="0" smtClean="0"/>
              <a:t>3DP		equipment type</a:t>
            </a:r>
          </a:p>
          <a:p>
            <a:pPr lvl="1"/>
            <a:r>
              <a:rPr lang="en-SG" dirty="0" smtClean="0"/>
              <a:t>Ultimaker2P	name</a:t>
            </a:r>
          </a:p>
          <a:p>
            <a:pPr lvl="1"/>
            <a:r>
              <a:rPr lang="en-SG" dirty="0" smtClean="0"/>
              <a:t>14		location - MS,11C,14</a:t>
            </a:r>
          </a:p>
          <a:p>
            <a:pPr lvl="1"/>
            <a:r>
              <a:rPr lang="en-SG" dirty="0" smtClean="0"/>
              <a:t>01		number - ##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2366" y="4164173"/>
            <a:ext cx="310014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400" dirty="0" smtClean="0"/>
              <a:t>3DP-Ultimaker-14-01</a:t>
            </a:r>
          </a:p>
          <a:p>
            <a:r>
              <a:rPr lang="en-SG" sz="2400" dirty="0" smtClean="0"/>
              <a:t>3DP-Ultimaker-11C-01</a:t>
            </a:r>
          </a:p>
          <a:p>
            <a:endParaRPr lang="en-SG" sz="2400" dirty="0"/>
          </a:p>
          <a:p>
            <a:r>
              <a:rPr lang="en-SG" sz="2400" dirty="0" smtClean="0"/>
              <a:t>LC-EpilogM2-11C-01</a:t>
            </a:r>
          </a:p>
          <a:p>
            <a:r>
              <a:rPr lang="en-SG" sz="2400" dirty="0" smtClean="0"/>
              <a:t>LC-Universal660-MS-01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5055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Courses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170"/>
            <a:ext cx="7886700" cy="4718394"/>
          </a:xfrm>
        </p:spPr>
        <p:txBody>
          <a:bodyPr/>
          <a:lstStyle/>
          <a:p>
            <a:r>
              <a:rPr lang="en-SG" sz="2400" dirty="0" smtClean="0"/>
              <a:t>Course name e.g. 3D Printing</a:t>
            </a:r>
          </a:p>
          <a:p>
            <a:r>
              <a:rPr lang="en-SG" sz="2400" dirty="0" smtClean="0"/>
              <a:t>Course type:</a:t>
            </a:r>
          </a:p>
          <a:p>
            <a:pPr lvl="1"/>
            <a:r>
              <a:rPr lang="en-SG" sz="2000" dirty="0" smtClean="0"/>
              <a:t>Internal</a:t>
            </a:r>
          </a:p>
          <a:p>
            <a:pPr lvl="1"/>
            <a:r>
              <a:rPr lang="en-SG" sz="2000" dirty="0" smtClean="0"/>
              <a:t>External</a:t>
            </a:r>
          </a:p>
          <a:p>
            <a:pPr lvl="1"/>
            <a:r>
              <a:rPr lang="en-SG" sz="2000" dirty="0" smtClean="0"/>
              <a:t>Private, Staff, Project</a:t>
            </a:r>
          </a:p>
          <a:p>
            <a:r>
              <a:rPr lang="en-SG" sz="2400" dirty="0" smtClean="0"/>
              <a:t>Important:</a:t>
            </a:r>
          </a:p>
          <a:p>
            <a:pPr lvl="1"/>
            <a:r>
              <a:rPr lang="en-SG" sz="2000" dirty="0" smtClean="0"/>
              <a:t>Skill requirement e.g. Safety (Basic)</a:t>
            </a:r>
          </a:p>
          <a:p>
            <a:pPr lvl="1"/>
            <a:r>
              <a:rPr lang="en-SG" sz="2000" dirty="0" smtClean="0"/>
              <a:t>Skill achieved e.g. 3D Printing (Basic)</a:t>
            </a:r>
          </a:p>
          <a:p>
            <a:r>
              <a:rPr lang="en-SG" sz="2400" dirty="0" smtClean="0"/>
              <a:t>Credits achieved</a:t>
            </a:r>
          </a:p>
          <a:p>
            <a:pPr lvl="1"/>
            <a:r>
              <a:rPr lang="en-SG" sz="2000" dirty="0" smtClean="0"/>
              <a:t>Safety		50</a:t>
            </a:r>
          </a:p>
          <a:p>
            <a:pPr lvl="1"/>
            <a:r>
              <a:rPr lang="en-SG" sz="2000" dirty="0" smtClean="0"/>
              <a:t>3D Printing	100	(cost/hr: 6 credits)</a:t>
            </a:r>
          </a:p>
          <a:p>
            <a:pPr lvl="1"/>
            <a:r>
              <a:rPr lang="en-SG" sz="2000" dirty="0" smtClean="0"/>
              <a:t>Laser cutting	200	(cost/hr: 48 credits)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7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2CD-3EFF-4D46-881E-328FCF3D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FLMS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FA26-24E7-465C-B734-D5D0AA25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9847"/>
            <a:ext cx="7886700" cy="4351338"/>
          </a:xfrm>
        </p:spPr>
        <p:txBody>
          <a:bodyPr/>
          <a:lstStyle/>
          <a:p>
            <a:r>
              <a:rPr lang="en-SG" sz="2400" dirty="0" err="1"/>
              <a:t>Fablab</a:t>
            </a:r>
            <a:r>
              <a:rPr lang="en-SG" sz="2400" dirty="0"/>
              <a:t> Management System manages</a:t>
            </a:r>
          </a:p>
          <a:p>
            <a:pPr lvl="1"/>
            <a:r>
              <a:rPr lang="en-SG" sz="2000" dirty="0"/>
              <a:t>Users</a:t>
            </a:r>
          </a:p>
          <a:p>
            <a:pPr lvl="1"/>
            <a:r>
              <a:rPr lang="en-SG" sz="2000" dirty="0"/>
              <a:t>Courses</a:t>
            </a:r>
          </a:p>
          <a:p>
            <a:pPr lvl="1"/>
            <a:r>
              <a:rPr lang="en-SG" sz="2000" dirty="0"/>
              <a:t>Equipment</a:t>
            </a:r>
          </a:p>
          <a:p>
            <a:pPr lvl="1"/>
            <a:r>
              <a:rPr lang="en-SG" sz="2000" dirty="0"/>
              <a:t>Material</a:t>
            </a:r>
          </a:p>
          <a:p>
            <a:pPr lvl="1"/>
            <a:r>
              <a:rPr lang="en-SG" sz="2000" dirty="0"/>
              <a:t>Knowledgebase</a:t>
            </a:r>
          </a:p>
          <a:p>
            <a:r>
              <a:rPr lang="en-SG" sz="2400" dirty="0" smtClean="0"/>
              <a:t>AWS GCC Cloud-based </a:t>
            </a:r>
            <a:r>
              <a:rPr lang="en-SG" sz="2400" dirty="0"/>
              <a:t>system by </a:t>
            </a:r>
            <a:r>
              <a:rPr lang="en-SG" sz="2400" dirty="0" smtClean="0"/>
              <a:t>SP</a:t>
            </a:r>
            <a:endParaRPr lang="en-SG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D206F-6AB7-4265-A283-BB9300D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F5E8-E6EC-44E6-B3F9-10877BB2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Yanone Kaffeesatz SemiBold"/>
              </a:rPr>
              <a:t>Users</a:t>
            </a:r>
            <a:endParaRPr lang="en-US" dirty="0">
              <a:latin typeface="Yanone Kaffeesatz Semi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E0F5-F9E3-4232-A17A-BBFA086E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42017-EA35-4039-AB38-349E658DCB52}"/>
              </a:ext>
            </a:extLst>
          </p:cNvPr>
          <p:cNvSpPr txBox="1"/>
          <p:nvPr/>
        </p:nvSpPr>
        <p:spPr>
          <a:xfrm>
            <a:off x="722489" y="2106764"/>
            <a:ext cx="249497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Internal Users (Free)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SG" dirty="0"/>
              <a:t>Students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SG" dirty="0"/>
              <a:t>Staff</a:t>
            </a:r>
          </a:p>
          <a:p>
            <a:r>
              <a:rPr lang="en-SG" dirty="0"/>
              <a:t>External Users (Charged)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F9F07-A0BB-4525-B78B-4A0A1AD01A07}"/>
              </a:ext>
            </a:extLst>
          </p:cNvPr>
          <p:cNvSpPr txBox="1"/>
          <p:nvPr/>
        </p:nvSpPr>
        <p:spPr>
          <a:xfrm>
            <a:off x="722489" y="1637117"/>
            <a:ext cx="109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Yanone Kaffeesatz SemiBold" pitchFamily="2" charset="0"/>
                <a:ea typeface="+mj-ea"/>
                <a:cs typeface="+mj-cs"/>
              </a:rPr>
              <a:t>Users</a:t>
            </a:r>
            <a:endParaRPr lang="en-US" sz="2800" dirty="0">
              <a:latin typeface="Yanone Kaffeesatz SemiBold" pitchFamily="2" charset="0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E4589-969F-47C7-B06F-4D55694D3B36}"/>
              </a:ext>
            </a:extLst>
          </p:cNvPr>
          <p:cNvSpPr txBox="1"/>
          <p:nvPr/>
        </p:nvSpPr>
        <p:spPr>
          <a:xfrm>
            <a:off x="722489" y="3423355"/>
            <a:ext cx="36801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Yanone Kaffeesatz SemiBold" pitchFamily="2" charset="0"/>
                <a:ea typeface="+mj-ea"/>
                <a:cs typeface="+mj-cs"/>
              </a:rPr>
              <a:t>Registration</a:t>
            </a:r>
          </a:p>
          <a:p>
            <a:r>
              <a:rPr lang="en-SG" dirty="0"/>
              <a:t>Internal Users: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SG" dirty="0"/>
              <a:t>Self (</a:t>
            </a:r>
            <a:r>
              <a:rPr lang="en-SG" dirty="0" err="1"/>
              <a:t>ichat</a:t>
            </a:r>
            <a:r>
              <a:rPr lang="en-SG" dirty="0"/>
              <a:t> account)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SG" dirty="0"/>
              <a:t>Bulk assigned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External Users: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US" dirty="0"/>
              <a:t>PACE list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CCD8C1-B3B5-4E09-B71C-73FFB44434EF}"/>
              </a:ext>
            </a:extLst>
          </p:cNvPr>
          <p:cNvSpPr/>
          <p:nvPr/>
        </p:nvSpPr>
        <p:spPr>
          <a:xfrm>
            <a:off x="4097868" y="1898727"/>
            <a:ext cx="3838222" cy="1408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Users have NO supervisory roles</a:t>
            </a:r>
            <a:br>
              <a:rPr lang="en-SG" dirty="0"/>
            </a:br>
            <a:r>
              <a:rPr lang="en-SG" dirty="0"/>
              <a:t>and can only “use” the system for booking of courses and equipment.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E11B-8EAD-4C57-869B-31330246D831}"/>
              </a:ext>
            </a:extLst>
          </p:cNvPr>
          <p:cNvSpPr txBox="1"/>
          <p:nvPr/>
        </p:nvSpPr>
        <p:spPr>
          <a:xfrm>
            <a:off x="4097869" y="3515130"/>
            <a:ext cx="3838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require: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Email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Contact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Identification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Upon registration for contact and tracing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1915-499C-442A-8803-F39D423E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Supervisory Roles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1C3B-C454-4CF0-9A28-845E40AD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0444"/>
            <a:ext cx="2938639" cy="4596519"/>
          </a:xfrm>
        </p:spPr>
        <p:txBody>
          <a:bodyPr/>
          <a:lstStyle/>
          <a:p>
            <a:r>
              <a:rPr lang="en-SG" sz="2400" dirty="0"/>
              <a:t>Designates who can change/administer sections of FLMS</a:t>
            </a:r>
          </a:p>
          <a:p>
            <a:r>
              <a:rPr lang="en-SG" sz="2400" dirty="0"/>
              <a:t>Roles are assigned by System Admin upon approval</a:t>
            </a:r>
          </a:p>
          <a:p>
            <a:r>
              <a:rPr lang="en-SG" sz="2400" dirty="0"/>
              <a:t>Supervisory staff can be assigned multiple roles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2DD10-40B2-449B-B33C-EEB5061B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10BD1-6360-4164-9BF0-DF098A7AE7D9}"/>
              </a:ext>
            </a:extLst>
          </p:cNvPr>
          <p:cNvSpPr/>
          <p:nvPr/>
        </p:nvSpPr>
        <p:spPr>
          <a:xfrm>
            <a:off x="4041422" y="1557867"/>
            <a:ext cx="4594578" cy="4651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2C427-8779-4F01-8D07-97FF851035F1}"/>
              </a:ext>
            </a:extLst>
          </p:cNvPr>
          <p:cNvSpPr txBox="1"/>
          <p:nvPr/>
        </p:nvSpPr>
        <p:spPr>
          <a:xfrm>
            <a:off x="4058734" y="157975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Yanone Kaffeesatz Regular" panose="02000000000000000000" pitchFamily="2" charset="0"/>
                <a:ea typeface="+mj-ea"/>
                <a:cs typeface="+mj-cs"/>
              </a:rPr>
              <a:t>System Admin</a:t>
            </a:r>
            <a:endParaRPr lang="en-US" sz="2800" dirty="0">
              <a:latin typeface="Yanone Kaffeesatz Regular" panose="02000000000000000000" pitchFamily="2" charset="0"/>
              <a:ea typeface="+mj-ea"/>
              <a:cs typeface="+mj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5F6D0-5CD3-46E9-9DD3-38979311ADE5}"/>
              </a:ext>
            </a:extLst>
          </p:cNvPr>
          <p:cNvSpPr/>
          <p:nvPr/>
        </p:nvSpPr>
        <p:spPr>
          <a:xfrm>
            <a:off x="4244622" y="2167467"/>
            <a:ext cx="4270728" cy="3905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41D30-8257-4270-AD58-8BF751DF64C5}"/>
              </a:ext>
            </a:extLst>
          </p:cNvPr>
          <p:cNvSpPr txBox="1"/>
          <p:nvPr/>
        </p:nvSpPr>
        <p:spPr>
          <a:xfrm>
            <a:off x="4572000" y="2214220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Yanone Kaffeesatz SemiBold" pitchFamily="2" charset="0"/>
                <a:ea typeface="+mj-ea"/>
                <a:cs typeface="+mj-cs"/>
              </a:rPr>
              <a:t>Supervisor</a:t>
            </a:r>
            <a:endParaRPr lang="en-US" sz="2400" dirty="0">
              <a:latin typeface="Yanone Kaffeesatz SemiBold" pitchFamily="2" charset="0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D877C-1398-4199-9216-41848E7AFD94}"/>
              </a:ext>
            </a:extLst>
          </p:cNvPr>
          <p:cNvSpPr/>
          <p:nvPr/>
        </p:nvSpPr>
        <p:spPr>
          <a:xfrm>
            <a:off x="4360523" y="3601156"/>
            <a:ext cx="1972543" cy="2178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4185A-5290-4033-9EF1-2E8BC785FD1F}"/>
              </a:ext>
            </a:extLst>
          </p:cNvPr>
          <p:cNvSpPr/>
          <p:nvPr/>
        </p:nvSpPr>
        <p:spPr>
          <a:xfrm>
            <a:off x="6428506" y="3601155"/>
            <a:ext cx="1972543" cy="2178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633C7-D757-45BA-B079-CCE78304A767}"/>
              </a:ext>
            </a:extLst>
          </p:cNvPr>
          <p:cNvSpPr txBox="1"/>
          <p:nvPr/>
        </p:nvSpPr>
        <p:spPr>
          <a:xfrm>
            <a:off x="4409733" y="3618108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Yanone Kaffeesatz Regular" panose="02000000000000000000" pitchFamily="2" charset="0"/>
                <a:ea typeface="+mj-ea"/>
                <a:cs typeface="+mj-cs"/>
              </a:rPr>
              <a:t>Trainer</a:t>
            </a:r>
            <a:endParaRPr lang="en-US" sz="2800" dirty="0">
              <a:latin typeface="Yanone Kaffeesatz Regular" panose="02000000000000000000" pitchFamily="2" charset="0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BE243-B498-492A-A48D-C117F8CC1E53}"/>
              </a:ext>
            </a:extLst>
          </p:cNvPr>
          <p:cNvSpPr txBox="1"/>
          <p:nvPr/>
        </p:nvSpPr>
        <p:spPr>
          <a:xfrm>
            <a:off x="6536266" y="3669127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latin typeface="Yanone Kaffeesatz Regular" panose="02000000000000000000" pitchFamily="2" charset="0"/>
                <a:ea typeface="+mj-ea"/>
                <a:cs typeface="+mj-cs"/>
              </a:rPr>
              <a:t>FablabTech</a:t>
            </a:r>
            <a:endParaRPr lang="en-US" sz="2800" dirty="0">
              <a:latin typeface="Yanone Kaffeesatz Regular" panose="02000000000000000000" pitchFamily="2" charset="0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D3A5F-3007-4EEE-B0C8-501CBE79ECCB}"/>
              </a:ext>
            </a:extLst>
          </p:cNvPr>
          <p:cNvSpPr txBox="1"/>
          <p:nvPr/>
        </p:nvSpPr>
        <p:spPr>
          <a:xfrm flipH="1">
            <a:off x="4571999" y="2650263"/>
            <a:ext cx="3719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Administrative – Skills, Levels, Categories</a:t>
            </a:r>
          </a:p>
          <a:p>
            <a:r>
              <a:rPr lang="en-SG" sz="1600" dirty="0"/>
              <a:t>Add, Void, Credits</a:t>
            </a:r>
          </a:p>
          <a:p>
            <a:r>
              <a:rPr lang="en-SG" sz="1600" dirty="0">
                <a:solidFill>
                  <a:srgbClr val="FF0000"/>
                </a:solidFill>
              </a:rPr>
              <a:t>Approval from System Admin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F16F8-CA75-4BC1-913F-C84C550EDBFC}"/>
              </a:ext>
            </a:extLst>
          </p:cNvPr>
          <p:cNvSpPr txBox="1"/>
          <p:nvPr/>
        </p:nvSpPr>
        <p:spPr>
          <a:xfrm flipH="1">
            <a:off x="4435326" y="4064954"/>
            <a:ext cx="170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Courses Only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New Courses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Schedules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6EC77-0380-416A-9CAF-2E80A3D78E29}"/>
              </a:ext>
            </a:extLst>
          </p:cNvPr>
          <p:cNvSpPr txBox="1"/>
          <p:nvPr/>
        </p:nvSpPr>
        <p:spPr>
          <a:xfrm flipH="1">
            <a:off x="6536265" y="4064954"/>
            <a:ext cx="1864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Equipment Only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New Equipment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Bookings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Material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Knowledge 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ACE80-8EC7-4ECA-AC8D-6102CD04A945}"/>
              </a:ext>
            </a:extLst>
          </p:cNvPr>
          <p:cNvSpPr txBox="1"/>
          <p:nvPr/>
        </p:nvSpPr>
        <p:spPr>
          <a:xfrm>
            <a:off x="4712547" y="540804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Yanone Kaffeesatz Regular" panose="02000000000000000000" pitchFamily="2" charset="0"/>
                <a:ea typeface="+mj-ea"/>
                <a:cs typeface="+mj-cs"/>
              </a:rPr>
              <a:t>Trainer-assistants</a:t>
            </a:r>
            <a:endParaRPr lang="en-US" sz="2000" dirty="0">
              <a:latin typeface="Yanone Kaffeesatz Regular" panose="02000000000000000000" pitchFamily="2" charset="0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01E22-9765-4370-827D-150DD7BC9AC6}"/>
              </a:ext>
            </a:extLst>
          </p:cNvPr>
          <p:cNvSpPr txBox="1"/>
          <p:nvPr/>
        </p:nvSpPr>
        <p:spPr>
          <a:xfrm>
            <a:off x="7046190" y="539553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Yanone Kaffeesatz Regular" panose="02000000000000000000" pitchFamily="2" charset="0"/>
                <a:ea typeface="+mj-ea"/>
                <a:cs typeface="+mj-cs"/>
              </a:rPr>
              <a:t>Lab-assistants</a:t>
            </a:r>
            <a:endParaRPr lang="en-US" sz="2000" dirty="0">
              <a:latin typeface="Yanone Kaffeesatz Regular" panose="02000000000000000000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81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73D30-B095-4AC8-9DAD-F868D411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89" y="67005"/>
            <a:ext cx="9144000" cy="6769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440A5-F127-4872-9811-87E7D159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37" y="1922746"/>
            <a:ext cx="2389912" cy="1449967"/>
          </a:xfrm>
        </p:spPr>
        <p:txBody>
          <a:bodyPr>
            <a:normAutofit fontScale="90000"/>
          </a:bodyPr>
          <a:lstStyle/>
          <a:p>
            <a:r>
              <a:rPr lang="en-SG" dirty="0"/>
              <a:t>Super-</a:t>
            </a:r>
            <a:br>
              <a:rPr lang="en-SG" dirty="0"/>
            </a:br>
            <a:r>
              <a:rPr lang="en-SG" dirty="0"/>
              <a:t>visor</a:t>
            </a:r>
            <a:br>
              <a:rPr lang="en-SG" dirty="0"/>
            </a:br>
            <a:r>
              <a:rPr lang="en-SG" dirty="0"/>
              <a:t>Rights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D3F2D-A948-434F-AEBD-2197623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984A9-59C4-4BFA-94E5-A997A6B04C96}"/>
              </a:ext>
            </a:extLst>
          </p:cNvPr>
          <p:cNvSpPr/>
          <p:nvPr/>
        </p:nvSpPr>
        <p:spPr>
          <a:xfrm>
            <a:off x="1543269" y="4612678"/>
            <a:ext cx="7474607" cy="57417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BC624-F668-4EF4-87FC-6DD20956B4BB}"/>
              </a:ext>
            </a:extLst>
          </p:cNvPr>
          <p:cNvSpPr/>
          <p:nvPr/>
        </p:nvSpPr>
        <p:spPr>
          <a:xfrm>
            <a:off x="1543269" y="6216818"/>
            <a:ext cx="7474607" cy="57417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5921B-F99B-4A48-B768-1F9303C34E64}"/>
              </a:ext>
            </a:extLst>
          </p:cNvPr>
          <p:cNvSpPr/>
          <p:nvPr/>
        </p:nvSpPr>
        <p:spPr>
          <a:xfrm>
            <a:off x="7866993" y="988751"/>
            <a:ext cx="1128670" cy="581353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40A5-F127-4872-9811-87E7D159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501648"/>
            <a:ext cx="3785306" cy="721618"/>
          </a:xfrm>
        </p:spPr>
        <p:txBody>
          <a:bodyPr>
            <a:normAutofit fontScale="90000"/>
          </a:bodyPr>
          <a:lstStyle/>
          <a:p>
            <a:r>
              <a:rPr lang="en-SG" dirty="0"/>
              <a:t>Trainer Rights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D3F2D-A948-434F-AEBD-2197623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E26E1-CD85-4975-A945-36F92BA0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71687"/>
            <a:ext cx="8420100" cy="2714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19671-733C-4912-8E76-CC06829A86A1}"/>
              </a:ext>
            </a:extLst>
          </p:cNvPr>
          <p:cNvSpPr/>
          <p:nvPr/>
        </p:nvSpPr>
        <p:spPr>
          <a:xfrm>
            <a:off x="7936089" y="2731911"/>
            <a:ext cx="845961" cy="2054401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40A5-F127-4872-9811-87E7D159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9" y="294767"/>
            <a:ext cx="3785306" cy="721618"/>
          </a:xfrm>
        </p:spPr>
        <p:txBody>
          <a:bodyPr>
            <a:normAutofit fontScale="90000"/>
          </a:bodyPr>
          <a:lstStyle/>
          <a:p>
            <a:r>
              <a:rPr lang="en-SG" dirty="0" err="1"/>
              <a:t>FablabTech</a:t>
            </a:r>
            <a:r>
              <a:rPr lang="en-SG" dirty="0"/>
              <a:t> Rights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D3F2D-A948-434F-AEBD-2197623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553DA-19BA-4F48-8C62-3827FCC5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83017"/>
            <a:ext cx="8258175" cy="534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97FB9F-7C99-4833-92B3-700088881A16}"/>
              </a:ext>
            </a:extLst>
          </p:cNvPr>
          <p:cNvSpPr/>
          <p:nvPr/>
        </p:nvSpPr>
        <p:spPr>
          <a:xfrm>
            <a:off x="465490" y="5908850"/>
            <a:ext cx="7474607" cy="57417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CCCE5-B2CF-4DA9-9F1F-E1DEADF32673}"/>
              </a:ext>
            </a:extLst>
          </p:cNvPr>
          <p:cNvSpPr/>
          <p:nvPr/>
        </p:nvSpPr>
        <p:spPr>
          <a:xfrm>
            <a:off x="7940097" y="1517472"/>
            <a:ext cx="760990" cy="496555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9C51-4A0F-49C5-AFE3-5F817A8E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Locations, Skills &amp; Levels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8F23-FA4D-495E-B750-0318E7D7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Locations</a:t>
            </a:r>
          </a:p>
          <a:p>
            <a:pPr lvl="1"/>
            <a:r>
              <a:rPr lang="en-SG" dirty="0"/>
              <a:t>T11C, T1442, </a:t>
            </a:r>
            <a:r>
              <a:rPr lang="en-SG" dirty="0" err="1"/>
              <a:t>MakerSpace</a:t>
            </a:r>
            <a:r>
              <a:rPr lang="en-SG" dirty="0"/>
              <a:t> etc</a:t>
            </a:r>
          </a:p>
          <a:p>
            <a:r>
              <a:rPr lang="en-SG" dirty="0"/>
              <a:t>Skills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Not Available (default)</a:t>
            </a:r>
          </a:p>
          <a:p>
            <a:pPr lvl="1"/>
            <a:r>
              <a:rPr lang="en-SG" dirty="0"/>
              <a:t>Safety</a:t>
            </a:r>
          </a:p>
          <a:p>
            <a:pPr lvl="1"/>
            <a:r>
              <a:rPr lang="en-SG" dirty="0"/>
              <a:t>3D Printing, Laser Cutting, Routing, etc</a:t>
            </a:r>
          </a:p>
          <a:p>
            <a:r>
              <a:rPr lang="en-SG" dirty="0"/>
              <a:t>Levels</a:t>
            </a:r>
          </a:p>
          <a:p>
            <a:pPr lvl="1"/>
            <a:r>
              <a:rPr lang="en-SG" dirty="0"/>
              <a:t>Basic</a:t>
            </a:r>
          </a:p>
          <a:p>
            <a:pPr lvl="1"/>
            <a:r>
              <a:rPr lang="en-SG" dirty="0"/>
              <a:t>Intermediate, Advanced</a:t>
            </a:r>
          </a:p>
          <a:p>
            <a:pPr lvl="1"/>
            <a:r>
              <a:rPr lang="en-SG" dirty="0" err="1"/>
              <a:t>SysAdmin</a:t>
            </a:r>
            <a:r>
              <a:rPr lang="en-SG" dirty="0"/>
              <a:t> defined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90EE2-66E6-4884-AA28-88FED23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F266-76AF-409E-B81B-ADEF9C06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0071-736D-4F35-B8F4-7C45D244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SysAdm</a:t>
            </a:r>
            <a:r>
              <a:rPr lang="en-SG" dirty="0"/>
              <a:t> defined (with approval track)</a:t>
            </a:r>
          </a:p>
          <a:p>
            <a:r>
              <a:rPr lang="en-SG" dirty="0"/>
              <a:t>So far…</a:t>
            </a:r>
          </a:p>
          <a:p>
            <a:pPr lvl="1"/>
            <a:r>
              <a:rPr lang="en-SG" dirty="0"/>
              <a:t>Safety</a:t>
            </a:r>
          </a:p>
          <a:p>
            <a:pPr lvl="1"/>
            <a:r>
              <a:rPr lang="en-SG" dirty="0"/>
              <a:t>3D printing</a:t>
            </a:r>
          </a:p>
          <a:p>
            <a:pPr lvl="1"/>
            <a:r>
              <a:rPr lang="en-SG" dirty="0"/>
              <a:t>Laser cutting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81390-205B-4ADD-A987-AC008843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3611</TotalTime>
  <Words>592</Words>
  <Application>Microsoft Office PowerPoint</Application>
  <PresentationFormat>On-screen Show (4:3)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Yanone Kaffeesatz Regular</vt:lpstr>
      <vt:lpstr>Yanone Kaffeesatz SemiBold</vt:lpstr>
      <vt:lpstr>Office Theme</vt:lpstr>
      <vt:lpstr>FLMS</vt:lpstr>
      <vt:lpstr>FLMS</vt:lpstr>
      <vt:lpstr>Users</vt:lpstr>
      <vt:lpstr>Supervisory Roles</vt:lpstr>
      <vt:lpstr>Super- visor Rights</vt:lpstr>
      <vt:lpstr>Trainer Rights</vt:lpstr>
      <vt:lpstr>FablabTech Rights</vt:lpstr>
      <vt:lpstr>Locations, Skills &amp; Levels</vt:lpstr>
      <vt:lpstr>Course Categories</vt:lpstr>
      <vt:lpstr>Courses</vt:lpstr>
      <vt:lpstr>Courses creation info</vt:lpstr>
      <vt:lpstr>Course Schedule</vt:lpstr>
      <vt:lpstr>FLMS</vt:lpstr>
      <vt:lpstr>Let’s run a class…</vt:lpstr>
      <vt:lpstr>Background setup</vt:lpstr>
      <vt:lpstr>Class registration</vt:lpstr>
      <vt:lpstr>3D Printing course</vt:lpstr>
      <vt:lpstr>Equipment Category</vt:lpstr>
      <vt:lpstr>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97</cp:revision>
  <dcterms:created xsi:type="dcterms:W3CDTF">2021-05-13T09:46:01Z</dcterms:created>
  <dcterms:modified xsi:type="dcterms:W3CDTF">2021-11-09T04:06:19Z</dcterms:modified>
</cp:coreProperties>
</file>