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57" r:id="rId3"/>
    <p:sldId id="258" r:id="rId4"/>
    <p:sldId id="259" r:id="rId5"/>
    <p:sldId id="260" r:id="rId6"/>
    <p:sldId id="280" r:id="rId7"/>
    <p:sldId id="261" r:id="rId8"/>
    <p:sldId id="262" r:id="rId9"/>
    <p:sldId id="263" r:id="rId10"/>
    <p:sldId id="264" r:id="rId11"/>
    <p:sldId id="265" r:id="rId12"/>
    <p:sldId id="266" r:id="rId13"/>
    <p:sldId id="267" r:id="rId14"/>
    <p:sldId id="269" r:id="rId15"/>
    <p:sldId id="270" r:id="rId16"/>
    <p:sldId id="272" r:id="rId17"/>
    <p:sldId id="273" r:id="rId18"/>
    <p:sldId id="279" r:id="rId19"/>
    <p:sldId id="274" r:id="rId20"/>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 userDrawn="1">
          <p15:clr>
            <a:srgbClr val="A4A3A4"/>
          </p15:clr>
        </p15:guide>
        <p15:guide id="2" pos="7865" userDrawn="1">
          <p15:clr>
            <a:srgbClr val="A4A3A4"/>
          </p15:clr>
        </p15:guide>
        <p15:guide id="3" orient="horz" pos="5859" userDrawn="1">
          <p15:clr>
            <a:srgbClr val="A4A3A4"/>
          </p15:clr>
        </p15:guide>
        <p15:guide id="4" pos="176" userDrawn="1">
          <p15:clr>
            <a:srgbClr val="A4A3A4"/>
          </p15:clr>
        </p15:guide>
        <p15:guide id="5" orient="horz" pos="15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66" d="100"/>
          <a:sy n="66" d="100"/>
        </p:scale>
        <p:origin x="1128" y="-350"/>
      </p:cViewPr>
      <p:guideLst>
        <p:guide orient="horz" pos="189"/>
        <p:guide pos="7865"/>
        <p:guide orient="horz" pos="5859"/>
        <p:guide pos="176"/>
        <p:guide orient="horz" pos="15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057B55-CB21-4AE6-8B3F-FC6569E1D947}" type="datetimeFigureOut">
              <a:rPr lang="en-SG" smtClean="0"/>
              <a:t>16/2/2022</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CD6A-37F9-4057-B156-4A7FF5939512}" type="slidenum">
              <a:rPr lang="en-SG" smtClean="0"/>
              <a:t>‹#›</a:t>
            </a:fld>
            <a:endParaRPr lang="en-SG"/>
          </a:p>
        </p:txBody>
      </p:sp>
    </p:spTree>
    <p:extLst>
      <p:ext uri="{BB962C8B-B14F-4D97-AF65-F5344CB8AC3E}">
        <p14:creationId xmlns:p14="http://schemas.microsoft.com/office/powerpoint/2010/main" val="522276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10995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1375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4748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2/16/2022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4557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1084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6813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369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935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9904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5957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843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57E0CF6C-748E-4B7A-BC8B-3011EF78ED13}" type="datetime1">
              <a:rPr lang="en-US" smtClean="0"/>
              <a:pPr/>
              <a:t>2/16/2022</a:t>
            </a:fld>
            <a:endParaRPr lang="en-US" dirty="0"/>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4219368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7.xml"/><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2" descr="Fablab SP">
            <a:extLst>
              <a:ext uri="{FF2B5EF4-FFF2-40B4-BE49-F238E27FC236}">
                <a16:creationId xmlns:a16="http://schemas.microsoft.com/office/drawing/2014/main" id="{B84878C3-E79D-458A-898E-596507658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360" y="3262788"/>
            <a:ext cx="10744880" cy="3075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94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37E046-2E7B-44FD-B208-0B3AE61291BA}"/>
              </a:ext>
            </a:extLst>
          </p:cNvPr>
          <p:cNvSpPr txBox="1"/>
          <p:nvPr/>
        </p:nvSpPr>
        <p:spPr>
          <a:xfrm>
            <a:off x="279400" y="300038"/>
            <a:ext cx="1614714" cy="584775"/>
          </a:xfrm>
          <a:prstGeom prst="rect">
            <a:avLst/>
          </a:prstGeom>
          <a:noFill/>
        </p:spPr>
        <p:txBody>
          <a:bodyPr wrap="square" rtlCol="0">
            <a:spAutoFit/>
          </a:bodyPr>
          <a:lstStyle/>
          <a:p>
            <a:r>
              <a:rPr lang="en-US" sz="3200" dirty="0">
                <a:latin typeface="Arial Rounded MT Bold" panose="020F0704030504030204" pitchFamily="34" charset="0"/>
              </a:rPr>
              <a:t>Step 8</a:t>
            </a:r>
            <a:endParaRPr lang="en-US" sz="2400" dirty="0">
              <a:latin typeface="Arial Rounded MT Bold" panose="020F070403050403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8873D85E-0B19-4F00-9BEA-B7F08C396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369" y="2460626"/>
            <a:ext cx="10944859" cy="6840537"/>
          </a:xfrm>
          <a:prstGeom prst="rect">
            <a:avLst/>
          </a:prstGeom>
        </p:spPr>
      </p:pic>
      <p:sp>
        <p:nvSpPr>
          <p:cNvPr id="5" name="TextBox 4">
            <a:extLst>
              <a:ext uri="{FF2B5EF4-FFF2-40B4-BE49-F238E27FC236}">
                <a16:creationId xmlns:a16="http://schemas.microsoft.com/office/drawing/2014/main" id="{4360A734-9A62-4ACA-8C1D-86335F0081B4}"/>
              </a:ext>
            </a:extLst>
          </p:cNvPr>
          <p:cNvSpPr txBox="1"/>
          <p:nvPr/>
        </p:nvSpPr>
        <p:spPr>
          <a:xfrm>
            <a:off x="279399" y="890965"/>
            <a:ext cx="12242800" cy="1569660"/>
          </a:xfrm>
          <a:prstGeom prst="rect">
            <a:avLst/>
          </a:prstGeom>
          <a:noFill/>
        </p:spPr>
        <p:txBody>
          <a:bodyPr wrap="square" rtlCol="0">
            <a:spAutoFit/>
          </a:bodyPr>
          <a:lstStyle/>
          <a:p>
            <a:r>
              <a:rPr lang="en-US" sz="2400" dirty="0">
                <a:latin typeface="Arial Rounded MT Bold" panose="020F0704030504030204" pitchFamily="34" charset="0"/>
              </a:rPr>
              <a:t>When the drawing is ready for printing click “Print”. You should be led to a new program. If the program does not open automatically, find “Epilog Job Manager” from the desktop and manually open it. Then go back to CorelDraw and print again.</a:t>
            </a:r>
          </a:p>
        </p:txBody>
      </p:sp>
      <p:sp>
        <p:nvSpPr>
          <p:cNvPr id="3" name="Rectangle 2">
            <a:extLst>
              <a:ext uri="{FF2B5EF4-FFF2-40B4-BE49-F238E27FC236}">
                <a16:creationId xmlns:a16="http://schemas.microsoft.com/office/drawing/2014/main" id="{89F60574-D9A7-4C2A-A3EB-BF0384EEDB57}"/>
              </a:ext>
            </a:extLst>
          </p:cNvPr>
          <p:cNvSpPr/>
          <p:nvPr/>
        </p:nvSpPr>
        <p:spPr>
          <a:xfrm>
            <a:off x="6065520" y="6962140"/>
            <a:ext cx="551180" cy="21590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Arrow: Down 5">
            <a:extLst>
              <a:ext uri="{FF2B5EF4-FFF2-40B4-BE49-F238E27FC236}">
                <a16:creationId xmlns:a16="http://schemas.microsoft.com/office/drawing/2014/main" id="{42CE52F9-3551-46FB-88DE-6C9B71BBD82B}"/>
              </a:ext>
            </a:extLst>
          </p:cNvPr>
          <p:cNvSpPr/>
          <p:nvPr/>
        </p:nvSpPr>
        <p:spPr>
          <a:xfrm>
            <a:off x="1961197" y="8476488"/>
            <a:ext cx="463423" cy="48634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1BE2BFC6-99F9-48A9-AE22-387DC6EC4C02}"/>
              </a:ext>
            </a:extLst>
          </p:cNvPr>
          <p:cNvSpPr/>
          <p:nvPr/>
        </p:nvSpPr>
        <p:spPr>
          <a:xfrm>
            <a:off x="2026666" y="9034272"/>
            <a:ext cx="332486" cy="32308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75E4CD2F-6B09-45A1-AF71-0CE6E7CDEB71}"/>
              </a:ext>
            </a:extLst>
          </p:cNvPr>
          <p:cNvSpPr/>
          <p:nvPr/>
        </p:nvSpPr>
        <p:spPr>
          <a:xfrm>
            <a:off x="-3944112" y="12216384"/>
            <a:ext cx="353568" cy="35052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Arrow: Down 12">
            <a:extLst>
              <a:ext uri="{FF2B5EF4-FFF2-40B4-BE49-F238E27FC236}">
                <a16:creationId xmlns:a16="http://schemas.microsoft.com/office/drawing/2014/main" id="{AF56871F-7820-4BCB-ACD7-86EA69170D7C}"/>
              </a:ext>
            </a:extLst>
          </p:cNvPr>
          <p:cNvSpPr/>
          <p:nvPr/>
        </p:nvSpPr>
        <p:spPr>
          <a:xfrm>
            <a:off x="6109398" y="6419596"/>
            <a:ext cx="463423" cy="48634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6665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D23CB3-B5C7-4EBF-9C05-A77EC2A0E199}"/>
              </a:ext>
            </a:extLst>
          </p:cNvPr>
          <p:cNvSpPr txBox="1"/>
          <p:nvPr/>
        </p:nvSpPr>
        <p:spPr>
          <a:xfrm>
            <a:off x="279400" y="300038"/>
            <a:ext cx="1614714" cy="584775"/>
          </a:xfrm>
          <a:prstGeom prst="rect">
            <a:avLst/>
          </a:prstGeom>
          <a:noFill/>
        </p:spPr>
        <p:txBody>
          <a:bodyPr wrap="square" rtlCol="0">
            <a:spAutoFit/>
          </a:bodyPr>
          <a:lstStyle/>
          <a:p>
            <a:r>
              <a:rPr lang="en-US" sz="3200" dirty="0">
                <a:latin typeface="Arial Rounded MT Bold" panose="020F0704030504030204" pitchFamily="34" charset="0"/>
              </a:rPr>
              <a:t>Step 9</a:t>
            </a:r>
            <a:endParaRPr lang="en-US" sz="2400" dirty="0">
              <a:latin typeface="Arial Rounded MT Bold" panose="020F0704030504030204" pitchFamily="34" charset="0"/>
            </a:endParaRPr>
          </a:p>
        </p:txBody>
      </p:sp>
      <p:pic>
        <p:nvPicPr>
          <p:cNvPr id="6" name="Picture 5" descr="Graphical user interface, application, table, Excel&#10;&#10;Description automatically generated">
            <a:extLst>
              <a:ext uri="{FF2B5EF4-FFF2-40B4-BE49-F238E27FC236}">
                <a16:creationId xmlns:a16="http://schemas.microsoft.com/office/drawing/2014/main" id="{69920B54-635A-41F1-BA9B-81BBBD4EA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370" y="2460625"/>
            <a:ext cx="10944859" cy="6840537"/>
          </a:xfrm>
          <a:prstGeom prst="rect">
            <a:avLst/>
          </a:prstGeom>
        </p:spPr>
      </p:pic>
      <p:sp>
        <p:nvSpPr>
          <p:cNvPr id="7" name="TextBox 6">
            <a:extLst>
              <a:ext uri="{FF2B5EF4-FFF2-40B4-BE49-F238E27FC236}">
                <a16:creationId xmlns:a16="http://schemas.microsoft.com/office/drawing/2014/main" id="{9BE7EE76-B8EC-47B7-AAD9-E3E299592BB6}"/>
              </a:ext>
            </a:extLst>
          </p:cNvPr>
          <p:cNvSpPr txBox="1"/>
          <p:nvPr/>
        </p:nvSpPr>
        <p:spPr>
          <a:xfrm>
            <a:off x="279400" y="884813"/>
            <a:ext cx="12206288" cy="1508105"/>
          </a:xfrm>
          <a:prstGeom prst="rect">
            <a:avLst/>
          </a:prstGeom>
          <a:noFill/>
        </p:spPr>
        <p:txBody>
          <a:bodyPr wrap="square" rtlCol="0">
            <a:spAutoFit/>
          </a:bodyPr>
          <a:lstStyle/>
          <a:p>
            <a:r>
              <a:rPr lang="en-US" sz="2400" dirty="0">
                <a:latin typeface="Arial Rounded MT Bold" panose="020F0704030504030204" pitchFamily="34" charset="0"/>
              </a:rPr>
              <a:t>Epilog Job Manager will open, and you will see a display like this. Then click “Import Settings”.</a:t>
            </a:r>
          </a:p>
          <a:p>
            <a:r>
              <a:rPr lang="en-US" sz="2200" dirty="0">
                <a:solidFill>
                  <a:srgbClr val="FF0000"/>
                </a:solidFill>
                <a:latin typeface="Arial Rounded MT Bold" panose="020F0704030504030204" pitchFamily="34" charset="0"/>
              </a:rPr>
              <a:t>Note: If you cannot find your drawing on the canvas, check CorelDraw again. Make sure that your drawing has the correct cutting settings, correct line thickness and colors. </a:t>
            </a:r>
          </a:p>
        </p:txBody>
      </p:sp>
      <p:sp>
        <p:nvSpPr>
          <p:cNvPr id="3" name="Rectangle 2">
            <a:extLst>
              <a:ext uri="{FF2B5EF4-FFF2-40B4-BE49-F238E27FC236}">
                <a16:creationId xmlns:a16="http://schemas.microsoft.com/office/drawing/2014/main" id="{C1B59683-EBEC-4C7D-A598-06A19FECFC8B}"/>
              </a:ext>
            </a:extLst>
          </p:cNvPr>
          <p:cNvSpPr/>
          <p:nvPr/>
        </p:nvSpPr>
        <p:spPr>
          <a:xfrm>
            <a:off x="11587480" y="3832860"/>
            <a:ext cx="185420" cy="16764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34FF993D-F667-4A0D-BE68-15F096B4E5F9}"/>
              </a:ext>
            </a:extLst>
          </p:cNvPr>
          <p:cNvSpPr/>
          <p:nvPr/>
        </p:nvSpPr>
        <p:spPr>
          <a:xfrm>
            <a:off x="11587480" y="4460240"/>
            <a:ext cx="185420" cy="16764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E8BAB5F6-8D49-4DD5-B373-F83067E5C91B}"/>
              </a:ext>
            </a:extLst>
          </p:cNvPr>
          <p:cNvSpPr txBox="1"/>
          <p:nvPr/>
        </p:nvSpPr>
        <p:spPr>
          <a:xfrm>
            <a:off x="8265160" y="4198630"/>
            <a:ext cx="1285240" cy="523220"/>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IMPORT SETTINGS</a:t>
            </a:r>
            <a:endParaRPr lang="en-SG" sz="1400" dirty="0">
              <a:solidFill>
                <a:srgbClr val="FF0000"/>
              </a:solidFill>
              <a:latin typeface="Arial Rounded MT Bold" panose="020F0704030504030204" pitchFamily="34" charset="0"/>
            </a:endParaRPr>
          </a:p>
        </p:txBody>
      </p:sp>
      <p:cxnSp>
        <p:nvCxnSpPr>
          <p:cNvPr id="11" name="Connector: Elbow 10">
            <a:extLst>
              <a:ext uri="{FF2B5EF4-FFF2-40B4-BE49-F238E27FC236}">
                <a16:creationId xmlns:a16="http://schemas.microsoft.com/office/drawing/2014/main" id="{69851259-8181-47BD-A02A-19ECE3A704EB}"/>
              </a:ext>
            </a:extLst>
          </p:cNvPr>
          <p:cNvCxnSpPr>
            <a:endCxn id="3" idx="1"/>
          </p:cNvCxnSpPr>
          <p:nvPr/>
        </p:nvCxnSpPr>
        <p:spPr>
          <a:xfrm flipV="1">
            <a:off x="9550400" y="3916680"/>
            <a:ext cx="2037080" cy="543560"/>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D402BA5-C931-4D7A-A967-54FE095AA143}"/>
              </a:ext>
            </a:extLst>
          </p:cNvPr>
          <p:cNvCxnSpPr>
            <a:cxnSpLocks/>
            <a:stCxn id="4" idx="2"/>
            <a:endCxn id="8" idx="2"/>
          </p:cNvCxnSpPr>
          <p:nvPr/>
        </p:nvCxnSpPr>
        <p:spPr>
          <a:xfrm rot="5400000" flipH="1" flipV="1">
            <a:off x="10247000" y="3288660"/>
            <a:ext cx="93970" cy="2772410"/>
          </a:xfrm>
          <a:prstGeom prst="bentConnector3">
            <a:avLst>
              <a:gd name="adj1" fmla="val -24326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749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A9D9E-7072-4606-BFF0-E299402CB475}"/>
              </a:ext>
            </a:extLst>
          </p:cNvPr>
          <p:cNvSpPr txBox="1"/>
          <p:nvPr/>
        </p:nvSpPr>
        <p:spPr>
          <a:xfrm>
            <a:off x="279399" y="300038"/>
            <a:ext cx="2019663" cy="584775"/>
          </a:xfrm>
          <a:prstGeom prst="rect">
            <a:avLst/>
          </a:prstGeom>
          <a:noFill/>
        </p:spPr>
        <p:txBody>
          <a:bodyPr wrap="square" rtlCol="0">
            <a:spAutoFit/>
          </a:bodyPr>
          <a:lstStyle/>
          <a:p>
            <a:r>
              <a:rPr lang="en-US" sz="3200" dirty="0">
                <a:latin typeface="Arial Rounded MT Bold" panose="020F0704030504030204" pitchFamily="34" charset="0"/>
              </a:rPr>
              <a:t>Step 10</a:t>
            </a:r>
            <a:endParaRPr lang="en-US" sz="2400" dirty="0">
              <a:latin typeface="Arial Rounded MT Bold" panose="020F070403050403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13CAC760-0081-4406-9243-76D5BB8B0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370" y="2460626"/>
            <a:ext cx="10944859" cy="6840537"/>
          </a:xfrm>
          <a:prstGeom prst="rect">
            <a:avLst/>
          </a:prstGeom>
        </p:spPr>
      </p:pic>
      <p:sp>
        <p:nvSpPr>
          <p:cNvPr id="5" name="TextBox 4">
            <a:extLst>
              <a:ext uri="{FF2B5EF4-FFF2-40B4-BE49-F238E27FC236}">
                <a16:creationId xmlns:a16="http://schemas.microsoft.com/office/drawing/2014/main" id="{439F231F-7331-4890-88F3-BF366E3E3B05}"/>
              </a:ext>
            </a:extLst>
          </p:cNvPr>
          <p:cNvSpPr txBox="1"/>
          <p:nvPr/>
        </p:nvSpPr>
        <p:spPr>
          <a:xfrm>
            <a:off x="279400" y="1087403"/>
            <a:ext cx="12206288" cy="830997"/>
          </a:xfrm>
          <a:prstGeom prst="rect">
            <a:avLst/>
          </a:prstGeom>
          <a:noFill/>
        </p:spPr>
        <p:txBody>
          <a:bodyPr wrap="square" rtlCol="0">
            <a:spAutoFit/>
          </a:bodyPr>
          <a:lstStyle/>
          <a:p>
            <a:r>
              <a:rPr lang="en-US" sz="2400" dirty="0">
                <a:latin typeface="Arial Rounded MT Bold" panose="020F0704030504030204" pitchFamily="34" charset="0"/>
              </a:rPr>
              <a:t>You will see a list of materials. Select the material that you are using. Here, “Plywood (5mm)” has been chosen for example.</a:t>
            </a:r>
          </a:p>
        </p:txBody>
      </p:sp>
    </p:spTree>
    <p:extLst>
      <p:ext uri="{BB962C8B-B14F-4D97-AF65-F5344CB8AC3E}">
        <p14:creationId xmlns:p14="http://schemas.microsoft.com/office/powerpoint/2010/main" val="331736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82D06-A856-4143-B1A7-CCEBE10400E2}"/>
              </a:ext>
            </a:extLst>
          </p:cNvPr>
          <p:cNvSpPr txBox="1"/>
          <p:nvPr/>
        </p:nvSpPr>
        <p:spPr>
          <a:xfrm>
            <a:off x="279400" y="300038"/>
            <a:ext cx="2163354" cy="584775"/>
          </a:xfrm>
          <a:prstGeom prst="rect">
            <a:avLst/>
          </a:prstGeom>
          <a:noFill/>
        </p:spPr>
        <p:txBody>
          <a:bodyPr wrap="square" rtlCol="0">
            <a:spAutoFit/>
          </a:bodyPr>
          <a:lstStyle/>
          <a:p>
            <a:r>
              <a:rPr lang="en-US" sz="3200" dirty="0">
                <a:latin typeface="Arial Rounded MT Bold" panose="020F0704030504030204" pitchFamily="34" charset="0"/>
              </a:rPr>
              <a:t>Step 11</a:t>
            </a:r>
            <a:endParaRPr lang="en-US" sz="2400" dirty="0">
              <a:latin typeface="Arial Rounded MT Bold" panose="020F0704030504030204" pitchFamily="34" charset="0"/>
            </a:endParaRPr>
          </a:p>
        </p:txBody>
      </p:sp>
      <p:pic>
        <p:nvPicPr>
          <p:cNvPr id="4" name="Picture 3" descr="Graphical user interface, application, table, Excel&#10;&#10;Description automatically generated">
            <a:extLst>
              <a:ext uri="{FF2B5EF4-FFF2-40B4-BE49-F238E27FC236}">
                <a16:creationId xmlns:a16="http://schemas.microsoft.com/office/drawing/2014/main" id="{9CFD0AEF-EFE0-48FB-8522-1557E2A75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95" y="2460625"/>
            <a:ext cx="6343468" cy="3964668"/>
          </a:xfrm>
          <a:prstGeom prst="rect">
            <a:avLst/>
          </a:prstGeom>
        </p:spPr>
      </p:pic>
      <p:pic>
        <p:nvPicPr>
          <p:cNvPr id="5" name="Picture 4" descr="Graphical user interface, application, table, Excel&#10;&#10;Description automatically generated">
            <a:extLst>
              <a:ext uri="{FF2B5EF4-FFF2-40B4-BE49-F238E27FC236}">
                <a16:creationId xmlns:a16="http://schemas.microsoft.com/office/drawing/2014/main" id="{861D7347-64DD-4E55-A4BD-88EDF00028A2}"/>
              </a:ext>
            </a:extLst>
          </p:cNvPr>
          <p:cNvPicPr>
            <a:picLocks noChangeAspect="1"/>
          </p:cNvPicPr>
          <p:nvPr/>
        </p:nvPicPr>
        <p:blipFill rotWithShape="1">
          <a:blip r:embed="rId2">
            <a:extLst>
              <a:ext uri="{28A0092B-C50C-407E-A947-70E740481C1C}">
                <a14:useLocalDpi xmlns:a14="http://schemas.microsoft.com/office/drawing/2010/main" val="0"/>
              </a:ext>
            </a:extLst>
          </a:blip>
          <a:srcRect l="83922" t="27707" b="35260"/>
          <a:stretch/>
        </p:blipFill>
        <p:spPr>
          <a:xfrm>
            <a:off x="7734086" y="2460625"/>
            <a:ext cx="4751602" cy="6840538"/>
          </a:xfrm>
          <a:prstGeom prst="rect">
            <a:avLst/>
          </a:prstGeom>
        </p:spPr>
      </p:pic>
      <p:sp>
        <p:nvSpPr>
          <p:cNvPr id="6" name="TextBox 5">
            <a:extLst>
              <a:ext uri="{FF2B5EF4-FFF2-40B4-BE49-F238E27FC236}">
                <a16:creationId xmlns:a16="http://schemas.microsoft.com/office/drawing/2014/main" id="{2EF1BCE2-3D50-460A-A88E-7D28EB39F22D}"/>
              </a:ext>
            </a:extLst>
          </p:cNvPr>
          <p:cNvSpPr txBox="1"/>
          <p:nvPr/>
        </p:nvSpPr>
        <p:spPr>
          <a:xfrm>
            <a:off x="279400" y="884813"/>
            <a:ext cx="12206288" cy="1200329"/>
          </a:xfrm>
          <a:prstGeom prst="rect">
            <a:avLst/>
          </a:prstGeom>
          <a:noFill/>
        </p:spPr>
        <p:txBody>
          <a:bodyPr wrap="square" rtlCol="0">
            <a:spAutoFit/>
          </a:bodyPr>
          <a:lstStyle/>
          <a:p>
            <a:r>
              <a:rPr lang="en-US" sz="2400" dirty="0">
                <a:latin typeface="Arial Rounded MT Bold" panose="020F0704030504030204" pitchFamily="34" charset="0"/>
              </a:rPr>
              <a:t>Make sure that “Auto Focus” has been turned on. Check your settings and thickness. Make sure that “Air Assist” is on. You can edit “Cycles” if you want to cut the same vector multiple times.</a:t>
            </a:r>
          </a:p>
        </p:txBody>
      </p:sp>
      <p:pic>
        <p:nvPicPr>
          <p:cNvPr id="7" name="Picture 6" descr="Graphical user interface, application, table, Excel&#10;&#10;Description automatically generated">
            <a:extLst>
              <a:ext uri="{FF2B5EF4-FFF2-40B4-BE49-F238E27FC236}">
                <a16:creationId xmlns:a16="http://schemas.microsoft.com/office/drawing/2014/main" id="{7AFACC85-5392-4991-8E81-806B1C2F95F2}"/>
              </a:ext>
            </a:extLst>
          </p:cNvPr>
          <p:cNvPicPr>
            <a:picLocks noChangeAspect="1"/>
          </p:cNvPicPr>
          <p:nvPr/>
        </p:nvPicPr>
        <p:blipFill rotWithShape="1">
          <a:blip r:embed="rId2">
            <a:extLst>
              <a:ext uri="{28A0092B-C50C-407E-A947-70E740481C1C}">
                <a14:useLocalDpi xmlns:a14="http://schemas.microsoft.com/office/drawing/2010/main" val="0"/>
              </a:ext>
            </a:extLst>
          </a:blip>
          <a:srcRect l="82963" t="11356" b="82219"/>
          <a:stretch/>
        </p:blipFill>
        <p:spPr>
          <a:xfrm>
            <a:off x="315912" y="7033128"/>
            <a:ext cx="7141608" cy="1683259"/>
          </a:xfrm>
          <a:prstGeom prst="rect">
            <a:avLst/>
          </a:prstGeom>
          <a:ln w="38100">
            <a:solidFill>
              <a:srgbClr val="FF0000"/>
            </a:solidFill>
          </a:ln>
        </p:spPr>
      </p:pic>
      <p:sp>
        <p:nvSpPr>
          <p:cNvPr id="3" name="Rectangle 2">
            <a:extLst>
              <a:ext uri="{FF2B5EF4-FFF2-40B4-BE49-F238E27FC236}">
                <a16:creationId xmlns:a16="http://schemas.microsoft.com/office/drawing/2014/main" id="{6000A730-5425-48F6-9A6B-B46B74761687}"/>
              </a:ext>
            </a:extLst>
          </p:cNvPr>
          <p:cNvSpPr/>
          <p:nvPr/>
        </p:nvSpPr>
        <p:spPr>
          <a:xfrm>
            <a:off x="5814060" y="2936240"/>
            <a:ext cx="1057003" cy="22098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Connector: Elbow 10">
            <a:extLst>
              <a:ext uri="{FF2B5EF4-FFF2-40B4-BE49-F238E27FC236}">
                <a16:creationId xmlns:a16="http://schemas.microsoft.com/office/drawing/2014/main" id="{5895691F-CD5E-4706-AB37-42A512FED15D}"/>
              </a:ext>
            </a:extLst>
          </p:cNvPr>
          <p:cNvCxnSpPr>
            <a:cxnSpLocks/>
            <a:stCxn id="3" idx="2"/>
            <a:endCxn id="7" idx="0"/>
          </p:cNvCxnSpPr>
          <p:nvPr/>
        </p:nvCxnSpPr>
        <p:spPr>
          <a:xfrm rot="5400000">
            <a:off x="3176685" y="3867251"/>
            <a:ext cx="3875908" cy="245584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09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8A93C-4E8B-4B49-9276-C20A447985CF}"/>
              </a:ext>
            </a:extLst>
          </p:cNvPr>
          <p:cNvSpPr txBox="1"/>
          <p:nvPr/>
        </p:nvSpPr>
        <p:spPr>
          <a:xfrm>
            <a:off x="279400" y="300038"/>
            <a:ext cx="2163354" cy="584775"/>
          </a:xfrm>
          <a:prstGeom prst="rect">
            <a:avLst/>
          </a:prstGeom>
          <a:noFill/>
        </p:spPr>
        <p:txBody>
          <a:bodyPr wrap="square" rtlCol="0">
            <a:spAutoFit/>
          </a:bodyPr>
          <a:lstStyle/>
          <a:p>
            <a:r>
              <a:rPr lang="en-US" sz="3200" dirty="0">
                <a:latin typeface="Arial Rounded MT Bold" panose="020F0704030504030204" pitchFamily="34" charset="0"/>
              </a:rPr>
              <a:t>Step 12</a:t>
            </a:r>
            <a:endParaRPr lang="en-US" sz="2400" dirty="0">
              <a:latin typeface="Arial Rounded MT Bold" panose="020F0704030504030204" pitchFamily="34" charset="0"/>
            </a:endParaRPr>
          </a:p>
        </p:txBody>
      </p:sp>
      <p:pic>
        <p:nvPicPr>
          <p:cNvPr id="4" name="Picture 3" descr="Graphical user interface, application, table, Excel&#10;&#10;Description automatically generated">
            <a:extLst>
              <a:ext uri="{FF2B5EF4-FFF2-40B4-BE49-F238E27FC236}">
                <a16:creationId xmlns:a16="http://schemas.microsoft.com/office/drawing/2014/main" id="{A151F31C-BF2B-42EF-97FC-FE32FA6DE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1" y="2460625"/>
            <a:ext cx="6121399" cy="3825875"/>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86C67ED-920B-489E-A3B3-7A633E5B71B0}"/>
              </a:ext>
            </a:extLst>
          </p:cNvPr>
          <p:cNvPicPr>
            <a:picLocks noChangeAspect="1"/>
          </p:cNvPicPr>
          <p:nvPr/>
        </p:nvPicPr>
        <p:blipFill rotWithShape="1">
          <a:blip r:embed="rId3">
            <a:extLst>
              <a:ext uri="{28A0092B-C50C-407E-A947-70E740481C1C}">
                <a14:useLocalDpi xmlns:a14="http://schemas.microsoft.com/office/drawing/2010/main" val="0"/>
              </a:ext>
            </a:extLst>
          </a:blip>
          <a:srcRect t="10024" r="9195" b="24780"/>
          <a:stretch/>
        </p:blipFill>
        <p:spPr>
          <a:xfrm>
            <a:off x="7020751" y="4062549"/>
            <a:ext cx="5464938" cy="5238614"/>
          </a:xfrm>
          <a:prstGeom prst="rect">
            <a:avLst/>
          </a:prstGeom>
        </p:spPr>
      </p:pic>
      <p:sp>
        <p:nvSpPr>
          <p:cNvPr id="7" name="TextBox 6">
            <a:extLst>
              <a:ext uri="{FF2B5EF4-FFF2-40B4-BE49-F238E27FC236}">
                <a16:creationId xmlns:a16="http://schemas.microsoft.com/office/drawing/2014/main" id="{76361BC3-C1DB-4F78-AF73-12BD0255969A}"/>
              </a:ext>
            </a:extLst>
          </p:cNvPr>
          <p:cNvSpPr txBox="1"/>
          <p:nvPr/>
        </p:nvSpPr>
        <p:spPr>
          <a:xfrm>
            <a:off x="279400" y="1074340"/>
            <a:ext cx="12206288" cy="830997"/>
          </a:xfrm>
          <a:prstGeom prst="rect">
            <a:avLst/>
          </a:prstGeom>
          <a:noFill/>
        </p:spPr>
        <p:txBody>
          <a:bodyPr wrap="square" rtlCol="0">
            <a:spAutoFit/>
          </a:bodyPr>
          <a:lstStyle/>
          <a:p>
            <a:r>
              <a:rPr lang="en-US" sz="2400" dirty="0">
                <a:latin typeface="Arial Rounded MT Bold" panose="020F0704030504030204" pitchFamily="34" charset="0"/>
              </a:rPr>
              <a:t>After everything has been checked, click “Print”. Your job will be sent to the laser cutter. You can see your job title and cut time on the machine display.</a:t>
            </a:r>
          </a:p>
        </p:txBody>
      </p:sp>
      <p:sp>
        <p:nvSpPr>
          <p:cNvPr id="3" name="Rectangle 2">
            <a:extLst>
              <a:ext uri="{FF2B5EF4-FFF2-40B4-BE49-F238E27FC236}">
                <a16:creationId xmlns:a16="http://schemas.microsoft.com/office/drawing/2014/main" id="{D6B53AF1-9125-4553-A3B2-B765ADFA5306}"/>
              </a:ext>
            </a:extLst>
          </p:cNvPr>
          <p:cNvSpPr/>
          <p:nvPr/>
        </p:nvSpPr>
        <p:spPr>
          <a:xfrm>
            <a:off x="5356860" y="6027420"/>
            <a:ext cx="345440" cy="12954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Arrow: Down 4">
            <a:extLst>
              <a:ext uri="{FF2B5EF4-FFF2-40B4-BE49-F238E27FC236}">
                <a16:creationId xmlns:a16="http://schemas.microsoft.com/office/drawing/2014/main" id="{F932564C-58F4-4030-BAAD-D40A4313815A}"/>
              </a:ext>
            </a:extLst>
          </p:cNvPr>
          <p:cNvSpPr/>
          <p:nvPr/>
        </p:nvSpPr>
        <p:spPr>
          <a:xfrm>
            <a:off x="5414010" y="5614670"/>
            <a:ext cx="231140" cy="3479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59B559F6-25C1-434C-9B6C-1881E1AD81BF}"/>
              </a:ext>
            </a:extLst>
          </p:cNvPr>
          <p:cNvSpPr/>
          <p:nvPr/>
        </p:nvSpPr>
        <p:spPr>
          <a:xfrm>
            <a:off x="7361499" y="5335929"/>
            <a:ext cx="2847372" cy="62672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F145778B-4721-4F67-A26C-A673CE09369B}"/>
              </a:ext>
            </a:extLst>
          </p:cNvPr>
          <p:cNvSpPr txBox="1"/>
          <p:nvPr/>
        </p:nvSpPr>
        <p:spPr>
          <a:xfrm>
            <a:off x="2173099" y="7458815"/>
            <a:ext cx="4004840" cy="523220"/>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JOB TITLE (ABOVE) AND CUTTING TIME (BELOW)</a:t>
            </a:r>
          </a:p>
        </p:txBody>
      </p:sp>
      <p:cxnSp>
        <p:nvCxnSpPr>
          <p:cNvPr id="13" name="Connector: Elbow 12">
            <a:extLst>
              <a:ext uri="{FF2B5EF4-FFF2-40B4-BE49-F238E27FC236}">
                <a16:creationId xmlns:a16="http://schemas.microsoft.com/office/drawing/2014/main" id="{C3D2C19F-DEEE-4807-B577-749DF783888D}"/>
              </a:ext>
            </a:extLst>
          </p:cNvPr>
          <p:cNvCxnSpPr>
            <a:stCxn id="8" idx="1"/>
            <a:endCxn id="9" idx="3"/>
          </p:cNvCxnSpPr>
          <p:nvPr/>
        </p:nvCxnSpPr>
        <p:spPr>
          <a:xfrm rot="10800000" flipV="1">
            <a:off x="6177939" y="5649289"/>
            <a:ext cx="1183560" cy="2071135"/>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414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85ED9A-A14D-426C-9668-DFB4F52C814C}"/>
              </a:ext>
            </a:extLst>
          </p:cNvPr>
          <p:cNvSpPr txBox="1"/>
          <p:nvPr/>
        </p:nvSpPr>
        <p:spPr>
          <a:xfrm>
            <a:off x="279400" y="300038"/>
            <a:ext cx="2163354" cy="584775"/>
          </a:xfrm>
          <a:prstGeom prst="rect">
            <a:avLst/>
          </a:prstGeom>
          <a:noFill/>
        </p:spPr>
        <p:txBody>
          <a:bodyPr wrap="square" rtlCol="0">
            <a:spAutoFit/>
          </a:bodyPr>
          <a:lstStyle/>
          <a:p>
            <a:r>
              <a:rPr lang="en-US" sz="3200" dirty="0">
                <a:latin typeface="Arial Rounded MT Bold" panose="020F0704030504030204" pitchFamily="34" charset="0"/>
              </a:rPr>
              <a:t>Step 13</a:t>
            </a:r>
            <a:endParaRPr lang="en-US" sz="2400" dirty="0">
              <a:latin typeface="Arial Rounded MT Bold" panose="020F0704030504030204" pitchFamily="34" charset="0"/>
            </a:endParaRPr>
          </a:p>
        </p:txBody>
      </p:sp>
      <p:pic>
        <p:nvPicPr>
          <p:cNvPr id="6" name="Picture 5" descr="Graphical user interface&#10;&#10;Description automatically generated">
            <a:extLst>
              <a:ext uri="{FF2B5EF4-FFF2-40B4-BE49-F238E27FC236}">
                <a16:creationId xmlns:a16="http://schemas.microsoft.com/office/drawing/2014/main" id="{56706BBF-D68E-47BD-BB55-FF9BD469C430}"/>
              </a:ext>
            </a:extLst>
          </p:cNvPr>
          <p:cNvPicPr>
            <a:picLocks noChangeAspect="1"/>
          </p:cNvPicPr>
          <p:nvPr/>
        </p:nvPicPr>
        <p:blipFill rotWithShape="1">
          <a:blip r:embed="rId2">
            <a:extLst>
              <a:ext uri="{28A0092B-C50C-407E-A947-70E740481C1C}">
                <a14:useLocalDpi xmlns:a14="http://schemas.microsoft.com/office/drawing/2010/main" val="0"/>
              </a:ext>
            </a:extLst>
          </a:blip>
          <a:srcRect b="32424"/>
          <a:stretch/>
        </p:blipFill>
        <p:spPr>
          <a:xfrm>
            <a:off x="6557554" y="3959310"/>
            <a:ext cx="5928134" cy="5348384"/>
          </a:xfrm>
          <a:prstGeom prst="rect">
            <a:avLst/>
          </a:prstGeom>
        </p:spPr>
      </p:pic>
      <p:sp>
        <p:nvSpPr>
          <p:cNvPr id="5" name="TextBox 4">
            <a:extLst>
              <a:ext uri="{FF2B5EF4-FFF2-40B4-BE49-F238E27FC236}">
                <a16:creationId xmlns:a16="http://schemas.microsoft.com/office/drawing/2014/main" id="{6288E914-E274-4B04-8EE7-5495D16C89F3}"/>
              </a:ext>
            </a:extLst>
          </p:cNvPr>
          <p:cNvSpPr txBox="1"/>
          <p:nvPr/>
        </p:nvSpPr>
        <p:spPr>
          <a:xfrm>
            <a:off x="279400" y="884813"/>
            <a:ext cx="12206288" cy="1200329"/>
          </a:xfrm>
          <a:prstGeom prst="rect">
            <a:avLst/>
          </a:prstGeom>
          <a:noFill/>
        </p:spPr>
        <p:txBody>
          <a:bodyPr wrap="square" rtlCol="0">
            <a:spAutoFit/>
          </a:bodyPr>
          <a:lstStyle/>
          <a:p>
            <a:r>
              <a:rPr lang="en-US" sz="2400" dirty="0">
                <a:latin typeface="Arial Rounded MT Bold" panose="020F0704030504030204" pitchFamily="34" charset="0"/>
              </a:rPr>
              <a:t>Before you start cutting, go to “CONFIG” using the down button and click the jog stick. It will home the XY coordinate on the machine. This prevents the machine from start cutting from the wrong position. Wait until the homing has finished.</a:t>
            </a:r>
          </a:p>
        </p:txBody>
      </p:sp>
      <p:grpSp>
        <p:nvGrpSpPr>
          <p:cNvPr id="11" name="Group 10">
            <a:extLst>
              <a:ext uri="{FF2B5EF4-FFF2-40B4-BE49-F238E27FC236}">
                <a16:creationId xmlns:a16="http://schemas.microsoft.com/office/drawing/2014/main" id="{BE0900DA-CC7C-4B64-9CA7-3065B79E831E}"/>
              </a:ext>
            </a:extLst>
          </p:cNvPr>
          <p:cNvGrpSpPr/>
          <p:nvPr/>
        </p:nvGrpSpPr>
        <p:grpSpPr>
          <a:xfrm>
            <a:off x="279400" y="2460625"/>
            <a:ext cx="5928134" cy="5728497"/>
            <a:chOff x="279400" y="2460625"/>
            <a:chExt cx="5928134" cy="5728497"/>
          </a:xfrm>
        </p:grpSpPr>
        <p:pic>
          <p:nvPicPr>
            <p:cNvPr id="4" name="Picture 3" descr="Graphical user interface&#10;&#10;Description automatically generated">
              <a:extLst>
                <a:ext uri="{FF2B5EF4-FFF2-40B4-BE49-F238E27FC236}">
                  <a16:creationId xmlns:a16="http://schemas.microsoft.com/office/drawing/2014/main" id="{A888479D-9ECB-4E0D-949F-CE01822DDBA8}"/>
                </a:ext>
              </a:extLst>
            </p:cNvPr>
            <p:cNvPicPr>
              <a:picLocks noChangeAspect="1"/>
            </p:cNvPicPr>
            <p:nvPr/>
          </p:nvPicPr>
          <p:blipFill rotWithShape="1">
            <a:blip r:embed="rId3">
              <a:extLst>
                <a:ext uri="{28A0092B-C50C-407E-A947-70E740481C1C}">
                  <a14:useLocalDpi xmlns:a14="http://schemas.microsoft.com/office/drawing/2010/main" val="0"/>
                </a:ext>
              </a:extLst>
            </a:blip>
            <a:srcRect b="32425"/>
            <a:stretch/>
          </p:blipFill>
          <p:spPr>
            <a:xfrm>
              <a:off x="279400" y="2460625"/>
              <a:ext cx="5928134" cy="5348384"/>
            </a:xfrm>
            <a:prstGeom prst="rect">
              <a:avLst/>
            </a:prstGeom>
          </p:spPr>
        </p:pic>
        <p:sp>
          <p:nvSpPr>
            <p:cNvPr id="3" name="Rectangle 2">
              <a:extLst>
                <a:ext uri="{FF2B5EF4-FFF2-40B4-BE49-F238E27FC236}">
                  <a16:creationId xmlns:a16="http://schemas.microsoft.com/office/drawing/2014/main" id="{FD9977A4-248C-4E4D-A13C-AD8230EF44F9}"/>
                </a:ext>
              </a:extLst>
            </p:cNvPr>
            <p:cNvSpPr/>
            <p:nvPr/>
          </p:nvSpPr>
          <p:spPr>
            <a:xfrm>
              <a:off x="4349931" y="5551714"/>
              <a:ext cx="1254035" cy="1214846"/>
            </a:xfrm>
            <a:prstGeom prst="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Arrow: Down 6">
              <a:extLst>
                <a:ext uri="{FF2B5EF4-FFF2-40B4-BE49-F238E27FC236}">
                  <a16:creationId xmlns:a16="http://schemas.microsoft.com/office/drawing/2014/main" id="{C4C8AB0E-54E8-4A79-BED5-364969FDAE51}"/>
                </a:ext>
              </a:extLst>
            </p:cNvPr>
            <p:cNvSpPr/>
            <p:nvPr/>
          </p:nvSpPr>
          <p:spPr>
            <a:xfrm rot="10800000">
              <a:off x="4493622" y="6869774"/>
              <a:ext cx="966652" cy="13193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F44D1A57-FA73-4A98-96A9-D4F809210C83}"/>
                </a:ext>
              </a:extLst>
            </p:cNvPr>
            <p:cNvSpPr/>
            <p:nvPr/>
          </p:nvSpPr>
          <p:spPr>
            <a:xfrm>
              <a:off x="979714" y="5040974"/>
              <a:ext cx="1763486" cy="1828800"/>
            </a:xfrm>
            <a:prstGeom prst="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4DEB76A5-CBC8-407C-BA4C-83A407C6E1BA}"/>
                </a:ext>
              </a:extLst>
            </p:cNvPr>
            <p:cNvSpPr/>
            <p:nvPr/>
          </p:nvSpPr>
          <p:spPr>
            <a:xfrm>
              <a:off x="2459695" y="4560226"/>
              <a:ext cx="783772" cy="7968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Arial Rounded MT Bold" panose="020F0704030504030204" pitchFamily="34" charset="0"/>
                </a:rPr>
                <a:t>2</a:t>
              </a:r>
              <a:endParaRPr lang="en-SG" sz="4400" dirty="0">
                <a:latin typeface="Arial Rounded MT Bold" panose="020F0704030504030204" pitchFamily="34" charset="0"/>
              </a:endParaRPr>
            </a:p>
          </p:txBody>
        </p:sp>
        <p:sp>
          <p:nvSpPr>
            <p:cNvPr id="10" name="Oval 9">
              <a:extLst>
                <a:ext uri="{FF2B5EF4-FFF2-40B4-BE49-F238E27FC236}">
                  <a16:creationId xmlns:a16="http://schemas.microsoft.com/office/drawing/2014/main" id="{CCE5AD4E-A7AB-409C-91FA-6C4AC8338E85}"/>
                </a:ext>
              </a:extLst>
            </p:cNvPr>
            <p:cNvSpPr/>
            <p:nvPr/>
          </p:nvSpPr>
          <p:spPr>
            <a:xfrm>
              <a:off x="5347901" y="4958643"/>
              <a:ext cx="783772" cy="7968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Arial Rounded MT Bold" panose="020F0704030504030204" pitchFamily="34" charset="0"/>
                </a:rPr>
                <a:t>1</a:t>
              </a:r>
              <a:endParaRPr lang="en-SG" sz="4400" dirty="0">
                <a:latin typeface="Arial Rounded MT Bold" panose="020F0704030504030204" pitchFamily="34" charset="0"/>
              </a:endParaRPr>
            </a:p>
          </p:txBody>
        </p:sp>
      </p:grpSp>
    </p:spTree>
    <p:extLst>
      <p:ext uri="{BB962C8B-B14F-4D97-AF65-F5344CB8AC3E}">
        <p14:creationId xmlns:p14="http://schemas.microsoft.com/office/powerpoint/2010/main" val="5220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D4A9D-FFD3-4DAD-AA41-DF577BBFEC24}"/>
              </a:ext>
            </a:extLst>
          </p:cNvPr>
          <p:cNvSpPr txBox="1"/>
          <p:nvPr/>
        </p:nvSpPr>
        <p:spPr>
          <a:xfrm>
            <a:off x="279400" y="300038"/>
            <a:ext cx="2163354" cy="584775"/>
          </a:xfrm>
          <a:prstGeom prst="rect">
            <a:avLst/>
          </a:prstGeom>
          <a:noFill/>
        </p:spPr>
        <p:txBody>
          <a:bodyPr wrap="square" rtlCol="0">
            <a:spAutoFit/>
          </a:bodyPr>
          <a:lstStyle/>
          <a:p>
            <a:r>
              <a:rPr lang="en-US" sz="3200" dirty="0">
                <a:latin typeface="Arial Rounded MT Bold" panose="020F0704030504030204" pitchFamily="34" charset="0"/>
              </a:rPr>
              <a:t>Step 14</a:t>
            </a:r>
            <a:endParaRPr lang="en-US" sz="2400" dirty="0">
              <a:latin typeface="Arial Rounded MT Bold" panose="020F0704030504030204" pitchFamily="34" charset="0"/>
            </a:endParaRPr>
          </a:p>
        </p:txBody>
      </p:sp>
      <p:sp>
        <p:nvSpPr>
          <p:cNvPr id="8" name="TextBox 7">
            <a:extLst>
              <a:ext uri="{FF2B5EF4-FFF2-40B4-BE49-F238E27FC236}">
                <a16:creationId xmlns:a16="http://schemas.microsoft.com/office/drawing/2014/main" id="{191DB411-B590-426A-8958-7B5DC5393F79}"/>
              </a:ext>
            </a:extLst>
          </p:cNvPr>
          <p:cNvSpPr txBox="1"/>
          <p:nvPr/>
        </p:nvSpPr>
        <p:spPr>
          <a:xfrm>
            <a:off x="279400" y="884813"/>
            <a:ext cx="12206288" cy="1569660"/>
          </a:xfrm>
          <a:prstGeom prst="rect">
            <a:avLst/>
          </a:prstGeom>
          <a:noFill/>
        </p:spPr>
        <p:txBody>
          <a:bodyPr wrap="square" rtlCol="0">
            <a:spAutoFit/>
          </a:bodyPr>
          <a:lstStyle/>
          <a:p>
            <a:r>
              <a:rPr lang="en-US" sz="2400" dirty="0">
                <a:latin typeface="Arial Rounded MT Bold" panose="020F0704030504030204" pitchFamily="34" charset="0"/>
              </a:rPr>
              <a:t>When everything is ready, go to “JOB” and click “GO”. Make sure that the cover of the laser cutter has been closed before cutting. Otherwise, it will only perform an air-cut. You can see the light has been turned on when the cover has been completely closed.</a:t>
            </a:r>
          </a:p>
        </p:txBody>
      </p:sp>
      <p:pic>
        <p:nvPicPr>
          <p:cNvPr id="10" name="Picture 9" descr="A picture containing indoor, cellphone, phone&#10;&#10;Description automatically generated">
            <a:extLst>
              <a:ext uri="{FF2B5EF4-FFF2-40B4-BE49-F238E27FC236}">
                <a16:creationId xmlns:a16="http://schemas.microsoft.com/office/drawing/2014/main" id="{DC28D8A3-4689-413D-8B6D-3E43F9DDB442}"/>
              </a:ext>
            </a:extLst>
          </p:cNvPr>
          <p:cNvPicPr>
            <a:picLocks noChangeAspect="1"/>
          </p:cNvPicPr>
          <p:nvPr/>
        </p:nvPicPr>
        <p:blipFill rotWithShape="1">
          <a:blip r:embed="rId2">
            <a:extLst>
              <a:ext uri="{28A0092B-C50C-407E-A947-70E740481C1C}">
                <a14:useLocalDpi xmlns:a14="http://schemas.microsoft.com/office/drawing/2010/main" val="0"/>
              </a:ext>
            </a:extLst>
          </a:blip>
          <a:srcRect l="16139" t="14257" r="20298" b="33220"/>
          <a:stretch/>
        </p:blipFill>
        <p:spPr>
          <a:xfrm>
            <a:off x="7272248" y="2460625"/>
            <a:ext cx="5211655" cy="3225552"/>
          </a:xfrm>
          <a:prstGeom prst="rect">
            <a:avLst/>
          </a:prstGeom>
        </p:spPr>
      </p:pic>
      <p:pic>
        <p:nvPicPr>
          <p:cNvPr id="11" name="Picture 10" descr="A picture containing indoor, cellphone, electronics&#10;&#10;Description automatically generated">
            <a:extLst>
              <a:ext uri="{FF2B5EF4-FFF2-40B4-BE49-F238E27FC236}">
                <a16:creationId xmlns:a16="http://schemas.microsoft.com/office/drawing/2014/main" id="{9F15CD59-9C13-4EB5-88AF-0ADD07ADAEF3}"/>
              </a:ext>
            </a:extLst>
          </p:cNvPr>
          <p:cNvPicPr>
            <a:picLocks noChangeAspect="1"/>
          </p:cNvPicPr>
          <p:nvPr/>
        </p:nvPicPr>
        <p:blipFill rotWithShape="1">
          <a:blip r:embed="rId3">
            <a:extLst>
              <a:ext uri="{28A0092B-C50C-407E-A947-70E740481C1C}">
                <a14:useLocalDpi xmlns:a14="http://schemas.microsoft.com/office/drawing/2010/main" val="0"/>
              </a:ext>
            </a:extLst>
          </a:blip>
          <a:srcRect l="14485" t="14014" r="29056" b="35895"/>
          <a:stretch/>
        </p:blipFill>
        <p:spPr>
          <a:xfrm>
            <a:off x="7272249" y="5822220"/>
            <a:ext cx="5235305" cy="3478943"/>
          </a:xfrm>
          <a:prstGeom prst="rect">
            <a:avLst/>
          </a:prstGeom>
        </p:spPr>
      </p:pic>
      <p:grpSp>
        <p:nvGrpSpPr>
          <p:cNvPr id="12" name="Group 11">
            <a:extLst>
              <a:ext uri="{FF2B5EF4-FFF2-40B4-BE49-F238E27FC236}">
                <a16:creationId xmlns:a16="http://schemas.microsoft.com/office/drawing/2014/main" id="{14F98DCA-0687-4FD5-965C-60B64E6AB7DA}"/>
              </a:ext>
            </a:extLst>
          </p:cNvPr>
          <p:cNvGrpSpPr/>
          <p:nvPr/>
        </p:nvGrpSpPr>
        <p:grpSpPr>
          <a:xfrm>
            <a:off x="378220" y="2674314"/>
            <a:ext cx="6799809" cy="6518203"/>
            <a:chOff x="378220" y="2674314"/>
            <a:chExt cx="6799809" cy="6518203"/>
          </a:xfrm>
        </p:grpSpPr>
        <p:pic>
          <p:nvPicPr>
            <p:cNvPr id="3" name="Picture 2" descr="Graphical user interface&#10;&#10;Description automatically generated">
              <a:extLst>
                <a:ext uri="{FF2B5EF4-FFF2-40B4-BE49-F238E27FC236}">
                  <a16:creationId xmlns:a16="http://schemas.microsoft.com/office/drawing/2014/main" id="{F57FDDCC-D757-4B71-B814-6E486B245987}"/>
                </a:ext>
              </a:extLst>
            </p:cNvPr>
            <p:cNvPicPr>
              <a:picLocks noChangeAspect="1"/>
            </p:cNvPicPr>
            <p:nvPr/>
          </p:nvPicPr>
          <p:blipFill rotWithShape="1">
            <a:blip r:embed="rId4">
              <a:extLst>
                <a:ext uri="{28A0092B-C50C-407E-A947-70E740481C1C}">
                  <a14:useLocalDpi xmlns:a14="http://schemas.microsoft.com/office/drawing/2010/main" val="0"/>
                </a:ext>
              </a:extLst>
            </a:blip>
            <a:srcRect t="10024" r="9195" b="24780"/>
            <a:stretch/>
          </p:blipFill>
          <p:spPr>
            <a:xfrm>
              <a:off x="378220" y="2674314"/>
              <a:ext cx="6799809" cy="6518203"/>
            </a:xfrm>
            <a:prstGeom prst="rect">
              <a:avLst/>
            </a:prstGeom>
          </p:spPr>
        </p:pic>
        <p:sp>
          <p:nvSpPr>
            <p:cNvPr id="4" name="Rectangle 3">
              <a:extLst>
                <a:ext uri="{FF2B5EF4-FFF2-40B4-BE49-F238E27FC236}">
                  <a16:creationId xmlns:a16="http://schemas.microsoft.com/office/drawing/2014/main" id="{BFD3DC42-9E59-4B14-9403-AFAEDD2832AB}"/>
                </a:ext>
              </a:extLst>
            </p:cNvPr>
            <p:cNvSpPr/>
            <p:nvPr/>
          </p:nvSpPr>
          <p:spPr>
            <a:xfrm>
              <a:off x="472440" y="5044440"/>
              <a:ext cx="1615440" cy="113538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Arrow: Down 5">
              <a:extLst>
                <a:ext uri="{FF2B5EF4-FFF2-40B4-BE49-F238E27FC236}">
                  <a16:creationId xmlns:a16="http://schemas.microsoft.com/office/drawing/2014/main" id="{24C63080-16A2-4D3B-A614-25BCD0685646}"/>
                </a:ext>
              </a:extLst>
            </p:cNvPr>
            <p:cNvSpPr/>
            <p:nvPr/>
          </p:nvSpPr>
          <p:spPr>
            <a:xfrm>
              <a:off x="758734" y="3640503"/>
              <a:ext cx="1042851" cy="123444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3" name="TextBox 12">
            <a:extLst>
              <a:ext uri="{FF2B5EF4-FFF2-40B4-BE49-F238E27FC236}">
                <a16:creationId xmlns:a16="http://schemas.microsoft.com/office/drawing/2014/main" id="{7E1E81A9-E273-4927-8B67-B79F1357C0EC}"/>
              </a:ext>
            </a:extLst>
          </p:cNvPr>
          <p:cNvSpPr txBox="1"/>
          <p:nvPr/>
        </p:nvSpPr>
        <p:spPr>
          <a:xfrm>
            <a:off x="8321040" y="5109210"/>
            <a:ext cx="3357154" cy="461665"/>
          </a:xfrm>
          <a:prstGeom prst="rect">
            <a:avLst/>
          </a:prstGeom>
          <a:noFill/>
        </p:spPr>
        <p:txBody>
          <a:bodyPr wrap="square" rtlCol="0">
            <a:spAutoFit/>
          </a:bodyPr>
          <a:lstStyle/>
          <a:p>
            <a:pPr algn="ctr"/>
            <a:r>
              <a:rPr lang="en-US" sz="2400" dirty="0">
                <a:latin typeface="Arial Rounded MT Bold" panose="020F0704030504030204" pitchFamily="34" charset="0"/>
              </a:rPr>
              <a:t>Door Open</a:t>
            </a:r>
            <a:endParaRPr lang="en-SG" sz="2400" dirty="0">
              <a:latin typeface="Arial Rounded MT Bold" panose="020F0704030504030204" pitchFamily="34" charset="0"/>
            </a:endParaRPr>
          </a:p>
        </p:txBody>
      </p:sp>
      <p:sp>
        <p:nvSpPr>
          <p:cNvPr id="16" name="TextBox 15">
            <a:extLst>
              <a:ext uri="{FF2B5EF4-FFF2-40B4-BE49-F238E27FC236}">
                <a16:creationId xmlns:a16="http://schemas.microsoft.com/office/drawing/2014/main" id="{1D4AE7FF-84C8-4094-B619-780C19CDE437}"/>
              </a:ext>
            </a:extLst>
          </p:cNvPr>
          <p:cNvSpPr txBox="1"/>
          <p:nvPr/>
        </p:nvSpPr>
        <p:spPr>
          <a:xfrm>
            <a:off x="8199498" y="8696359"/>
            <a:ext cx="3357154" cy="461665"/>
          </a:xfrm>
          <a:prstGeom prst="rect">
            <a:avLst/>
          </a:prstGeom>
          <a:noFill/>
        </p:spPr>
        <p:txBody>
          <a:bodyPr wrap="square" rtlCol="0">
            <a:spAutoFit/>
          </a:bodyPr>
          <a:lstStyle/>
          <a:p>
            <a:pPr algn="ctr"/>
            <a:r>
              <a:rPr lang="en-US" sz="2400" dirty="0">
                <a:latin typeface="Arial Rounded MT Bold" panose="020F0704030504030204" pitchFamily="34" charset="0"/>
              </a:rPr>
              <a:t>Door Close</a:t>
            </a:r>
            <a:endParaRPr lang="en-SG" sz="2400" dirty="0">
              <a:latin typeface="Arial Rounded MT Bold" panose="020F0704030504030204" pitchFamily="34" charset="0"/>
            </a:endParaRPr>
          </a:p>
        </p:txBody>
      </p:sp>
    </p:spTree>
    <p:extLst>
      <p:ext uri="{BB962C8B-B14F-4D97-AF65-F5344CB8AC3E}">
        <p14:creationId xmlns:p14="http://schemas.microsoft.com/office/powerpoint/2010/main" val="118714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E29638-4563-4C8A-AFDB-A12848149E91}"/>
              </a:ext>
            </a:extLst>
          </p:cNvPr>
          <p:cNvSpPr txBox="1"/>
          <p:nvPr/>
        </p:nvSpPr>
        <p:spPr>
          <a:xfrm>
            <a:off x="279400" y="300038"/>
            <a:ext cx="2163354" cy="584775"/>
          </a:xfrm>
          <a:prstGeom prst="rect">
            <a:avLst/>
          </a:prstGeom>
          <a:noFill/>
        </p:spPr>
        <p:txBody>
          <a:bodyPr wrap="square" rtlCol="0">
            <a:spAutoFit/>
          </a:bodyPr>
          <a:lstStyle/>
          <a:p>
            <a:r>
              <a:rPr lang="en-US" sz="3200" dirty="0">
                <a:latin typeface="Arial Rounded MT Bold" panose="020F0704030504030204" pitchFamily="34" charset="0"/>
              </a:rPr>
              <a:t>Step 15</a:t>
            </a:r>
            <a:endParaRPr lang="en-US" sz="2400" dirty="0">
              <a:latin typeface="Arial Rounded MT Bold" panose="020F0704030504030204" pitchFamily="34" charset="0"/>
            </a:endParaRPr>
          </a:p>
        </p:txBody>
      </p:sp>
      <p:pic>
        <p:nvPicPr>
          <p:cNvPr id="4" name="Picture 3" descr="A close-up of a mechanical device&#10;&#10;Description automatically generated with low confidence">
            <a:extLst>
              <a:ext uri="{FF2B5EF4-FFF2-40B4-BE49-F238E27FC236}">
                <a16:creationId xmlns:a16="http://schemas.microsoft.com/office/drawing/2014/main" id="{D75AA3BC-AD05-4D79-A59F-29945260D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598" y="2460625"/>
            <a:ext cx="4840197" cy="3625327"/>
          </a:xfrm>
          <a:prstGeom prst="rect">
            <a:avLst/>
          </a:prstGeom>
        </p:spPr>
      </p:pic>
      <p:pic>
        <p:nvPicPr>
          <p:cNvPr id="8" name="Picture 7" descr="A picture containing indoor, toilet&#10;&#10;Description automatically generated">
            <a:extLst>
              <a:ext uri="{FF2B5EF4-FFF2-40B4-BE49-F238E27FC236}">
                <a16:creationId xmlns:a16="http://schemas.microsoft.com/office/drawing/2014/main" id="{8594A6DB-32E4-4082-BE3E-0B036A4E85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8060" y="4297681"/>
            <a:ext cx="3747628" cy="5003482"/>
          </a:xfrm>
          <a:prstGeom prst="rect">
            <a:avLst/>
          </a:prstGeom>
        </p:spPr>
      </p:pic>
      <p:pic>
        <p:nvPicPr>
          <p:cNvPr id="10" name="Picture 9" descr="A picture containing text, indoor&#10;&#10;Description automatically generated">
            <a:extLst>
              <a:ext uri="{FF2B5EF4-FFF2-40B4-BE49-F238E27FC236}">
                <a16:creationId xmlns:a16="http://schemas.microsoft.com/office/drawing/2014/main" id="{59E7CEF1-C2EC-4EC7-B8DE-0FFFD36AC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400" y="5042264"/>
            <a:ext cx="3189933" cy="4258899"/>
          </a:xfrm>
          <a:prstGeom prst="rect">
            <a:avLst/>
          </a:prstGeom>
        </p:spPr>
      </p:pic>
      <p:sp>
        <p:nvSpPr>
          <p:cNvPr id="9" name="TextBox 8">
            <a:extLst>
              <a:ext uri="{FF2B5EF4-FFF2-40B4-BE49-F238E27FC236}">
                <a16:creationId xmlns:a16="http://schemas.microsoft.com/office/drawing/2014/main" id="{5B095EB9-2E8A-42A5-8A23-116C6379E662}"/>
              </a:ext>
            </a:extLst>
          </p:cNvPr>
          <p:cNvSpPr txBox="1"/>
          <p:nvPr/>
        </p:nvSpPr>
        <p:spPr>
          <a:xfrm>
            <a:off x="279400" y="884813"/>
            <a:ext cx="12206288" cy="1200329"/>
          </a:xfrm>
          <a:prstGeom prst="rect">
            <a:avLst/>
          </a:prstGeom>
          <a:noFill/>
        </p:spPr>
        <p:txBody>
          <a:bodyPr wrap="square" rtlCol="0">
            <a:spAutoFit/>
          </a:bodyPr>
          <a:lstStyle/>
          <a:p>
            <a:r>
              <a:rPr lang="en-US" sz="2400" dirty="0">
                <a:latin typeface="Arial Rounded MT Bold" panose="020F0704030504030204" pitchFamily="34" charset="0"/>
              </a:rPr>
              <a:t>After everything is done, make sure that the machine bed is clear of every debris, throw away all the rubbish and the area is clear. Double check to see whether all the powers have been switched off.</a:t>
            </a:r>
          </a:p>
        </p:txBody>
      </p:sp>
    </p:spTree>
    <p:extLst>
      <p:ext uri="{BB962C8B-B14F-4D97-AF65-F5344CB8AC3E}">
        <p14:creationId xmlns:p14="http://schemas.microsoft.com/office/powerpoint/2010/main" val="1366319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8589F8-14C3-4E0C-92BD-DA2E90426039}"/>
              </a:ext>
            </a:extLst>
          </p:cNvPr>
          <p:cNvSpPr txBox="1"/>
          <p:nvPr/>
        </p:nvSpPr>
        <p:spPr>
          <a:xfrm>
            <a:off x="279400" y="300038"/>
            <a:ext cx="12277725" cy="8217634"/>
          </a:xfrm>
          <a:prstGeom prst="rect">
            <a:avLst/>
          </a:prstGeom>
          <a:noFill/>
        </p:spPr>
        <p:txBody>
          <a:bodyPr wrap="square" rtlCol="0">
            <a:spAutoFit/>
          </a:bodyPr>
          <a:lstStyle/>
          <a:p>
            <a:r>
              <a:rPr lang="en-US" sz="3200" dirty="0">
                <a:latin typeface="Arial Rounded MT Bold" panose="020F0704030504030204" pitchFamily="34" charset="0"/>
              </a:rPr>
              <a:t>General Rules and Precautions to Take Note-</a:t>
            </a:r>
          </a:p>
          <a:p>
            <a:pPr marL="285750" indent="-285750">
              <a:buFont typeface="Arial" panose="020B0604020202020204" pitchFamily="34" charset="0"/>
              <a:buChar char="•"/>
            </a:pPr>
            <a:r>
              <a:rPr lang="en-US" sz="2400" dirty="0">
                <a:latin typeface="Arial Rounded MT Bold" panose="020F0704030504030204" pitchFamily="34" charset="0"/>
              </a:rPr>
              <a:t>Do not stare at the laser for long periods of time. Exposure to radiation can damage your eyes.</a:t>
            </a:r>
          </a:p>
          <a:p>
            <a:pPr marL="285750" indent="-285750">
              <a:buFont typeface="Arial" panose="020B0604020202020204" pitchFamily="34" charset="0"/>
              <a:buChar char="•"/>
            </a:pPr>
            <a:r>
              <a:rPr lang="en-US" sz="2400" dirty="0">
                <a:latin typeface="Arial Rounded MT Bold" panose="020F0704030504030204" pitchFamily="34" charset="0"/>
              </a:rPr>
              <a:t>Do not leave the laser cutter unattended during operation. Laser produces a lot of heat. Fire can break out during cutting and engraving process.</a:t>
            </a:r>
          </a:p>
          <a:p>
            <a:pPr marL="285750" indent="-285750">
              <a:buFont typeface="Arial" panose="020B0604020202020204" pitchFamily="34" charset="0"/>
              <a:buChar char="•"/>
            </a:pPr>
            <a:r>
              <a:rPr lang="en-US" sz="2400" dirty="0">
                <a:latin typeface="Arial Rounded MT Bold" panose="020F0704030504030204" pitchFamily="34" charset="0"/>
              </a:rPr>
              <a:t>When you see flames during laser cutting, open the cover quickly, which will pause the process, and take out the fire. </a:t>
            </a:r>
          </a:p>
          <a:p>
            <a:pPr marL="285750" indent="-285750">
              <a:buFont typeface="Arial" panose="020B0604020202020204" pitchFamily="34" charset="0"/>
              <a:buChar char="•"/>
            </a:pPr>
            <a:r>
              <a:rPr lang="en-US" sz="2400" dirty="0">
                <a:latin typeface="Arial Rounded MT Bold" panose="020F0704030504030204" pitchFamily="34" charset="0"/>
              </a:rPr>
              <a:t>After cutting is finished, do not open the cover immediately. Wait for about 10-20 seconds for the smoke to clear.</a:t>
            </a:r>
          </a:p>
          <a:p>
            <a:pPr marL="285750" indent="-285750">
              <a:buFont typeface="Arial" panose="020B0604020202020204" pitchFamily="34" charset="0"/>
              <a:buChar char="•"/>
            </a:pPr>
            <a:r>
              <a:rPr lang="en-US" sz="2400" dirty="0">
                <a:latin typeface="Arial Rounded MT Bold" panose="020F0704030504030204" pitchFamily="34" charset="0"/>
              </a:rPr>
              <a:t>When cutting acrylic, peel off the top cover sheet as the sheet can catch fire.</a:t>
            </a:r>
          </a:p>
          <a:p>
            <a:pPr marL="285750" indent="-285750">
              <a:buFont typeface="Arial" panose="020B0604020202020204" pitchFamily="34" charset="0"/>
              <a:buChar char="•"/>
            </a:pPr>
            <a:r>
              <a:rPr lang="en-US" sz="2400" dirty="0">
                <a:latin typeface="Arial Rounded MT Bold" panose="020F0704030504030204" pitchFamily="34" charset="0"/>
              </a:rPr>
              <a:t>Do not slam shut the laser cutter cover. Slowly pull it down.</a:t>
            </a:r>
          </a:p>
          <a:p>
            <a:pPr marL="285750" indent="-285750">
              <a:buFont typeface="Arial" panose="020B0604020202020204" pitchFamily="34" charset="0"/>
              <a:buChar char="•"/>
            </a:pPr>
            <a:r>
              <a:rPr lang="en-US" sz="2400" dirty="0">
                <a:latin typeface="Arial Rounded MT Bold" panose="020F0704030504030204" pitchFamily="34" charset="0"/>
              </a:rPr>
              <a:t>If you encounter a problem, find the staff in charge or a lecturer. Do not try to resolve the issue if you are not familiar with the laser cutter.</a:t>
            </a:r>
          </a:p>
          <a:p>
            <a:pPr marL="285750" indent="-285750">
              <a:buFont typeface="Arial" panose="020B0604020202020204" pitchFamily="34" charset="0"/>
              <a:buChar char="•"/>
            </a:pPr>
            <a:r>
              <a:rPr lang="en-US" sz="2400" dirty="0">
                <a:latin typeface="Arial Rounded MT Bold" panose="020F0704030504030204" pitchFamily="34" charset="0"/>
              </a:rPr>
              <a:t>Do not leave the remaining materials lying around in the area. Return it to the dedicated recycle station or find the lab staff for help.</a:t>
            </a:r>
          </a:p>
          <a:p>
            <a:pPr marL="285750" indent="-285750">
              <a:buFont typeface="Arial" panose="020B0604020202020204" pitchFamily="34" charset="0"/>
              <a:buChar char="•"/>
            </a:pPr>
            <a:r>
              <a:rPr lang="en-US" sz="2400" dirty="0">
                <a:latin typeface="Arial Rounded MT Bold" panose="020F0704030504030204" pitchFamily="34" charset="0"/>
              </a:rPr>
              <a:t>If the materials cannot be used, throw them in the rubbish bin. Do not put those in the recycle drawers as they are not rubbish bins.</a:t>
            </a:r>
          </a:p>
          <a:p>
            <a:r>
              <a:rPr lang="en-US" sz="2800" dirty="0">
                <a:solidFill>
                  <a:srgbClr val="FF0000"/>
                </a:solidFill>
                <a:latin typeface="Arial Rounded MT Bold" panose="020F0704030504030204" pitchFamily="34" charset="0"/>
              </a:rPr>
              <a:t>Note: </a:t>
            </a:r>
          </a:p>
          <a:p>
            <a:r>
              <a:rPr lang="en-US" sz="2800" dirty="0">
                <a:solidFill>
                  <a:srgbClr val="FF0000"/>
                </a:solidFill>
                <a:latin typeface="Arial Rounded MT Bold" panose="020F0704030504030204" pitchFamily="34" charset="0"/>
              </a:rPr>
              <a:t>Failure to follow the rules and precautions can cause in injury and property damage. You will also be banned from using the equipment for a certain period of time.</a:t>
            </a:r>
            <a:endParaRPr lang="en-SG" sz="28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2633864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10456-5860-4B2F-B76C-B99B33EFF855}"/>
              </a:ext>
            </a:extLst>
          </p:cNvPr>
          <p:cNvSpPr txBox="1"/>
          <p:nvPr/>
        </p:nvSpPr>
        <p:spPr>
          <a:xfrm>
            <a:off x="3713117" y="4077325"/>
            <a:ext cx="5375366" cy="1446550"/>
          </a:xfrm>
          <a:prstGeom prst="rect">
            <a:avLst/>
          </a:prstGeom>
          <a:noFill/>
        </p:spPr>
        <p:txBody>
          <a:bodyPr wrap="square" rtlCol="0">
            <a:spAutoFit/>
          </a:bodyPr>
          <a:lstStyle/>
          <a:p>
            <a:pPr algn="ctr"/>
            <a:r>
              <a:rPr lang="en-US" sz="4400" dirty="0">
                <a:latin typeface="Arial Rounded MT Bold" panose="020F0704030504030204" pitchFamily="34" charset="0"/>
              </a:rPr>
              <a:t>End of Guide</a:t>
            </a:r>
          </a:p>
          <a:p>
            <a:pPr algn="ctr"/>
            <a:r>
              <a:rPr lang="en-US" sz="4400" dirty="0">
                <a:latin typeface="Arial Rounded MT Bold" panose="020F0704030504030204" pitchFamily="34" charset="0"/>
              </a:rPr>
              <a:t>Thank you</a:t>
            </a:r>
            <a:endParaRPr lang="en-SG" sz="4400" dirty="0">
              <a:latin typeface="Arial Rounded MT Bold" panose="020F0704030504030204" pitchFamily="34" charset="0"/>
            </a:endParaRPr>
          </a:p>
        </p:txBody>
      </p:sp>
    </p:spTree>
    <p:extLst>
      <p:ext uri="{BB962C8B-B14F-4D97-AF65-F5344CB8AC3E}">
        <p14:creationId xmlns:p14="http://schemas.microsoft.com/office/powerpoint/2010/main" val="53136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2928A7-6293-4E4D-9009-E9C591459BE9}"/>
              </a:ext>
            </a:extLst>
          </p:cNvPr>
          <p:cNvSpPr txBox="1"/>
          <p:nvPr/>
        </p:nvSpPr>
        <p:spPr>
          <a:xfrm>
            <a:off x="1458141" y="3607062"/>
            <a:ext cx="9885318" cy="1446550"/>
          </a:xfrm>
          <a:prstGeom prst="rect">
            <a:avLst/>
          </a:prstGeom>
          <a:noFill/>
        </p:spPr>
        <p:txBody>
          <a:bodyPr wrap="square" rtlCol="0">
            <a:spAutoFit/>
          </a:bodyPr>
          <a:lstStyle/>
          <a:p>
            <a:pPr algn="ctr"/>
            <a:r>
              <a:rPr lang="en-US" sz="4400" dirty="0">
                <a:latin typeface="Arial Rounded MT Bold" panose="020F0704030504030204" pitchFamily="34" charset="0"/>
              </a:rPr>
              <a:t>Step-by-step Guide on How to Use</a:t>
            </a:r>
          </a:p>
          <a:p>
            <a:pPr algn="ctr"/>
            <a:r>
              <a:rPr lang="en-US" sz="4400" dirty="0">
                <a:latin typeface="Arial Rounded MT Bold" panose="020F0704030504030204" pitchFamily="34" charset="0"/>
              </a:rPr>
              <a:t>An Epilog Laser Cutter (T11C)</a:t>
            </a:r>
            <a:endParaRPr lang="en-SG" sz="4400" dirty="0">
              <a:latin typeface="Arial Rounded MT Bold" panose="020F0704030504030204" pitchFamily="34" charset="0"/>
            </a:endParaRPr>
          </a:p>
        </p:txBody>
      </p:sp>
    </p:spTree>
    <p:extLst>
      <p:ext uri="{BB962C8B-B14F-4D97-AF65-F5344CB8AC3E}">
        <p14:creationId xmlns:p14="http://schemas.microsoft.com/office/powerpoint/2010/main" val="1140270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C98289-8EC9-4629-9205-EA2BF57FB174}"/>
              </a:ext>
            </a:extLst>
          </p:cNvPr>
          <p:cNvSpPr txBox="1"/>
          <p:nvPr/>
        </p:nvSpPr>
        <p:spPr>
          <a:xfrm>
            <a:off x="279400" y="300038"/>
            <a:ext cx="6970486" cy="584775"/>
          </a:xfrm>
          <a:prstGeom prst="rect">
            <a:avLst/>
          </a:prstGeom>
          <a:noFill/>
        </p:spPr>
        <p:txBody>
          <a:bodyPr wrap="square" rtlCol="0">
            <a:spAutoFit/>
          </a:bodyPr>
          <a:lstStyle/>
          <a:p>
            <a:r>
              <a:rPr lang="en-US" sz="3200" dirty="0">
                <a:latin typeface="Arial Rounded MT Bold" panose="020F0704030504030204" pitchFamily="34" charset="0"/>
              </a:rPr>
              <a:t>Step 1 </a:t>
            </a:r>
            <a:r>
              <a:rPr lang="en-US" sz="2400" dirty="0">
                <a:latin typeface="Arial Rounded MT Bold" panose="020F0704030504030204" pitchFamily="34" charset="0"/>
              </a:rPr>
              <a:t>(Before Laser Cutting)</a:t>
            </a:r>
          </a:p>
        </p:txBody>
      </p:sp>
      <p:pic>
        <p:nvPicPr>
          <p:cNvPr id="6" name="Picture 5" descr="A picture containing floor&#10;&#10;Description automatically generated">
            <a:extLst>
              <a:ext uri="{FF2B5EF4-FFF2-40B4-BE49-F238E27FC236}">
                <a16:creationId xmlns:a16="http://schemas.microsoft.com/office/drawing/2014/main" id="{C4797D55-81B4-4FDE-8FB0-7D5FDCF0E063}"/>
              </a:ext>
            </a:extLst>
          </p:cNvPr>
          <p:cNvPicPr>
            <a:picLocks noChangeAspect="1"/>
          </p:cNvPicPr>
          <p:nvPr/>
        </p:nvPicPr>
        <p:blipFill rotWithShape="1">
          <a:blip r:embed="rId2">
            <a:extLst>
              <a:ext uri="{28A0092B-C50C-407E-A947-70E740481C1C}">
                <a14:useLocalDpi xmlns:a14="http://schemas.microsoft.com/office/drawing/2010/main" val="0"/>
              </a:ext>
            </a:extLst>
          </a:blip>
          <a:srcRect t="17079" b="5288"/>
          <a:stretch/>
        </p:blipFill>
        <p:spPr>
          <a:xfrm>
            <a:off x="2252072" y="6165669"/>
            <a:ext cx="3025142" cy="3135494"/>
          </a:xfrm>
          <a:prstGeom prst="rect">
            <a:avLst/>
          </a:prstGeom>
        </p:spPr>
      </p:pic>
      <p:pic>
        <p:nvPicPr>
          <p:cNvPr id="8" name="Picture 7" descr="A picture containing indoor, white, appliance, kitchen appliance&#10;&#10;Description automatically generated">
            <a:extLst>
              <a:ext uri="{FF2B5EF4-FFF2-40B4-BE49-F238E27FC236}">
                <a16:creationId xmlns:a16="http://schemas.microsoft.com/office/drawing/2014/main" id="{E5BF05A0-0126-453C-8665-61F8073FFAA8}"/>
              </a:ext>
            </a:extLst>
          </p:cNvPr>
          <p:cNvPicPr>
            <a:picLocks noChangeAspect="1"/>
          </p:cNvPicPr>
          <p:nvPr/>
        </p:nvPicPr>
        <p:blipFill rotWithShape="1">
          <a:blip r:embed="rId3">
            <a:extLst>
              <a:ext uri="{28A0092B-C50C-407E-A947-70E740481C1C}">
                <a14:useLocalDpi xmlns:a14="http://schemas.microsoft.com/office/drawing/2010/main" val="0"/>
              </a:ext>
            </a:extLst>
          </a:blip>
          <a:srcRect b="39698"/>
          <a:stretch/>
        </p:blipFill>
        <p:spPr>
          <a:xfrm>
            <a:off x="279400" y="3051065"/>
            <a:ext cx="3720426" cy="2995307"/>
          </a:xfrm>
          <a:prstGeom prst="rect">
            <a:avLst/>
          </a:prstGeom>
        </p:spPr>
      </p:pic>
      <p:pic>
        <p:nvPicPr>
          <p:cNvPr id="10" name="Picture 9" descr="A picture containing indoor&#10;&#10;Description automatically generated">
            <a:extLst>
              <a:ext uri="{FF2B5EF4-FFF2-40B4-BE49-F238E27FC236}">
                <a16:creationId xmlns:a16="http://schemas.microsoft.com/office/drawing/2014/main" id="{1EA558DD-7A94-4AE6-A95E-1ACAB95C0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5902" y="6165669"/>
            <a:ext cx="4186218" cy="3135494"/>
          </a:xfrm>
          <a:prstGeom prst="rect">
            <a:avLst/>
          </a:prstGeom>
        </p:spPr>
      </p:pic>
      <p:pic>
        <p:nvPicPr>
          <p:cNvPr id="12" name="Picture 11" descr="A close-up of a machine&#10;&#10;Description automatically generated with low confidence">
            <a:extLst>
              <a:ext uri="{FF2B5EF4-FFF2-40B4-BE49-F238E27FC236}">
                <a16:creationId xmlns:a16="http://schemas.microsoft.com/office/drawing/2014/main" id="{8F2CE8E4-ECFF-4E79-9311-1CB9794995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0921" y="3051066"/>
            <a:ext cx="3999051" cy="2995306"/>
          </a:xfrm>
          <a:prstGeom prst="rect">
            <a:avLst/>
          </a:prstGeom>
        </p:spPr>
      </p:pic>
      <p:sp>
        <p:nvSpPr>
          <p:cNvPr id="13" name="TextBox 12">
            <a:extLst>
              <a:ext uri="{FF2B5EF4-FFF2-40B4-BE49-F238E27FC236}">
                <a16:creationId xmlns:a16="http://schemas.microsoft.com/office/drawing/2014/main" id="{5D20AEB5-1C1A-4091-B00C-86DBBB558E34}"/>
              </a:ext>
            </a:extLst>
          </p:cNvPr>
          <p:cNvSpPr txBox="1"/>
          <p:nvPr/>
        </p:nvSpPr>
        <p:spPr>
          <a:xfrm>
            <a:off x="279400" y="992777"/>
            <a:ext cx="12242800" cy="1938992"/>
          </a:xfrm>
          <a:prstGeom prst="rect">
            <a:avLst/>
          </a:prstGeom>
          <a:noFill/>
        </p:spPr>
        <p:txBody>
          <a:bodyPr wrap="square" rtlCol="0">
            <a:spAutoFit/>
          </a:bodyPr>
          <a:lstStyle/>
          <a:p>
            <a:r>
              <a:rPr lang="en-US" sz="2400" dirty="0">
                <a:latin typeface="Arial Rounded MT Bold" panose="020F0704030504030204" pitchFamily="34" charset="0"/>
              </a:rPr>
              <a:t>Before laser cutting, make sure that you have switched on-</a:t>
            </a:r>
          </a:p>
          <a:p>
            <a:pPr marL="285750" indent="-285750">
              <a:buFont typeface="Arial" panose="020B0604020202020204" pitchFamily="34" charset="0"/>
              <a:buChar char="•"/>
            </a:pPr>
            <a:r>
              <a:rPr lang="en-US" sz="2400" dirty="0">
                <a:latin typeface="Arial Rounded MT Bold" panose="020F0704030504030204" pitchFamily="34" charset="0"/>
              </a:rPr>
              <a:t>Main switches</a:t>
            </a:r>
          </a:p>
          <a:p>
            <a:pPr marL="285750" indent="-285750">
              <a:buFont typeface="Arial" panose="020B0604020202020204" pitchFamily="34" charset="0"/>
              <a:buChar char="•"/>
            </a:pPr>
            <a:r>
              <a:rPr lang="en-US" sz="2400" dirty="0">
                <a:latin typeface="Arial Rounded MT Bold" panose="020F0704030504030204" pitchFamily="34" charset="0"/>
              </a:rPr>
              <a:t>Vacuum</a:t>
            </a:r>
          </a:p>
          <a:p>
            <a:pPr marL="285750" indent="-285750">
              <a:buFont typeface="Arial" panose="020B0604020202020204" pitchFamily="34" charset="0"/>
              <a:buChar char="•"/>
            </a:pPr>
            <a:r>
              <a:rPr lang="en-US" sz="2400" dirty="0">
                <a:latin typeface="Arial Rounded MT Bold" panose="020F0704030504030204" pitchFamily="34" charset="0"/>
              </a:rPr>
              <a:t>Motor</a:t>
            </a:r>
          </a:p>
          <a:p>
            <a:pPr marL="285750" indent="-285750">
              <a:buFont typeface="Arial" panose="020B0604020202020204" pitchFamily="34" charset="0"/>
              <a:buChar char="•"/>
            </a:pPr>
            <a:r>
              <a:rPr lang="en-US" sz="2400" dirty="0">
                <a:latin typeface="Arial Rounded MT Bold" panose="020F0704030504030204" pitchFamily="34" charset="0"/>
              </a:rPr>
              <a:t>Laser Cutter</a:t>
            </a:r>
            <a:endParaRPr lang="en-SG" sz="2400" dirty="0">
              <a:latin typeface="Arial Rounded MT Bold" panose="020F0704030504030204" pitchFamily="34" charset="0"/>
            </a:endParaRPr>
          </a:p>
        </p:txBody>
      </p:sp>
      <p:sp>
        <p:nvSpPr>
          <p:cNvPr id="14" name="Oval 13">
            <a:extLst>
              <a:ext uri="{FF2B5EF4-FFF2-40B4-BE49-F238E27FC236}">
                <a16:creationId xmlns:a16="http://schemas.microsoft.com/office/drawing/2014/main" id="{FEBEC081-524A-4063-9E01-EFD645BB92C2}"/>
              </a:ext>
            </a:extLst>
          </p:cNvPr>
          <p:cNvSpPr/>
          <p:nvPr/>
        </p:nvSpPr>
        <p:spPr>
          <a:xfrm>
            <a:off x="3631474" y="2776105"/>
            <a:ext cx="744583" cy="81554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Arial Rounded MT Bold" panose="020F0704030504030204" pitchFamily="34" charset="0"/>
              </a:rPr>
              <a:t>1</a:t>
            </a:r>
            <a:endParaRPr lang="en-SG" sz="4400" dirty="0">
              <a:latin typeface="Arial Rounded MT Bold" panose="020F0704030504030204" pitchFamily="34" charset="0"/>
            </a:endParaRPr>
          </a:p>
        </p:txBody>
      </p:sp>
      <p:sp>
        <p:nvSpPr>
          <p:cNvPr id="15" name="Oval 14">
            <a:extLst>
              <a:ext uri="{FF2B5EF4-FFF2-40B4-BE49-F238E27FC236}">
                <a16:creationId xmlns:a16="http://schemas.microsoft.com/office/drawing/2014/main" id="{D26BA6BF-150E-459B-AE6E-B16B8A1E87DD}"/>
              </a:ext>
            </a:extLst>
          </p:cNvPr>
          <p:cNvSpPr/>
          <p:nvPr/>
        </p:nvSpPr>
        <p:spPr>
          <a:xfrm>
            <a:off x="9789011" y="2776104"/>
            <a:ext cx="744583" cy="81554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Arial Rounded MT Bold" panose="020F0704030504030204" pitchFamily="34" charset="0"/>
              </a:rPr>
              <a:t>2</a:t>
            </a:r>
            <a:endParaRPr lang="en-SG" sz="4400" dirty="0">
              <a:latin typeface="Arial Rounded MT Bold" panose="020F0704030504030204" pitchFamily="34" charset="0"/>
            </a:endParaRPr>
          </a:p>
        </p:txBody>
      </p:sp>
      <p:sp>
        <p:nvSpPr>
          <p:cNvPr id="16" name="Oval 15">
            <a:extLst>
              <a:ext uri="{FF2B5EF4-FFF2-40B4-BE49-F238E27FC236}">
                <a16:creationId xmlns:a16="http://schemas.microsoft.com/office/drawing/2014/main" id="{3E9EDA57-12A8-450A-BA2D-CCEA8B04FB34}"/>
              </a:ext>
            </a:extLst>
          </p:cNvPr>
          <p:cNvSpPr/>
          <p:nvPr/>
        </p:nvSpPr>
        <p:spPr>
          <a:xfrm>
            <a:off x="11568775" y="5853890"/>
            <a:ext cx="744583" cy="81554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Arial Rounded MT Bold" panose="020F0704030504030204" pitchFamily="34" charset="0"/>
              </a:rPr>
              <a:t>4</a:t>
            </a:r>
            <a:endParaRPr lang="en-SG" sz="4400" dirty="0">
              <a:latin typeface="Arial Rounded MT Bold" panose="020F0704030504030204" pitchFamily="34" charset="0"/>
            </a:endParaRPr>
          </a:p>
        </p:txBody>
      </p:sp>
      <p:sp>
        <p:nvSpPr>
          <p:cNvPr id="17" name="Oval 16">
            <a:extLst>
              <a:ext uri="{FF2B5EF4-FFF2-40B4-BE49-F238E27FC236}">
                <a16:creationId xmlns:a16="http://schemas.microsoft.com/office/drawing/2014/main" id="{A00CA845-C945-4EBA-A544-A48E6A3C5708}"/>
              </a:ext>
            </a:extLst>
          </p:cNvPr>
          <p:cNvSpPr/>
          <p:nvPr/>
        </p:nvSpPr>
        <p:spPr>
          <a:xfrm>
            <a:off x="4930267" y="5853891"/>
            <a:ext cx="744583" cy="81554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Arial Rounded MT Bold" panose="020F0704030504030204" pitchFamily="34" charset="0"/>
              </a:rPr>
              <a:t>3</a:t>
            </a:r>
            <a:endParaRPr lang="en-SG" sz="4400" dirty="0">
              <a:latin typeface="Arial Rounded MT Bold" panose="020F0704030504030204" pitchFamily="34" charset="0"/>
            </a:endParaRPr>
          </a:p>
        </p:txBody>
      </p:sp>
    </p:spTree>
    <p:extLst>
      <p:ext uri="{BB962C8B-B14F-4D97-AF65-F5344CB8AC3E}">
        <p14:creationId xmlns:p14="http://schemas.microsoft.com/office/powerpoint/2010/main" val="316631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2A5855-7C36-4EF3-B15A-9B352FCC57C3}"/>
              </a:ext>
            </a:extLst>
          </p:cNvPr>
          <p:cNvSpPr txBox="1"/>
          <p:nvPr/>
        </p:nvSpPr>
        <p:spPr>
          <a:xfrm>
            <a:off x="279400" y="300038"/>
            <a:ext cx="1614714" cy="584775"/>
          </a:xfrm>
          <a:prstGeom prst="rect">
            <a:avLst/>
          </a:prstGeom>
          <a:noFill/>
        </p:spPr>
        <p:txBody>
          <a:bodyPr wrap="square" rtlCol="0">
            <a:spAutoFit/>
          </a:bodyPr>
          <a:lstStyle/>
          <a:p>
            <a:r>
              <a:rPr lang="en-US" sz="3200" dirty="0">
                <a:latin typeface="Arial Rounded MT Bold" panose="020F0704030504030204" pitchFamily="34" charset="0"/>
              </a:rPr>
              <a:t>Step 2</a:t>
            </a:r>
            <a:endParaRPr lang="en-US" sz="2400" dirty="0">
              <a:latin typeface="Arial Rounded MT Bold" panose="020F0704030504030204" pitchFamily="34" charset="0"/>
            </a:endParaRPr>
          </a:p>
        </p:txBody>
      </p:sp>
      <p:sp>
        <p:nvSpPr>
          <p:cNvPr id="5" name="TextBox 4">
            <a:extLst>
              <a:ext uri="{FF2B5EF4-FFF2-40B4-BE49-F238E27FC236}">
                <a16:creationId xmlns:a16="http://schemas.microsoft.com/office/drawing/2014/main" id="{1D25CE03-5008-47BC-A413-5194EA9C0EA1}"/>
              </a:ext>
            </a:extLst>
          </p:cNvPr>
          <p:cNvSpPr txBox="1"/>
          <p:nvPr/>
        </p:nvSpPr>
        <p:spPr>
          <a:xfrm>
            <a:off x="279400" y="976254"/>
            <a:ext cx="12242800" cy="1200329"/>
          </a:xfrm>
          <a:prstGeom prst="rect">
            <a:avLst/>
          </a:prstGeom>
          <a:noFill/>
        </p:spPr>
        <p:txBody>
          <a:bodyPr wrap="square" rtlCol="0">
            <a:spAutoFit/>
          </a:bodyPr>
          <a:lstStyle/>
          <a:p>
            <a:r>
              <a:rPr lang="en-US" sz="2400" dirty="0">
                <a:latin typeface="Arial Rounded MT Bold" panose="020F0704030504030204" pitchFamily="34" charset="0"/>
              </a:rPr>
              <a:t>Open CorelDraw. Then set the top left corner of the canvas as (0, 0) coordinate. You can do so by going to the icon at the top left corner and dragging to the corner of the canvas.</a:t>
            </a:r>
            <a:endParaRPr lang="en-SG" sz="2400" dirty="0">
              <a:latin typeface="Arial Rounded MT Bold" panose="020F0704030504030204" pitchFamily="34" charset="0"/>
            </a:endParaRPr>
          </a:p>
        </p:txBody>
      </p:sp>
      <p:grpSp>
        <p:nvGrpSpPr>
          <p:cNvPr id="6" name="Group 5">
            <a:extLst>
              <a:ext uri="{FF2B5EF4-FFF2-40B4-BE49-F238E27FC236}">
                <a16:creationId xmlns:a16="http://schemas.microsoft.com/office/drawing/2014/main" id="{55D5BA1A-3166-4EA9-9E4B-9C26C9D5A8A9}"/>
              </a:ext>
            </a:extLst>
          </p:cNvPr>
          <p:cNvGrpSpPr/>
          <p:nvPr/>
        </p:nvGrpSpPr>
        <p:grpSpPr>
          <a:xfrm>
            <a:off x="928601" y="2460625"/>
            <a:ext cx="10944398" cy="6840249"/>
            <a:chOff x="928601" y="2460625"/>
            <a:chExt cx="10944398" cy="6840249"/>
          </a:xfrm>
        </p:grpSpPr>
        <p:pic>
          <p:nvPicPr>
            <p:cNvPr id="4" name="Picture 3" descr="Graphical user interface, application, Excel&#10;&#10;Description automatically generated">
              <a:extLst>
                <a:ext uri="{FF2B5EF4-FFF2-40B4-BE49-F238E27FC236}">
                  <a16:creationId xmlns:a16="http://schemas.microsoft.com/office/drawing/2014/main" id="{4DE3964A-560B-44E3-A713-0742F5837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601" y="2460625"/>
              <a:ext cx="10944398" cy="6840249"/>
            </a:xfrm>
            <a:prstGeom prst="rect">
              <a:avLst/>
            </a:prstGeom>
          </p:spPr>
        </p:pic>
        <p:sp>
          <p:nvSpPr>
            <p:cNvPr id="3" name="Rectangle 2">
              <a:extLst>
                <a:ext uri="{FF2B5EF4-FFF2-40B4-BE49-F238E27FC236}">
                  <a16:creationId xmlns:a16="http://schemas.microsoft.com/office/drawing/2014/main" id="{C06DE1D0-7C99-4EC8-9A98-E2807E2FAED6}"/>
                </a:ext>
              </a:extLst>
            </p:cNvPr>
            <p:cNvSpPr/>
            <p:nvPr/>
          </p:nvSpPr>
          <p:spPr>
            <a:xfrm>
              <a:off x="1040130" y="3192780"/>
              <a:ext cx="232410" cy="23241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a:extLst>
                <a:ext uri="{FF2B5EF4-FFF2-40B4-BE49-F238E27FC236}">
                  <a16:creationId xmlns:a16="http://schemas.microsoft.com/office/drawing/2014/main" id="{15D63333-7EB2-441A-93B4-DCAA19A33603}"/>
                </a:ext>
              </a:extLst>
            </p:cNvPr>
            <p:cNvCxnSpPr/>
            <p:nvPr/>
          </p:nvCxnSpPr>
          <p:spPr>
            <a:xfrm>
              <a:off x="1303020" y="3425190"/>
              <a:ext cx="1649730" cy="590550"/>
            </a:xfrm>
            <a:prstGeom prst="straightConnector1">
              <a:avLst/>
            </a:prstGeom>
            <a:ln w="38100">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579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64AC0-7B04-4F73-A962-FC6BC874FFB6}"/>
              </a:ext>
            </a:extLst>
          </p:cNvPr>
          <p:cNvSpPr txBox="1"/>
          <p:nvPr/>
        </p:nvSpPr>
        <p:spPr>
          <a:xfrm>
            <a:off x="279400" y="300038"/>
            <a:ext cx="1614714" cy="584775"/>
          </a:xfrm>
          <a:prstGeom prst="rect">
            <a:avLst/>
          </a:prstGeom>
          <a:noFill/>
        </p:spPr>
        <p:txBody>
          <a:bodyPr wrap="square" rtlCol="0">
            <a:spAutoFit/>
          </a:bodyPr>
          <a:lstStyle/>
          <a:p>
            <a:r>
              <a:rPr lang="en-US" sz="3200" dirty="0">
                <a:latin typeface="Arial Rounded MT Bold" panose="020F0704030504030204" pitchFamily="34" charset="0"/>
              </a:rPr>
              <a:t>Step 3</a:t>
            </a:r>
            <a:endParaRPr lang="en-US" sz="2400" dirty="0">
              <a:latin typeface="Arial Rounded MT Bold" panose="020F0704030504030204" pitchFamily="34" charset="0"/>
            </a:endParaRPr>
          </a:p>
        </p:txBody>
      </p:sp>
      <p:sp>
        <p:nvSpPr>
          <p:cNvPr id="3" name="TextBox 2">
            <a:extLst>
              <a:ext uri="{FF2B5EF4-FFF2-40B4-BE49-F238E27FC236}">
                <a16:creationId xmlns:a16="http://schemas.microsoft.com/office/drawing/2014/main" id="{E886F0F6-AA6E-4D20-8F62-ED6BAF8B675D}"/>
              </a:ext>
            </a:extLst>
          </p:cNvPr>
          <p:cNvSpPr txBox="1"/>
          <p:nvPr/>
        </p:nvSpPr>
        <p:spPr>
          <a:xfrm>
            <a:off x="279400" y="810577"/>
            <a:ext cx="12242800" cy="1569660"/>
          </a:xfrm>
          <a:prstGeom prst="rect">
            <a:avLst/>
          </a:prstGeom>
          <a:noFill/>
        </p:spPr>
        <p:txBody>
          <a:bodyPr wrap="square" rtlCol="0">
            <a:spAutoFit/>
          </a:bodyPr>
          <a:lstStyle/>
          <a:p>
            <a:r>
              <a:rPr lang="en-US" sz="2400" dirty="0">
                <a:latin typeface="Arial Rounded MT Bold" panose="020F0704030504030204" pitchFamily="34" charset="0"/>
              </a:rPr>
              <a:t>Setup guidelines by dragging the horizontal and vertical rulers. Guidelines helps arrange drawings and reduces taking up additional material space. You can check the position of the guidelines by clicking on it. The coordinates can be seen at the top left corner.</a:t>
            </a:r>
            <a:endParaRPr lang="en-SG" sz="2400" dirty="0">
              <a:latin typeface="Arial Rounded MT Bold" panose="020F0704030504030204" pitchFamily="34" charset="0"/>
            </a:endParaRPr>
          </a:p>
        </p:txBody>
      </p:sp>
      <p:grpSp>
        <p:nvGrpSpPr>
          <p:cNvPr id="31" name="Group 30">
            <a:extLst>
              <a:ext uri="{FF2B5EF4-FFF2-40B4-BE49-F238E27FC236}">
                <a16:creationId xmlns:a16="http://schemas.microsoft.com/office/drawing/2014/main" id="{E606773A-D76C-4FCF-A699-3EA6546141CB}"/>
              </a:ext>
            </a:extLst>
          </p:cNvPr>
          <p:cNvGrpSpPr/>
          <p:nvPr/>
        </p:nvGrpSpPr>
        <p:grpSpPr>
          <a:xfrm>
            <a:off x="928369" y="2460625"/>
            <a:ext cx="10944860" cy="6840538"/>
            <a:chOff x="928369" y="2460625"/>
            <a:chExt cx="10944860" cy="6840538"/>
          </a:xfrm>
        </p:grpSpPr>
        <p:pic>
          <p:nvPicPr>
            <p:cNvPr id="5" name="Picture 4">
              <a:extLst>
                <a:ext uri="{FF2B5EF4-FFF2-40B4-BE49-F238E27FC236}">
                  <a16:creationId xmlns:a16="http://schemas.microsoft.com/office/drawing/2014/main" id="{636BF1F9-2CC6-4B1A-B1C7-FD8EE20E08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8369" y="2460625"/>
              <a:ext cx="10944860" cy="6840538"/>
            </a:xfrm>
            <a:prstGeom prst="rect">
              <a:avLst/>
            </a:prstGeom>
          </p:spPr>
        </p:pic>
        <p:sp>
          <p:nvSpPr>
            <p:cNvPr id="4" name="Rectangle 3">
              <a:extLst>
                <a:ext uri="{FF2B5EF4-FFF2-40B4-BE49-F238E27FC236}">
                  <a16:creationId xmlns:a16="http://schemas.microsoft.com/office/drawing/2014/main" id="{15958BB8-F768-4D84-BE2F-380A3C39D3AC}"/>
                </a:ext>
              </a:extLst>
            </p:cNvPr>
            <p:cNvSpPr/>
            <p:nvPr/>
          </p:nvSpPr>
          <p:spPr>
            <a:xfrm>
              <a:off x="928369" y="2877312"/>
              <a:ext cx="650495" cy="27432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31C1DE97-9E08-48FA-868D-B6D70C5A2977}"/>
                </a:ext>
              </a:extLst>
            </p:cNvPr>
            <p:cNvSpPr txBox="1"/>
            <p:nvPr/>
          </p:nvSpPr>
          <p:spPr>
            <a:xfrm>
              <a:off x="1253616" y="3607872"/>
              <a:ext cx="1456944" cy="307777"/>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COORDINATE</a:t>
              </a:r>
              <a:endParaRPr lang="en-SG" sz="1400" dirty="0">
                <a:solidFill>
                  <a:srgbClr val="FF0000"/>
                </a:solidFill>
                <a:latin typeface="Arial Rounded MT Bold" panose="020F0704030504030204" pitchFamily="34" charset="0"/>
              </a:endParaRPr>
            </a:p>
          </p:txBody>
        </p:sp>
        <p:cxnSp>
          <p:nvCxnSpPr>
            <p:cNvPr id="8" name="Straight Arrow Connector 7">
              <a:extLst>
                <a:ext uri="{FF2B5EF4-FFF2-40B4-BE49-F238E27FC236}">
                  <a16:creationId xmlns:a16="http://schemas.microsoft.com/office/drawing/2014/main" id="{1A1FB8A1-CC6B-46C8-8919-25F37F1DB5F8}"/>
                </a:ext>
              </a:extLst>
            </p:cNvPr>
            <p:cNvCxnSpPr>
              <a:stCxn id="4" idx="2"/>
              <a:endCxn id="6" idx="0"/>
            </p:cNvCxnSpPr>
            <p:nvPr/>
          </p:nvCxnSpPr>
          <p:spPr>
            <a:xfrm>
              <a:off x="1253617" y="3151632"/>
              <a:ext cx="728471" cy="4562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37B4A87-808F-494A-8B3F-8DAF6A15FEB5}"/>
                </a:ext>
              </a:extLst>
            </p:cNvPr>
            <p:cNvSpPr txBox="1"/>
            <p:nvPr/>
          </p:nvSpPr>
          <p:spPr>
            <a:xfrm>
              <a:off x="4100448" y="5198928"/>
              <a:ext cx="1456944" cy="307777"/>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GUIDLINES</a:t>
              </a:r>
              <a:endParaRPr lang="en-SG" sz="1400" dirty="0">
                <a:solidFill>
                  <a:srgbClr val="FF0000"/>
                </a:solidFill>
                <a:latin typeface="Arial Rounded MT Bold" panose="020F0704030504030204" pitchFamily="34" charset="0"/>
              </a:endParaRPr>
            </a:p>
          </p:txBody>
        </p:sp>
        <p:cxnSp>
          <p:nvCxnSpPr>
            <p:cNvPr id="14" name="Straight Arrow Connector 13">
              <a:extLst>
                <a:ext uri="{FF2B5EF4-FFF2-40B4-BE49-F238E27FC236}">
                  <a16:creationId xmlns:a16="http://schemas.microsoft.com/office/drawing/2014/main" id="{652B9D23-D2CD-410E-9C94-A038A841D455}"/>
                </a:ext>
              </a:extLst>
            </p:cNvPr>
            <p:cNvCxnSpPr>
              <a:cxnSpLocks/>
              <a:stCxn id="11" idx="0"/>
            </p:cNvCxnSpPr>
            <p:nvPr/>
          </p:nvCxnSpPr>
          <p:spPr>
            <a:xfrm flipV="1">
              <a:off x="4828920" y="4669536"/>
              <a:ext cx="0" cy="5293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4BA9FC-56B4-4076-B6F4-4BBEE20AFBA1}"/>
                </a:ext>
              </a:extLst>
            </p:cNvPr>
            <p:cNvCxnSpPr>
              <a:cxnSpLocks/>
            </p:cNvCxnSpPr>
            <p:nvPr/>
          </p:nvCxnSpPr>
          <p:spPr>
            <a:xfrm flipH="1">
              <a:off x="3614928" y="5352816"/>
              <a:ext cx="48552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8FFADD-D3E4-4420-9272-979E8B18BE8A}"/>
                </a:ext>
              </a:extLst>
            </p:cNvPr>
            <p:cNvSpPr txBox="1"/>
            <p:nvPr/>
          </p:nvSpPr>
          <p:spPr>
            <a:xfrm>
              <a:off x="1800732" y="5777409"/>
              <a:ext cx="1456944" cy="523220"/>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VERTICAL</a:t>
              </a:r>
            </a:p>
            <a:p>
              <a:pPr algn="ctr"/>
              <a:r>
                <a:rPr lang="en-US" sz="1400" dirty="0">
                  <a:solidFill>
                    <a:srgbClr val="FF0000"/>
                  </a:solidFill>
                  <a:latin typeface="Arial Rounded MT Bold" panose="020F0704030504030204" pitchFamily="34" charset="0"/>
                </a:rPr>
                <a:t>RULER</a:t>
              </a:r>
              <a:endParaRPr lang="en-SG" sz="1400" dirty="0">
                <a:solidFill>
                  <a:srgbClr val="FF0000"/>
                </a:solidFill>
                <a:latin typeface="Arial Rounded MT Bold" panose="020F0704030504030204" pitchFamily="34" charset="0"/>
              </a:endParaRPr>
            </a:p>
          </p:txBody>
        </p:sp>
        <p:cxnSp>
          <p:nvCxnSpPr>
            <p:cNvPr id="22" name="Straight Arrow Connector 21">
              <a:extLst>
                <a:ext uri="{FF2B5EF4-FFF2-40B4-BE49-F238E27FC236}">
                  <a16:creationId xmlns:a16="http://schemas.microsoft.com/office/drawing/2014/main" id="{9699620E-5799-40EF-8D40-BB32C54F74BD}"/>
                </a:ext>
              </a:extLst>
            </p:cNvPr>
            <p:cNvCxnSpPr>
              <a:cxnSpLocks/>
              <a:stCxn id="21" idx="1"/>
            </p:cNvCxnSpPr>
            <p:nvPr/>
          </p:nvCxnSpPr>
          <p:spPr>
            <a:xfrm flipH="1">
              <a:off x="1170432" y="6039019"/>
              <a:ext cx="6303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5678F65-EFB0-4B02-A874-924136E54FD9}"/>
                </a:ext>
              </a:extLst>
            </p:cNvPr>
            <p:cNvSpPr txBox="1"/>
            <p:nvPr/>
          </p:nvSpPr>
          <p:spPr>
            <a:xfrm>
              <a:off x="5557392" y="3754246"/>
              <a:ext cx="1456944" cy="523220"/>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HORIZONTAL</a:t>
              </a:r>
            </a:p>
            <a:p>
              <a:pPr algn="ctr"/>
              <a:r>
                <a:rPr lang="en-US" sz="1400" dirty="0">
                  <a:solidFill>
                    <a:srgbClr val="FF0000"/>
                  </a:solidFill>
                  <a:latin typeface="Arial Rounded MT Bold" panose="020F0704030504030204" pitchFamily="34" charset="0"/>
                </a:rPr>
                <a:t>RULER</a:t>
              </a:r>
              <a:endParaRPr lang="en-SG" sz="1400" dirty="0">
                <a:solidFill>
                  <a:srgbClr val="FF0000"/>
                </a:solidFill>
                <a:latin typeface="Arial Rounded MT Bold" panose="020F0704030504030204" pitchFamily="34" charset="0"/>
              </a:endParaRPr>
            </a:p>
          </p:txBody>
        </p:sp>
        <p:cxnSp>
          <p:nvCxnSpPr>
            <p:cNvPr id="27" name="Straight Arrow Connector 26">
              <a:extLst>
                <a:ext uri="{FF2B5EF4-FFF2-40B4-BE49-F238E27FC236}">
                  <a16:creationId xmlns:a16="http://schemas.microsoft.com/office/drawing/2014/main" id="{050A54CC-5C17-4AB8-83DF-EA80BFF96A80}"/>
                </a:ext>
              </a:extLst>
            </p:cNvPr>
            <p:cNvCxnSpPr>
              <a:cxnSpLocks/>
              <a:stCxn id="26" idx="0"/>
            </p:cNvCxnSpPr>
            <p:nvPr/>
          </p:nvCxnSpPr>
          <p:spPr>
            <a:xfrm flipV="1">
              <a:off x="6285864" y="3316224"/>
              <a:ext cx="0" cy="43802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397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A29AFA-0135-4938-999C-045B81D0A4A6}"/>
              </a:ext>
            </a:extLst>
          </p:cNvPr>
          <p:cNvSpPr txBox="1"/>
          <p:nvPr/>
        </p:nvSpPr>
        <p:spPr>
          <a:xfrm>
            <a:off x="279400" y="300038"/>
            <a:ext cx="1614714" cy="584775"/>
          </a:xfrm>
          <a:prstGeom prst="rect">
            <a:avLst/>
          </a:prstGeom>
          <a:noFill/>
        </p:spPr>
        <p:txBody>
          <a:bodyPr wrap="square" rtlCol="0">
            <a:spAutoFit/>
          </a:bodyPr>
          <a:lstStyle/>
          <a:p>
            <a:r>
              <a:rPr lang="en-US" sz="3200" dirty="0">
                <a:latin typeface="Arial Rounded MT Bold" panose="020F0704030504030204" pitchFamily="34" charset="0"/>
              </a:rPr>
              <a:t>Step 4</a:t>
            </a:r>
            <a:endParaRPr lang="en-US" sz="2400" dirty="0">
              <a:latin typeface="Arial Rounded MT Bold" panose="020F0704030504030204" pitchFamily="34" charset="0"/>
            </a:endParaRPr>
          </a:p>
        </p:txBody>
      </p:sp>
      <p:pic>
        <p:nvPicPr>
          <p:cNvPr id="4" name="Picture 3" descr="Graphical user interface, application, Word&#10;&#10;Description automatically generated">
            <a:extLst>
              <a:ext uri="{FF2B5EF4-FFF2-40B4-BE49-F238E27FC236}">
                <a16:creationId xmlns:a16="http://schemas.microsoft.com/office/drawing/2014/main" id="{4563F5CC-9B21-46A5-A4D5-82054B646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940" y="2446337"/>
            <a:ext cx="10967720" cy="6854825"/>
          </a:xfrm>
          <a:prstGeom prst="rect">
            <a:avLst/>
          </a:prstGeom>
        </p:spPr>
      </p:pic>
      <p:sp>
        <p:nvSpPr>
          <p:cNvPr id="5" name="TextBox 4">
            <a:extLst>
              <a:ext uri="{FF2B5EF4-FFF2-40B4-BE49-F238E27FC236}">
                <a16:creationId xmlns:a16="http://schemas.microsoft.com/office/drawing/2014/main" id="{564ABFD9-7C07-4405-9D0B-97EE9DBEECDB}"/>
              </a:ext>
            </a:extLst>
          </p:cNvPr>
          <p:cNvSpPr txBox="1"/>
          <p:nvPr/>
        </p:nvSpPr>
        <p:spPr>
          <a:xfrm>
            <a:off x="279400" y="884813"/>
            <a:ext cx="12242800" cy="1569660"/>
          </a:xfrm>
          <a:prstGeom prst="rect">
            <a:avLst/>
          </a:prstGeom>
          <a:noFill/>
        </p:spPr>
        <p:txBody>
          <a:bodyPr wrap="square" rtlCol="0">
            <a:spAutoFit/>
          </a:bodyPr>
          <a:lstStyle/>
          <a:p>
            <a:r>
              <a:rPr lang="en-US" sz="2400" dirty="0">
                <a:latin typeface="Arial Rounded MT Bold" panose="020F0704030504030204" pitchFamily="34" charset="0"/>
              </a:rPr>
              <a:t>Import your file into CorelDraw. Make sure that the file is in one of the formats. (</a:t>
            </a:r>
            <a:r>
              <a:rPr lang="en-US" sz="2400" dirty="0" err="1">
                <a:latin typeface="Arial Rounded MT Bold" panose="020F0704030504030204" pitchFamily="34" charset="0"/>
              </a:rPr>
              <a:t>dxf</a:t>
            </a:r>
            <a:r>
              <a:rPr lang="en-US" sz="2400" dirty="0">
                <a:latin typeface="Arial Rounded MT Bold" panose="020F0704030504030204" pitchFamily="34" charset="0"/>
              </a:rPr>
              <a:t>, dwg, </a:t>
            </a:r>
            <a:r>
              <a:rPr lang="en-US" sz="2400" dirty="0" err="1">
                <a:latin typeface="Arial Rounded MT Bold" panose="020F0704030504030204" pitchFamily="34" charset="0"/>
              </a:rPr>
              <a:t>svg</a:t>
            </a:r>
            <a:r>
              <a:rPr lang="en-US" sz="2400" dirty="0">
                <a:latin typeface="Arial Rounded MT Bold" panose="020F0704030504030204" pitchFamily="34" charset="0"/>
              </a:rPr>
              <a:t>, pdf and/ or image file(s))</a:t>
            </a:r>
          </a:p>
          <a:p>
            <a:r>
              <a:rPr lang="en-US" sz="2400" dirty="0">
                <a:solidFill>
                  <a:srgbClr val="FF0000"/>
                </a:solidFill>
                <a:latin typeface="Arial Rounded MT Bold" panose="020F0704030504030204" pitchFamily="34" charset="0"/>
              </a:rPr>
              <a:t>Note: Image files should be in jpg, jpeg or </a:t>
            </a:r>
            <a:r>
              <a:rPr lang="en-US" sz="2400" dirty="0" err="1">
                <a:solidFill>
                  <a:srgbClr val="FF0000"/>
                </a:solidFill>
                <a:latin typeface="Arial Rounded MT Bold" panose="020F0704030504030204" pitchFamily="34" charset="0"/>
              </a:rPr>
              <a:t>png</a:t>
            </a:r>
            <a:r>
              <a:rPr lang="en-US" sz="2400" dirty="0">
                <a:solidFill>
                  <a:srgbClr val="FF0000"/>
                </a:solidFill>
                <a:latin typeface="Arial Rounded MT Bold" panose="020F0704030504030204" pitchFamily="34" charset="0"/>
              </a:rPr>
              <a:t> format. Otherwise, the file will be corrupted when imported into CorelDraw.</a:t>
            </a:r>
            <a:endParaRPr lang="en-SG" sz="24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182510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932F20-DFBF-4B33-B7FF-9638652BF609}"/>
              </a:ext>
            </a:extLst>
          </p:cNvPr>
          <p:cNvSpPr txBox="1"/>
          <p:nvPr/>
        </p:nvSpPr>
        <p:spPr>
          <a:xfrm>
            <a:off x="279400" y="300038"/>
            <a:ext cx="1614714" cy="584775"/>
          </a:xfrm>
          <a:prstGeom prst="rect">
            <a:avLst/>
          </a:prstGeom>
          <a:noFill/>
        </p:spPr>
        <p:txBody>
          <a:bodyPr wrap="square" rtlCol="0">
            <a:spAutoFit/>
          </a:bodyPr>
          <a:lstStyle/>
          <a:p>
            <a:r>
              <a:rPr lang="en-US" sz="3200" dirty="0">
                <a:latin typeface="Arial Rounded MT Bold" panose="020F0704030504030204" pitchFamily="34" charset="0"/>
              </a:rPr>
              <a:t>Step 5</a:t>
            </a:r>
            <a:endParaRPr lang="en-US" sz="2400" dirty="0">
              <a:latin typeface="Arial Rounded MT Bold" panose="020F0704030504030204" pitchFamily="34" charset="0"/>
            </a:endParaRPr>
          </a:p>
        </p:txBody>
      </p:sp>
      <p:sp>
        <p:nvSpPr>
          <p:cNvPr id="5" name="TextBox 4">
            <a:extLst>
              <a:ext uri="{FF2B5EF4-FFF2-40B4-BE49-F238E27FC236}">
                <a16:creationId xmlns:a16="http://schemas.microsoft.com/office/drawing/2014/main" id="{8272E3BC-0907-4BBA-9573-B43E44028086}"/>
              </a:ext>
            </a:extLst>
          </p:cNvPr>
          <p:cNvSpPr txBox="1"/>
          <p:nvPr/>
        </p:nvSpPr>
        <p:spPr>
          <a:xfrm>
            <a:off x="279400" y="884813"/>
            <a:ext cx="12242800" cy="1200329"/>
          </a:xfrm>
          <a:prstGeom prst="rect">
            <a:avLst/>
          </a:prstGeom>
          <a:noFill/>
        </p:spPr>
        <p:txBody>
          <a:bodyPr wrap="square" rtlCol="0">
            <a:spAutoFit/>
          </a:bodyPr>
          <a:lstStyle/>
          <a:p>
            <a:r>
              <a:rPr lang="en-US" sz="2400" dirty="0">
                <a:latin typeface="Arial Rounded MT Bold" panose="020F0704030504030204" pitchFamily="34" charset="0"/>
              </a:rPr>
              <a:t>Move the imported file to the guidelines. You will see the snap line when the drawing is touching the guidelines. If the snap lines do not appear, make sure that the guideline checkbox has been checked under “Snap To” drop down.</a:t>
            </a:r>
            <a:endParaRPr lang="en-SG" sz="2400" dirty="0">
              <a:latin typeface="Arial Rounded MT Bold" panose="020F0704030504030204" pitchFamily="34" charset="0"/>
            </a:endParaRPr>
          </a:p>
        </p:txBody>
      </p:sp>
      <p:grpSp>
        <p:nvGrpSpPr>
          <p:cNvPr id="17" name="Group 16">
            <a:extLst>
              <a:ext uri="{FF2B5EF4-FFF2-40B4-BE49-F238E27FC236}">
                <a16:creationId xmlns:a16="http://schemas.microsoft.com/office/drawing/2014/main" id="{FEFE7CD9-F50B-4FC5-B18D-8E598FE6BB94}"/>
              </a:ext>
            </a:extLst>
          </p:cNvPr>
          <p:cNvGrpSpPr/>
          <p:nvPr/>
        </p:nvGrpSpPr>
        <p:grpSpPr>
          <a:xfrm>
            <a:off x="928371" y="2460625"/>
            <a:ext cx="10944857" cy="6840536"/>
            <a:chOff x="928371" y="2460625"/>
            <a:chExt cx="10944857" cy="6840536"/>
          </a:xfrm>
        </p:grpSpPr>
        <p:pic>
          <p:nvPicPr>
            <p:cNvPr id="4" name="Picture 3" descr="Graphical user interface, application, Word&#10;&#10;Description automatically generated">
              <a:extLst>
                <a:ext uri="{FF2B5EF4-FFF2-40B4-BE49-F238E27FC236}">
                  <a16:creationId xmlns:a16="http://schemas.microsoft.com/office/drawing/2014/main" id="{5A9DA85E-9040-4A1C-8E6E-25BA467EC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371" y="2460625"/>
              <a:ext cx="10944857" cy="6840536"/>
            </a:xfrm>
            <a:prstGeom prst="rect">
              <a:avLst/>
            </a:prstGeom>
          </p:spPr>
        </p:pic>
        <p:sp>
          <p:nvSpPr>
            <p:cNvPr id="3" name="Rectangle 2">
              <a:extLst>
                <a:ext uri="{FF2B5EF4-FFF2-40B4-BE49-F238E27FC236}">
                  <a16:creationId xmlns:a16="http://schemas.microsoft.com/office/drawing/2014/main" id="{CCB2E01B-B595-43F9-9168-C0CAC3F1B523}"/>
                </a:ext>
              </a:extLst>
            </p:cNvPr>
            <p:cNvSpPr/>
            <p:nvPr/>
          </p:nvSpPr>
          <p:spPr>
            <a:xfrm>
              <a:off x="4821936" y="2700528"/>
              <a:ext cx="463296" cy="21336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Arrow: Down 5">
              <a:extLst>
                <a:ext uri="{FF2B5EF4-FFF2-40B4-BE49-F238E27FC236}">
                  <a16:creationId xmlns:a16="http://schemas.microsoft.com/office/drawing/2014/main" id="{AB149771-0F77-4173-816F-902A3C09DB4F}"/>
                </a:ext>
              </a:extLst>
            </p:cNvPr>
            <p:cNvSpPr/>
            <p:nvPr/>
          </p:nvSpPr>
          <p:spPr>
            <a:xfrm rot="10800000">
              <a:off x="4895088" y="2966940"/>
              <a:ext cx="316992" cy="51816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7A37FA01-1C68-44BA-BCD2-843894D24572}"/>
                </a:ext>
              </a:extLst>
            </p:cNvPr>
            <p:cNvSpPr txBox="1"/>
            <p:nvPr/>
          </p:nvSpPr>
          <p:spPr>
            <a:xfrm>
              <a:off x="1424304" y="4351584"/>
              <a:ext cx="1456944" cy="307777"/>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SNAP LINES</a:t>
              </a:r>
              <a:endParaRPr lang="en-SG" sz="1400" dirty="0">
                <a:solidFill>
                  <a:srgbClr val="FF0000"/>
                </a:solidFill>
                <a:latin typeface="Arial Rounded MT Bold" panose="020F0704030504030204" pitchFamily="34" charset="0"/>
              </a:endParaRPr>
            </a:p>
          </p:txBody>
        </p:sp>
        <p:cxnSp>
          <p:nvCxnSpPr>
            <p:cNvPr id="9" name="Connector: Elbow 8">
              <a:extLst>
                <a:ext uri="{FF2B5EF4-FFF2-40B4-BE49-F238E27FC236}">
                  <a16:creationId xmlns:a16="http://schemas.microsoft.com/office/drawing/2014/main" id="{7D986C26-83C5-4F9F-8ACA-E445A3E10EAB}"/>
                </a:ext>
              </a:extLst>
            </p:cNvPr>
            <p:cNvCxnSpPr>
              <a:cxnSpLocks/>
              <a:stCxn id="7" idx="3"/>
            </p:cNvCxnSpPr>
            <p:nvPr/>
          </p:nvCxnSpPr>
          <p:spPr>
            <a:xfrm>
              <a:off x="2881248" y="4505473"/>
              <a:ext cx="351537" cy="335132"/>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62F5AF3-5537-42AF-BA28-E014079C0A7A}"/>
                </a:ext>
              </a:extLst>
            </p:cNvPr>
            <p:cNvCxnSpPr>
              <a:cxnSpLocks/>
              <a:stCxn id="7" idx="2"/>
            </p:cNvCxnSpPr>
            <p:nvPr/>
          </p:nvCxnSpPr>
          <p:spPr>
            <a:xfrm rot="16200000" flipH="1">
              <a:off x="2282118" y="4530018"/>
              <a:ext cx="501284" cy="759969"/>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460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CE1CD0-473F-4ECC-80E7-17B4EFB574E5}"/>
              </a:ext>
            </a:extLst>
          </p:cNvPr>
          <p:cNvSpPr txBox="1"/>
          <p:nvPr/>
        </p:nvSpPr>
        <p:spPr>
          <a:xfrm>
            <a:off x="279400" y="300038"/>
            <a:ext cx="1614714" cy="584775"/>
          </a:xfrm>
          <a:prstGeom prst="rect">
            <a:avLst/>
          </a:prstGeom>
          <a:noFill/>
        </p:spPr>
        <p:txBody>
          <a:bodyPr wrap="square" rtlCol="0">
            <a:spAutoFit/>
          </a:bodyPr>
          <a:lstStyle/>
          <a:p>
            <a:r>
              <a:rPr lang="en-US" sz="3200" dirty="0">
                <a:latin typeface="Arial Rounded MT Bold" panose="020F0704030504030204" pitchFamily="34" charset="0"/>
              </a:rPr>
              <a:t>Step 6</a:t>
            </a:r>
            <a:endParaRPr lang="en-US" sz="2400" dirty="0">
              <a:latin typeface="Arial Rounded MT Bold" panose="020F0704030504030204" pitchFamily="34" charset="0"/>
            </a:endParaRPr>
          </a:p>
        </p:txBody>
      </p:sp>
      <p:sp>
        <p:nvSpPr>
          <p:cNvPr id="5" name="TextBox 4">
            <a:extLst>
              <a:ext uri="{FF2B5EF4-FFF2-40B4-BE49-F238E27FC236}">
                <a16:creationId xmlns:a16="http://schemas.microsoft.com/office/drawing/2014/main" id="{0D3BA622-4581-45D8-902D-CE0AA69F17C5}"/>
              </a:ext>
            </a:extLst>
          </p:cNvPr>
          <p:cNvSpPr txBox="1"/>
          <p:nvPr/>
        </p:nvSpPr>
        <p:spPr>
          <a:xfrm>
            <a:off x="279400" y="934491"/>
            <a:ext cx="12242800" cy="830997"/>
          </a:xfrm>
          <a:prstGeom prst="rect">
            <a:avLst/>
          </a:prstGeom>
          <a:noFill/>
        </p:spPr>
        <p:txBody>
          <a:bodyPr wrap="square" rtlCol="0">
            <a:spAutoFit/>
          </a:bodyPr>
          <a:lstStyle/>
          <a:p>
            <a:r>
              <a:rPr lang="en-US" sz="2400" dirty="0">
                <a:latin typeface="Arial Rounded MT Bold" panose="020F0704030504030204" pitchFamily="34" charset="0"/>
              </a:rPr>
              <a:t>Make sure that the line(s) and object(s) have the correct line color and thickness for different cutting settings.</a:t>
            </a:r>
            <a:endParaRPr lang="en-SG" sz="2400" dirty="0">
              <a:latin typeface="Arial Rounded MT Bold" panose="020F0704030504030204" pitchFamily="34" charset="0"/>
            </a:endParaRPr>
          </a:p>
        </p:txBody>
      </p:sp>
      <p:grpSp>
        <p:nvGrpSpPr>
          <p:cNvPr id="20" name="Group 19">
            <a:extLst>
              <a:ext uri="{FF2B5EF4-FFF2-40B4-BE49-F238E27FC236}">
                <a16:creationId xmlns:a16="http://schemas.microsoft.com/office/drawing/2014/main" id="{A4178A27-4B61-4A8D-8F4A-C4F811D392E4}"/>
              </a:ext>
            </a:extLst>
          </p:cNvPr>
          <p:cNvGrpSpPr/>
          <p:nvPr/>
        </p:nvGrpSpPr>
        <p:grpSpPr>
          <a:xfrm>
            <a:off x="279401" y="2460626"/>
            <a:ext cx="5936416" cy="3710260"/>
            <a:chOff x="279401" y="2460626"/>
            <a:chExt cx="5936416" cy="3710260"/>
          </a:xfrm>
        </p:grpSpPr>
        <p:pic>
          <p:nvPicPr>
            <p:cNvPr id="6" name="Picture 5" descr="Graphical user interface, application&#10;&#10;Description automatically generated">
              <a:extLst>
                <a:ext uri="{FF2B5EF4-FFF2-40B4-BE49-F238E27FC236}">
                  <a16:creationId xmlns:a16="http://schemas.microsoft.com/office/drawing/2014/main" id="{7E232478-685A-4EBC-8197-AD96769F1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1" y="2460626"/>
              <a:ext cx="5936416" cy="3710260"/>
            </a:xfrm>
            <a:prstGeom prst="rect">
              <a:avLst/>
            </a:prstGeom>
          </p:spPr>
        </p:pic>
        <p:sp>
          <p:nvSpPr>
            <p:cNvPr id="3" name="Rectangle 2">
              <a:extLst>
                <a:ext uri="{FF2B5EF4-FFF2-40B4-BE49-F238E27FC236}">
                  <a16:creationId xmlns:a16="http://schemas.microsoft.com/office/drawing/2014/main" id="{4E195830-F21D-4E68-97F1-B8787566AEC9}"/>
                </a:ext>
              </a:extLst>
            </p:cNvPr>
            <p:cNvSpPr/>
            <p:nvPr/>
          </p:nvSpPr>
          <p:spPr>
            <a:xfrm>
              <a:off x="2967990" y="2689860"/>
              <a:ext cx="358140" cy="14097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E9B6CFC1-3C29-4BA0-8250-4A4638EFB3A5}"/>
                </a:ext>
              </a:extLst>
            </p:cNvPr>
            <p:cNvSpPr txBox="1"/>
            <p:nvPr/>
          </p:nvSpPr>
          <p:spPr>
            <a:xfrm>
              <a:off x="2322194" y="3264358"/>
              <a:ext cx="1649730" cy="523220"/>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LINE THICKNESS</a:t>
              </a:r>
              <a:endParaRPr lang="en-SG" sz="1400" dirty="0">
                <a:solidFill>
                  <a:srgbClr val="FF0000"/>
                </a:solidFill>
                <a:latin typeface="Arial Rounded MT Bold" panose="020F0704030504030204" pitchFamily="34" charset="0"/>
              </a:endParaRPr>
            </a:p>
          </p:txBody>
        </p:sp>
        <p:cxnSp>
          <p:nvCxnSpPr>
            <p:cNvPr id="10" name="Straight Arrow Connector 9">
              <a:extLst>
                <a:ext uri="{FF2B5EF4-FFF2-40B4-BE49-F238E27FC236}">
                  <a16:creationId xmlns:a16="http://schemas.microsoft.com/office/drawing/2014/main" id="{38F09CC5-E29E-4E6B-80DA-2CE35C72DF74}"/>
                </a:ext>
              </a:extLst>
            </p:cNvPr>
            <p:cNvCxnSpPr>
              <a:endCxn id="3" idx="2"/>
            </p:cNvCxnSpPr>
            <p:nvPr/>
          </p:nvCxnSpPr>
          <p:spPr>
            <a:xfrm flipV="1">
              <a:off x="3147059" y="2830830"/>
              <a:ext cx="1" cy="4335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A18E301-1005-4939-A9CB-B1AED7B352BB}"/>
                </a:ext>
              </a:extLst>
            </p:cNvPr>
            <p:cNvSpPr/>
            <p:nvPr/>
          </p:nvSpPr>
          <p:spPr>
            <a:xfrm>
              <a:off x="5483860" y="5908040"/>
              <a:ext cx="731957" cy="15748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Arrow: Down 17">
              <a:extLst>
                <a:ext uri="{FF2B5EF4-FFF2-40B4-BE49-F238E27FC236}">
                  <a16:creationId xmlns:a16="http://schemas.microsoft.com/office/drawing/2014/main" id="{039ADF94-D424-4239-BFE4-77A21F141D6B}"/>
                </a:ext>
              </a:extLst>
            </p:cNvPr>
            <p:cNvSpPr/>
            <p:nvPr/>
          </p:nvSpPr>
          <p:spPr>
            <a:xfrm>
              <a:off x="5611713" y="5162846"/>
              <a:ext cx="476250" cy="61912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1" name="Group 20">
            <a:extLst>
              <a:ext uri="{FF2B5EF4-FFF2-40B4-BE49-F238E27FC236}">
                <a16:creationId xmlns:a16="http://schemas.microsoft.com/office/drawing/2014/main" id="{A69CC1E6-94D9-47BE-8666-4361386E246A}"/>
              </a:ext>
            </a:extLst>
          </p:cNvPr>
          <p:cNvGrpSpPr/>
          <p:nvPr/>
        </p:nvGrpSpPr>
        <p:grpSpPr>
          <a:xfrm>
            <a:off x="6585784" y="5590904"/>
            <a:ext cx="5936416" cy="3710260"/>
            <a:chOff x="6585784" y="5590904"/>
            <a:chExt cx="5936416" cy="3710260"/>
          </a:xfrm>
        </p:grpSpPr>
        <p:pic>
          <p:nvPicPr>
            <p:cNvPr id="8" name="Picture 7" descr="A picture containing chart&#10;&#10;Description automatically generated">
              <a:extLst>
                <a:ext uri="{FF2B5EF4-FFF2-40B4-BE49-F238E27FC236}">
                  <a16:creationId xmlns:a16="http://schemas.microsoft.com/office/drawing/2014/main" id="{B4DA8201-4725-486D-8096-A28675114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5784" y="5590904"/>
              <a:ext cx="5936416" cy="3710260"/>
            </a:xfrm>
            <a:prstGeom prst="rect">
              <a:avLst/>
            </a:prstGeom>
          </p:spPr>
        </p:pic>
        <p:sp>
          <p:nvSpPr>
            <p:cNvPr id="17" name="Rectangle 16">
              <a:extLst>
                <a:ext uri="{FF2B5EF4-FFF2-40B4-BE49-F238E27FC236}">
                  <a16:creationId xmlns:a16="http://schemas.microsoft.com/office/drawing/2014/main" id="{0A800935-66C1-4EAE-994B-27CCC7877342}"/>
                </a:ext>
              </a:extLst>
            </p:cNvPr>
            <p:cNvSpPr/>
            <p:nvPr/>
          </p:nvSpPr>
          <p:spPr>
            <a:xfrm>
              <a:off x="11191240" y="9047480"/>
              <a:ext cx="1262380" cy="12954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Arrow: Down 18">
              <a:extLst>
                <a:ext uri="{FF2B5EF4-FFF2-40B4-BE49-F238E27FC236}">
                  <a16:creationId xmlns:a16="http://schemas.microsoft.com/office/drawing/2014/main" id="{E79EEA53-8544-4B04-999E-5698889E6E7D}"/>
                </a:ext>
              </a:extLst>
            </p:cNvPr>
            <p:cNvSpPr/>
            <p:nvPr/>
          </p:nvSpPr>
          <p:spPr>
            <a:xfrm>
              <a:off x="11584305" y="8404838"/>
              <a:ext cx="476250" cy="61912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2" name="TextBox 21">
            <a:extLst>
              <a:ext uri="{FF2B5EF4-FFF2-40B4-BE49-F238E27FC236}">
                <a16:creationId xmlns:a16="http://schemas.microsoft.com/office/drawing/2014/main" id="{C43178DE-08D1-4CDB-B785-7D373508335E}"/>
              </a:ext>
            </a:extLst>
          </p:cNvPr>
          <p:cNvSpPr txBox="1"/>
          <p:nvPr/>
        </p:nvSpPr>
        <p:spPr>
          <a:xfrm>
            <a:off x="6215817" y="2477866"/>
            <a:ext cx="6121400" cy="1200329"/>
          </a:xfrm>
          <a:prstGeom prst="rect">
            <a:avLst/>
          </a:prstGeom>
          <a:noFill/>
        </p:spPr>
        <p:txBody>
          <a:bodyPr wrap="square" rtlCol="0">
            <a:spAutoFit/>
          </a:bodyPr>
          <a:lstStyle/>
          <a:p>
            <a:r>
              <a:rPr lang="en-US" sz="2400" u="sng" dirty="0">
                <a:latin typeface="Arial Rounded MT Bold" panose="020F0704030504030204" pitchFamily="34" charset="0"/>
              </a:rPr>
              <a:t>For vector cutting</a:t>
            </a:r>
          </a:p>
          <a:p>
            <a:r>
              <a:rPr lang="en-US" sz="2400" dirty="0">
                <a:latin typeface="Arial Rounded MT Bold" panose="020F0704030504030204" pitchFamily="34" charset="0"/>
              </a:rPr>
              <a:t>Lines should be in red, and thickness should be in hairline.</a:t>
            </a:r>
            <a:endParaRPr lang="en-SG" sz="2400" dirty="0">
              <a:latin typeface="Arial Rounded MT Bold" panose="020F0704030504030204" pitchFamily="34" charset="0"/>
            </a:endParaRPr>
          </a:p>
        </p:txBody>
      </p:sp>
      <p:sp>
        <p:nvSpPr>
          <p:cNvPr id="23" name="TextBox 22">
            <a:extLst>
              <a:ext uri="{FF2B5EF4-FFF2-40B4-BE49-F238E27FC236}">
                <a16:creationId xmlns:a16="http://schemas.microsoft.com/office/drawing/2014/main" id="{CBE84BF6-5530-4D96-B5D2-0E09B9F28BCA}"/>
              </a:ext>
            </a:extLst>
          </p:cNvPr>
          <p:cNvSpPr txBox="1"/>
          <p:nvPr/>
        </p:nvSpPr>
        <p:spPr>
          <a:xfrm>
            <a:off x="464384" y="7732439"/>
            <a:ext cx="6121400" cy="1569660"/>
          </a:xfrm>
          <a:prstGeom prst="rect">
            <a:avLst/>
          </a:prstGeom>
          <a:noFill/>
        </p:spPr>
        <p:txBody>
          <a:bodyPr wrap="square" rtlCol="0">
            <a:spAutoFit/>
          </a:bodyPr>
          <a:lstStyle/>
          <a:p>
            <a:pPr algn="r"/>
            <a:r>
              <a:rPr lang="en-US" sz="2400" u="sng" dirty="0">
                <a:latin typeface="Arial Rounded MT Bold" panose="020F0704030504030204" pitchFamily="34" charset="0"/>
              </a:rPr>
              <a:t>For raster engraving</a:t>
            </a:r>
          </a:p>
          <a:p>
            <a:pPr algn="r"/>
            <a:r>
              <a:rPr lang="en-US" sz="2400" dirty="0">
                <a:latin typeface="Arial Rounded MT Bold" panose="020F0704030504030204" pitchFamily="34" charset="0"/>
              </a:rPr>
              <a:t>Line thickness can be anything other than “None” or “Hairline”. Object(s) color should be in green.</a:t>
            </a:r>
          </a:p>
        </p:txBody>
      </p:sp>
    </p:spTree>
    <p:extLst>
      <p:ext uri="{BB962C8B-B14F-4D97-AF65-F5344CB8AC3E}">
        <p14:creationId xmlns:p14="http://schemas.microsoft.com/office/powerpoint/2010/main" val="80536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EA6ED-B0EF-4714-83EA-7C2F9BA3BFD4}"/>
              </a:ext>
            </a:extLst>
          </p:cNvPr>
          <p:cNvSpPr txBox="1"/>
          <p:nvPr/>
        </p:nvSpPr>
        <p:spPr>
          <a:xfrm>
            <a:off x="279400" y="300038"/>
            <a:ext cx="1614714" cy="584775"/>
          </a:xfrm>
          <a:prstGeom prst="rect">
            <a:avLst/>
          </a:prstGeom>
          <a:noFill/>
        </p:spPr>
        <p:txBody>
          <a:bodyPr wrap="square" rtlCol="0">
            <a:spAutoFit/>
          </a:bodyPr>
          <a:lstStyle/>
          <a:p>
            <a:r>
              <a:rPr lang="en-US" sz="3200" dirty="0">
                <a:latin typeface="Arial Rounded MT Bold" panose="020F0704030504030204" pitchFamily="34" charset="0"/>
              </a:rPr>
              <a:t>Step 7</a:t>
            </a:r>
            <a:endParaRPr lang="en-US" sz="2400" dirty="0">
              <a:latin typeface="Arial Rounded MT Bold" panose="020F0704030504030204"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B8057180-0E35-477A-B88F-A1B1ACDFCF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79400" y="2460624"/>
            <a:ext cx="6121400" cy="382587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73E297C-D6D1-4BA8-8F49-FF8D36CF539C}"/>
              </a:ext>
            </a:extLst>
          </p:cNvPr>
          <p:cNvPicPr>
            <a:picLocks noChangeAspect="1"/>
          </p:cNvPicPr>
          <p:nvPr/>
        </p:nvPicPr>
        <p:blipFill rotWithShape="1">
          <a:blip r:embed="rId3">
            <a:extLst>
              <a:ext uri="{28A0092B-C50C-407E-A947-70E740481C1C}">
                <a14:useLocalDpi xmlns:a14="http://schemas.microsoft.com/office/drawing/2010/main" val="0"/>
              </a:ext>
            </a:extLst>
          </a:blip>
          <a:srcRect l="44573" t="27977" r="31400" b="31727"/>
          <a:stretch/>
        </p:blipFill>
        <p:spPr>
          <a:xfrm>
            <a:off x="7114176" y="4180114"/>
            <a:ext cx="4885509" cy="5121049"/>
          </a:xfrm>
          <a:prstGeom prst="rect">
            <a:avLst/>
          </a:prstGeom>
        </p:spPr>
      </p:pic>
      <p:sp>
        <p:nvSpPr>
          <p:cNvPr id="7" name="TextBox 6">
            <a:extLst>
              <a:ext uri="{FF2B5EF4-FFF2-40B4-BE49-F238E27FC236}">
                <a16:creationId xmlns:a16="http://schemas.microsoft.com/office/drawing/2014/main" id="{6559CEAE-C8C1-48AC-832F-4F25C7B411D7}"/>
              </a:ext>
            </a:extLst>
          </p:cNvPr>
          <p:cNvSpPr txBox="1"/>
          <p:nvPr/>
        </p:nvSpPr>
        <p:spPr>
          <a:xfrm>
            <a:off x="279400" y="871342"/>
            <a:ext cx="12242800" cy="830997"/>
          </a:xfrm>
          <a:prstGeom prst="rect">
            <a:avLst/>
          </a:prstGeom>
          <a:noFill/>
        </p:spPr>
        <p:txBody>
          <a:bodyPr wrap="square" rtlCol="0">
            <a:spAutoFit/>
          </a:bodyPr>
          <a:lstStyle/>
          <a:p>
            <a:r>
              <a:rPr lang="en-US" sz="2400" dirty="0">
                <a:latin typeface="Arial Rounded MT Bold" panose="020F0704030504030204" pitchFamily="34" charset="0"/>
              </a:rPr>
              <a:t>You can change the outline color, infill color and line thickness of your line(s) and object(s) by clicking twice at the two icons at the bottom right.</a:t>
            </a:r>
          </a:p>
        </p:txBody>
      </p:sp>
      <p:sp>
        <p:nvSpPr>
          <p:cNvPr id="3" name="Rectangle 2">
            <a:extLst>
              <a:ext uri="{FF2B5EF4-FFF2-40B4-BE49-F238E27FC236}">
                <a16:creationId xmlns:a16="http://schemas.microsoft.com/office/drawing/2014/main" id="{E1C0202F-4125-4389-8DBD-69311DDA7A07}"/>
              </a:ext>
            </a:extLst>
          </p:cNvPr>
          <p:cNvSpPr/>
          <p:nvPr/>
        </p:nvSpPr>
        <p:spPr>
          <a:xfrm>
            <a:off x="5663565" y="6035040"/>
            <a:ext cx="737235" cy="123825"/>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568B867-A2D0-45E1-B9C5-45D593A558CF}"/>
              </a:ext>
            </a:extLst>
          </p:cNvPr>
          <p:cNvSpPr/>
          <p:nvPr/>
        </p:nvSpPr>
        <p:spPr>
          <a:xfrm>
            <a:off x="4872990" y="6029325"/>
            <a:ext cx="737235" cy="123825"/>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AE19384F-D1A1-4C03-AA6C-BA3AE239858D}"/>
              </a:ext>
            </a:extLst>
          </p:cNvPr>
          <p:cNvSpPr/>
          <p:nvPr/>
        </p:nvSpPr>
        <p:spPr>
          <a:xfrm>
            <a:off x="3219831" y="3698192"/>
            <a:ext cx="327279" cy="123825"/>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4EBE9251-FD20-43C0-A785-0330CD889013}"/>
              </a:ext>
            </a:extLst>
          </p:cNvPr>
          <p:cNvSpPr/>
          <p:nvPr/>
        </p:nvSpPr>
        <p:spPr>
          <a:xfrm>
            <a:off x="3056191" y="3862022"/>
            <a:ext cx="692849" cy="123825"/>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88F28A1C-3705-4578-B2D0-D1F5E399631B}"/>
              </a:ext>
            </a:extLst>
          </p:cNvPr>
          <p:cNvSpPr txBox="1"/>
          <p:nvPr/>
        </p:nvSpPr>
        <p:spPr>
          <a:xfrm>
            <a:off x="7010400" y="2479014"/>
            <a:ext cx="1469136" cy="307777"/>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LINE COLOUR</a:t>
            </a:r>
            <a:endParaRPr lang="en-SG" sz="1400" dirty="0">
              <a:solidFill>
                <a:srgbClr val="FF0000"/>
              </a:solidFill>
              <a:latin typeface="Arial Rounded MT Bold" panose="020F0704030504030204" pitchFamily="34" charset="0"/>
            </a:endParaRPr>
          </a:p>
        </p:txBody>
      </p:sp>
      <p:sp>
        <p:nvSpPr>
          <p:cNvPr id="13" name="TextBox 12">
            <a:extLst>
              <a:ext uri="{FF2B5EF4-FFF2-40B4-BE49-F238E27FC236}">
                <a16:creationId xmlns:a16="http://schemas.microsoft.com/office/drawing/2014/main" id="{1D93D744-B516-45E9-90AF-7D5A11CC9E10}"/>
              </a:ext>
            </a:extLst>
          </p:cNvPr>
          <p:cNvSpPr txBox="1"/>
          <p:nvPr/>
        </p:nvSpPr>
        <p:spPr>
          <a:xfrm>
            <a:off x="7010400" y="2933905"/>
            <a:ext cx="1822704" cy="307777"/>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LINE THICKNESS</a:t>
            </a:r>
            <a:endParaRPr lang="en-SG" sz="1400" dirty="0">
              <a:solidFill>
                <a:srgbClr val="FF0000"/>
              </a:solidFill>
              <a:latin typeface="Arial Rounded MT Bold" panose="020F0704030504030204" pitchFamily="34" charset="0"/>
            </a:endParaRPr>
          </a:p>
        </p:txBody>
      </p:sp>
      <p:sp>
        <p:nvSpPr>
          <p:cNvPr id="14" name="TextBox 13">
            <a:extLst>
              <a:ext uri="{FF2B5EF4-FFF2-40B4-BE49-F238E27FC236}">
                <a16:creationId xmlns:a16="http://schemas.microsoft.com/office/drawing/2014/main" id="{E34A0CC1-6E69-4D14-B1AB-88AF9C245B29}"/>
              </a:ext>
            </a:extLst>
          </p:cNvPr>
          <p:cNvSpPr txBox="1"/>
          <p:nvPr/>
        </p:nvSpPr>
        <p:spPr>
          <a:xfrm>
            <a:off x="7010400" y="3844321"/>
            <a:ext cx="3041904" cy="307777"/>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CHANGE OUTLINE COLOUR</a:t>
            </a:r>
            <a:endParaRPr lang="en-SG" sz="1400" dirty="0">
              <a:solidFill>
                <a:srgbClr val="FF0000"/>
              </a:solidFill>
              <a:latin typeface="Arial Rounded MT Bold" panose="020F0704030504030204" pitchFamily="34" charset="0"/>
            </a:endParaRPr>
          </a:p>
        </p:txBody>
      </p:sp>
      <p:sp>
        <p:nvSpPr>
          <p:cNvPr id="15" name="TextBox 14">
            <a:extLst>
              <a:ext uri="{FF2B5EF4-FFF2-40B4-BE49-F238E27FC236}">
                <a16:creationId xmlns:a16="http://schemas.microsoft.com/office/drawing/2014/main" id="{0CD9CDA1-423B-4648-BC44-4E0BE98D96DA}"/>
              </a:ext>
            </a:extLst>
          </p:cNvPr>
          <p:cNvSpPr txBox="1"/>
          <p:nvPr/>
        </p:nvSpPr>
        <p:spPr>
          <a:xfrm>
            <a:off x="7010400" y="3409578"/>
            <a:ext cx="3041904" cy="307777"/>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CHANGE INFILL COLOUR</a:t>
            </a:r>
            <a:endParaRPr lang="en-SG" sz="1400" dirty="0">
              <a:solidFill>
                <a:srgbClr val="FF0000"/>
              </a:solidFill>
              <a:latin typeface="Arial Rounded MT Bold" panose="020F0704030504030204" pitchFamily="34" charset="0"/>
            </a:endParaRPr>
          </a:p>
        </p:txBody>
      </p:sp>
      <p:cxnSp>
        <p:nvCxnSpPr>
          <p:cNvPr id="19" name="Connector: Elbow 18">
            <a:extLst>
              <a:ext uri="{FF2B5EF4-FFF2-40B4-BE49-F238E27FC236}">
                <a16:creationId xmlns:a16="http://schemas.microsoft.com/office/drawing/2014/main" id="{2A9CF36E-61B5-4693-AAE3-FDE1FEBE57F7}"/>
              </a:ext>
            </a:extLst>
          </p:cNvPr>
          <p:cNvCxnSpPr>
            <a:stCxn id="14" idx="1"/>
            <a:endCxn id="3" idx="0"/>
          </p:cNvCxnSpPr>
          <p:nvPr/>
        </p:nvCxnSpPr>
        <p:spPr>
          <a:xfrm rot="10800000" flipV="1">
            <a:off x="6032184" y="3998210"/>
            <a:ext cx="978217" cy="203683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3345E39A-4587-4D63-BD7C-00A1828AEB27}"/>
              </a:ext>
            </a:extLst>
          </p:cNvPr>
          <p:cNvCxnSpPr>
            <a:cxnSpLocks/>
            <a:stCxn id="15" idx="1"/>
          </p:cNvCxnSpPr>
          <p:nvPr/>
        </p:nvCxnSpPr>
        <p:spPr>
          <a:xfrm rot="10800000" flipV="1">
            <a:off x="5241608" y="3563466"/>
            <a:ext cx="1768793" cy="2465857"/>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32503A4-3326-4DDB-BA28-1F6DF6DB7C70}"/>
              </a:ext>
            </a:extLst>
          </p:cNvPr>
          <p:cNvCxnSpPr>
            <a:cxnSpLocks/>
            <a:stCxn id="12" idx="1"/>
            <a:endCxn id="9" idx="3"/>
          </p:cNvCxnSpPr>
          <p:nvPr/>
        </p:nvCxnSpPr>
        <p:spPr>
          <a:xfrm rot="10800000" flipV="1">
            <a:off x="3547110" y="2632903"/>
            <a:ext cx="3463290" cy="1127202"/>
          </a:xfrm>
          <a:prstGeom prst="bentConnector3">
            <a:avLst>
              <a:gd name="adj1" fmla="val 9083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C4B1375-EA82-40D4-8A92-A2F46390774C}"/>
              </a:ext>
            </a:extLst>
          </p:cNvPr>
          <p:cNvCxnSpPr>
            <a:cxnSpLocks/>
            <a:stCxn id="13" idx="1"/>
            <a:endCxn id="10" idx="3"/>
          </p:cNvCxnSpPr>
          <p:nvPr/>
        </p:nvCxnSpPr>
        <p:spPr>
          <a:xfrm rot="10800000" flipV="1">
            <a:off x="3749040" y="3087793"/>
            <a:ext cx="3261360" cy="836141"/>
          </a:xfrm>
          <a:prstGeom prst="bentConnector3">
            <a:avLst>
              <a:gd name="adj1" fmla="val 6663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2A9D684-67F4-462F-864C-A4FEDDC4CAAB}"/>
              </a:ext>
            </a:extLst>
          </p:cNvPr>
          <p:cNvSpPr txBox="1"/>
          <p:nvPr/>
        </p:nvSpPr>
        <p:spPr>
          <a:xfrm>
            <a:off x="2645521" y="6651995"/>
            <a:ext cx="3041904" cy="523220"/>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COLOUR FORMATE SHULD BE IN RGB</a:t>
            </a:r>
            <a:endParaRPr lang="en-SG" sz="1400" dirty="0">
              <a:solidFill>
                <a:srgbClr val="FF0000"/>
              </a:solidFill>
              <a:latin typeface="Arial Rounded MT Bold" panose="020F0704030504030204" pitchFamily="34" charset="0"/>
            </a:endParaRPr>
          </a:p>
        </p:txBody>
      </p:sp>
      <p:sp>
        <p:nvSpPr>
          <p:cNvPr id="37" name="TextBox 36">
            <a:extLst>
              <a:ext uri="{FF2B5EF4-FFF2-40B4-BE49-F238E27FC236}">
                <a16:creationId xmlns:a16="http://schemas.microsoft.com/office/drawing/2014/main" id="{E0DE625B-D39F-4F22-8863-38F97BB1E30F}"/>
              </a:ext>
            </a:extLst>
          </p:cNvPr>
          <p:cNvSpPr txBox="1"/>
          <p:nvPr/>
        </p:nvSpPr>
        <p:spPr>
          <a:xfrm>
            <a:off x="1992160" y="7471237"/>
            <a:ext cx="3695265" cy="738664"/>
          </a:xfrm>
          <a:prstGeom prst="rect">
            <a:avLst/>
          </a:prstGeom>
          <a:noFill/>
          <a:ln>
            <a:solidFill>
              <a:srgbClr val="FF0000"/>
            </a:solidFill>
          </a:ln>
        </p:spPr>
        <p:txBody>
          <a:bodyPr wrap="square" rtlCol="0">
            <a:spAutoFit/>
          </a:bodyPr>
          <a:lstStyle/>
          <a:p>
            <a:pPr algn="ctr"/>
            <a:r>
              <a:rPr lang="en-US" sz="1400" dirty="0">
                <a:solidFill>
                  <a:srgbClr val="FF0000"/>
                </a:solidFill>
                <a:latin typeface="Arial Rounded MT Bold" panose="020F0704030504030204" pitchFamily="34" charset="0"/>
              </a:rPr>
              <a:t>The object was meant to cut; therefore, red was set at the maximum and the rest were set at zero.</a:t>
            </a:r>
            <a:endParaRPr lang="en-SG" sz="1400" dirty="0">
              <a:solidFill>
                <a:srgbClr val="FF0000"/>
              </a:solidFill>
              <a:latin typeface="Arial Rounded MT Bold" panose="020F0704030504030204" pitchFamily="34" charset="0"/>
            </a:endParaRPr>
          </a:p>
        </p:txBody>
      </p:sp>
      <p:sp>
        <p:nvSpPr>
          <p:cNvPr id="38" name="Rectangle 37">
            <a:extLst>
              <a:ext uri="{FF2B5EF4-FFF2-40B4-BE49-F238E27FC236}">
                <a16:creationId xmlns:a16="http://schemas.microsoft.com/office/drawing/2014/main" id="{872DA5B6-EBA0-417A-A16C-8AB91A63F025}"/>
              </a:ext>
            </a:extLst>
          </p:cNvPr>
          <p:cNvSpPr/>
          <p:nvPr/>
        </p:nvSpPr>
        <p:spPr>
          <a:xfrm>
            <a:off x="8095488" y="5675376"/>
            <a:ext cx="2286000" cy="268224"/>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531A18D8-C739-42B2-AD64-DCBEA0A7A49B}"/>
              </a:ext>
            </a:extLst>
          </p:cNvPr>
          <p:cNvSpPr/>
          <p:nvPr/>
        </p:nvSpPr>
        <p:spPr>
          <a:xfrm>
            <a:off x="9680448" y="6016359"/>
            <a:ext cx="701040" cy="1008304"/>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2" name="Connector: Elbow 41">
            <a:extLst>
              <a:ext uri="{FF2B5EF4-FFF2-40B4-BE49-F238E27FC236}">
                <a16:creationId xmlns:a16="http://schemas.microsoft.com/office/drawing/2014/main" id="{8EAE8CC7-A0D6-4022-9AF6-755A88A3C37C}"/>
              </a:ext>
            </a:extLst>
          </p:cNvPr>
          <p:cNvCxnSpPr>
            <a:cxnSpLocks/>
            <a:stCxn id="38" idx="1"/>
            <a:endCxn id="35" idx="3"/>
          </p:cNvCxnSpPr>
          <p:nvPr/>
        </p:nvCxnSpPr>
        <p:spPr>
          <a:xfrm rot="10800000" flipV="1">
            <a:off x="5687426" y="5809487"/>
            <a:ext cx="2408063" cy="1104117"/>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C48ED2B4-7AA7-4558-BEED-ABCE52551167}"/>
              </a:ext>
            </a:extLst>
          </p:cNvPr>
          <p:cNvCxnSpPr>
            <a:cxnSpLocks/>
            <a:stCxn id="39" idx="1"/>
            <a:endCxn id="37" idx="3"/>
          </p:cNvCxnSpPr>
          <p:nvPr/>
        </p:nvCxnSpPr>
        <p:spPr>
          <a:xfrm rot="10800000" flipV="1">
            <a:off x="5687426" y="6520511"/>
            <a:ext cx="3993023" cy="1320058"/>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861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1272</TotalTime>
  <Words>1054</Words>
  <Application>Microsoft Office PowerPoint</Application>
  <PresentationFormat>A3 Paper (297x420 mm)</PresentationFormat>
  <Paragraphs>80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 WEI HLAING</dc:creator>
  <cp:lastModifiedBy>SU WEI HLAING</cp:lastModifiedBy>
  <cp:revision>26</cp:revision>
  <dcterms:created xsi:type="dcterms:W3CDTF">2022-02-09T05:43:57Z</dcterms:created>
  <dcterms:modified xsi:type="dcterms:W3CDTF">2022-02-15T16:32:43Z</dcterms:modified>
</cp:coreProperties>
</file>