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2200" cy="238572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IPE Analysis</a:t>
            </a:r>
            <a:endParaRPr b="0" lang="en-US" sz="6000" spc="-1" strike="noStrike">
              <a:latin typeface="Arial"/>
            </a:endParaRPr>
          </a:p>
        </p:txBody>
      </p:sp>
      <p:sp>
        <p:nvSpPr>
          <p:cNvPr id="77" name="CustomShape 2"/>
          <p:cNvSpPr/>
          <p:nvPr/>
        </p:nvSpPr>
        <p:spPr>
          <a:xfrm>
            <a:off x="1523880" y="3602160"/>
            <a:ext cx="9142200" cy="16538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0" lang="en-US" sz="2400" spc="-1" strike="noStrike">
                <a:solidFill>
                  <a:srgbClr val="000000"/>
                </a:solidFill>
                <a:latin typeface="Calibri"/>
                <a:ea typeface="DejaVu Sans"/>
              </a:rPr>
              <a:t>European Swallow Air-Speed Velocity, LLC</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A subsidiary of Coconut Horseshoes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920240" y="548640"/>
            <a:ext cx="78242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000000"/>
                </a:solidFill>
                <a:latin typeface="Calibri Light"/>
                <a:ea typeface="DejaVu Sans"/>
              </a:rPr>
              <a:t>APT 38 Cyber Kill Chain Analysis </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Terrain Analysis</a:t>
            </a:r>
            <a:endParaRPr b="0" lang="en-US" sz="4400" spc="-1" strike="noStrike">
              <a:latin typeface="Arial"/>
            </a:endParaRPr>
          </a:p>
        </p:txBody>
      </p:sp>
      <p:sp>
        <p:nvSpPr>
          <p:cNvPr id="80"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Observability Assessment – Dual-Home Firewall DMZ, Guest access wireless network </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Obstacles – KyleK 1.8 Dual-Homed Firewall, wireless access firewall, router ACLs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Concealment and Cover – DMZ, internal firewalls, honeypot</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Avenues of Approach – DMZ through the internet, wireless access point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Threat Courses of Action</a:t>
            </a:r>
            <a:endParaRPr b="0" lang="en-US" sz="4400" spc="-1" strike="noStrike">
              <a:latin typeface="Arial"/>
            </a:endParaRPr>
          </a:p>
        </p:txBody>
      </p:sp>
      <p:sp>
        <p:nvSpPr>
          <p:cNvPr id="82"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COA 1 – Use social engineering to gain access to internal network through malware dispersal using client executed installation of registry keys that grant access and allow for command and control of system to encrypt and/or delete data through ransomware.</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COA 2- Use social engineering and/or port sniffing to gain access into the internal network through malware dispersal that allows persistent access to the network. Command and control through commonly used ports or web services to manipulate data that is not being detected.</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COA 3 – Use honeypot port sniffing through CyberWilly or Cyber Danny RATs that allow the compromise to load cyberkitty memes by MeowWare.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Picture 2" descr="Scientist Clipart basic science"/>
          <p:cNvPicPr/>
          <p:nvPr/>
        </p:nvPicPr>
        <p:blipFill>
          <a:blip r:embed="rId1"/>
          <a:stretch/>
        </p:blipFill>
        <p:spPr>
          <a:xfrm>
            <a:off x="8411040" y="2543040"/>
            <a:ext cx="1786680" cy="1433520"/>
          </a:xfrm>
          <a:prstGeom prst="rect">
            <a:avLst/>
          </a:prstGeom>
          <a:ln>
            <a:noFill/>
          </a:ln>
        </p:spPr>
      </p:pic>
      <p:pic>
        <p:nvPicPr>
          <p:cNvPr id="84" name="Picture 4" descr="Desk Clipart office worker 6 - 450 X 450"/>
          <p:cNvPicPr/>
          <p:nvPr/>
        </p:nvPicPr>
        <p:blipFill>
          <a:blip r:embed="rId2"/>
          <a:stretch/>
        </p:blipFill>
        <p:spPr>
          <a:xfrm>
            <a:off x="1274400" y="4649760"/>
            <a:ext cx="1285200" cy="1285200"/>
          </a:xfrm>
          <a:prstGeom prst="rect">
            <a:avLst/>
          </a:prstGeom>
          <a:ln>
            <a:noFill/>
          </a:ln>
        </p:spPr>
      </p:pic>
      <p:pic>
        <p:nvPicPr>
          <p:cNvPr id="85" name="Picture 4" descr="Desk Clipart office worker 6 - 450 X 450"/>
          <p:cNvPicPr/>
          <p:nvPr/>
        </p:nvPicPr>
        <p:blipFill>
          <a:blip r:embed="rId3"/>
          <a:stretch/>
        </p:blipFill>
        <p:spPr>
          <a:xfrm>
            <a:off x="2561400" y="4649760"/>
            <a:ext cx="1285200" cy="1285200"/>
          </a:xfrm>
          <a:prstGeom prst="rect">
            <a:avLst/>
          </a:prstGeom>
          <a:ln>
            <a:noFill/>
          </a:ln>
        </p:spPr>
      </p:pic>
      <p:pic>
        <p:nvPicPr>
          <p:cNvPr id="86" name="Picture 6" descr="Man Clipart business woman 1 - 170 X 170"/>
          <p:cNvPicPr/>
          <p:nvPr/>
        </p:nvPicPr>
        <p:blipFill>
          <a:blip r:embed="rId4"/>
          <a:stretch/>
        </p:blipFill>
        <p:spPr>
          <a:xfrm>
            <a:off x="3049560" y="1888920"/>
            <a:ext cx="1617480" cy="1617480"/>
          </a:xfrm>
          <a:prstGeom prst="rect">
            <a:avLst/>
          </a:prstGeom>
          <a:ln>
            <a:noFill/>
          </a:ln>
        </p:spPr>
      </p:pic>
      <p:pic>
        <p:nvPicPr>
          <p:cNvPr id="87" name="Picture 4" descr="Desk Clipart office worker 6 - 450 X 450"/>
          <p:cNvPicPr/>
          <p:nvPr/>
        </p:nvPicPr>
        <p:blipFill>
          <a:blip r:embed="rId5"/>
          <a:stretch/>
        </p:blipFill>
        <p:spPr>
          <a:xfrm>
            <a:off x="5616000" y="4612680"/>
            <a:ext cx="1285200" cy="1285200"/>
          </a:xfrm>
          <a:prstGeom prst="rect">
            <a:avLst/>
          </a:prstGeom>
          <a:ln>
            <a:noFill/>
          </a:ln>
        </p:spPr>
      </p:pic>
      <p:sp>
        <p:nvSpPr>
          <p:cNvPr id="88"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ea typeface="DejaVu Sans"/>
              </a:rPr>
              <a:t>Personnel</a:t>
            </a:r>
            <a:endParaRPr b="0" lang="en-US" sz="6000" spc="-1" strike="noStrike">
              <a:latin typeface="Arial"/>
            </a:endParaRPr>
          </a:p>
        </p:txBody>
      </p:sp>
      <p:sp>
        <p:nvSpPr>
          <p:cNvPr id="89" name="CustomShape 2"/>
          <p:cNvSpPr/>
          <p:nvPr/>
        </p:nvSpPr>
        <p:spPr>
          <a:xfrm>
            <a:off x="3057840" y="3477960"/>
            <a:ext cx="17676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ea typeface="DejaVu Sans"/>
              </a:rPr>
              <a:t>CEO &amp; CFO</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Access: All assets</a:t>
            </a:r>
            <a:endParaRPr b="0" lang="en-US" sz="1800" spc="-1" strike="noStrike">
              <a:latin typeface="Arial"/>
            </a:endParaRPr>
          </a:p>
        </p:txBody>
      </p:sp>
      <p:sp>
        <p:nvSpPr>
          <p:cNvPr id="90" name="CustomShape 3"/>
          <p:cNvSpPr/>
          <p:nvPr/>
        </p:nvSpPr>
        <p:spPr>
          <a:xfrm>
            <a:off x="8132760" y="4142520"/>
            <a:ext cx="31986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ea typeface="DejaVu Sans"/>
              </a:rPr>
              <a:t>Research and Development Staff</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Access: R&amp;D Network</a:t>
            </a:r>
            <a:endParaRPr b="0" lang="en-US" sz="1800" spc="-1" strike="noStrike">
              <a:latin typeface="Arial"/>
            </a:endParaRPr>
          </a:p>
        </p:txBody>
      </p:sp>
      <p:sp>
        <p:nvSpPr>
          <p:cNvPr id="91" name="CustomShape 4"/>
          <p:cNvSpPr/>
          <p:nvPr/>
        </p:nvSpPr>
        <p:spPr>
          <a:xfrm>
            <a:off x="5632560" y="5742720"/>
            <a:ext cx="328392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ea typeface="DejaVu Sans"/>
              </a:rPr>
              <a:t>IT Staff</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Access: Routers, firewalls, servers</a:t>
            </a:r>
            <a:endParaRPr b="0" lang="en-US" sz="1800" spc="-1" strike="noStrike">
              <a:latin typeface="Arial"/>
            </a:endParaRPr>
          </a:p>
        </p:txBody>
      </p:sp>
      <p:sp>
        <p:nvSpPr>
          <p:cNvPr id="92" name="CustomShape 5"/>
          <p:cNvSpPr/>
          <p:nvPr/>
        </p:nvSpPr>
        <p:spPr>
          <a:xfrm>
            <a:off x="1416240" y="5779800"/>
            <a:ext cx="279036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ea typeface="DejaVu Sans"/>
              </a:rPr>
              <a:t>HR and Sales Staff</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Access: Operations Network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Network Diagram</a:t>
            </a:r>
            <a:endParaRPr b="0" lang="en-US" sz="4400" spc="-1" strike="noStrike">
              <a:latin typeface="Arial"/>
            </a:endParaRPr>
          </a:p>
        </p:txBody>
      </p:sp>
      <p:pic>
        <p:nvPicPr>
          <p:cNvPr id="94" name="Picture 3" descr=""/>
          <p:cNvPicPr/>
          <p:nvPr/>
        </p:nvPicPr>
        <p:blipFill>
          <a:blip r:embed="rId1"/>
          <a:stretch/>
        </p:blipFill>
        <p:spPr>
          <a:xfrm>
            <a:off x="91440" y="1972080"/>
            <a:ext cx="11852640" cy="46094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Threat</a:t>
            </a:r>
            <a:endParaRPr b="0" lang="en-US" sz="4400" spc="-1" strike="noStrike">
              <a:latin typeface="Arial"/>
            </a:endParaRPr>
          </a:p>
        </p:txBody>
      </p:sp>
      <p:sp>
        <p:nvSpPr>
          <p:cNvPr id="96"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CTI analysis suggest a highly capable APT is targeting the organization to steal technical information (intellectual property) on the software security products to:</a:t>
            </a:r>
            <a:endParaRPr b="0" lang="en-US" sz="28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Develop exploits and bypass the defenses.</a:t>
            </a:r>
            <a:endParaRPr b="0" lang="en-US" sz="2400" spc="-1" strike="noStrike">
              <a:latin typeface="Arial"/>
            </a:endParaRPr>
          </a:p>
          <a:p>
            <a:pPr lvl="1" marL="685800" indent="-226800">
              <a:lnSpc>
                <a:spcPct val="90000"/>
              </a:lnSpc>
              <a:spcBef>
                <a:spcPts val="499"/>
              </a:spcBef>
              <a:buClr>
                <a:srgbClr val="000000"/>
              </a:buClr>
              <a:buFont typeface="Arial"/>
              <a:buChar char="•"/>
            </a:pPr>
            <a:r>
              <a:rPr b="0" lang="en-US" sz="2400" spc="-1" strike="noStrike">
                <a:solidFill>
                  <a:srgbClr val="000000"/>
                </a:solidFill>
                <a:latin typeface="Calibri"/>
                <a:ea typeface="DejaVu Sans"/>
              </a:rPr>
              <a:t>Reproduce the products for sale.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COG Analysis</a:t>
            </a:r>
            <a:endParaRPr b="0" lang="en-US" sz="4400" spc="-1" strike="noStrike">
              <a:latin typeface="Arial"/>
            </a:endParaRPr>
          </a:p>
        </p:txBody>
      </p:sp>
      <p:sp>
        <p:nvSpPr>
          <p:cNvPr id="98" name="CustomShape 2"/>
          <p:cNvSpPr/>
          <p:nvPr/>
        </p:nvSpPr>
        <p:spPr>
          <a:xfrm>
            <a:off x="838080" y="1825560"/>
            <a:ext cx="10513800" cy="4349520"/>
          </a:xfrm>
          <a:prstGeom prst="rect">
            <a:avLst/>
          </a:prstGeom>
          <a:noFill/>
          <a:ln>
            <a:noFill/>
          </a:ln>
        </p:spPr>
        <p:style>
          <a:lnRef idx="0"/>
          <a:fillRef idx="0"/>
          <a:effectRef idx="0"/>
          <a:fontRef idx="minor"/>
        </p:style>
        <p:txBody>
          <a:bodyPr lIns="90000" rIns="90000" tIns="45000" bIns="45000">
            <a:noAutofit/>
          </a:bodyPr>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End State – Turn a profit</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Ways – Turn research and engineering efforts into sales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Means – Scientists, Engineers, Resources, Sales, Marketing</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COG – Sales and Marketing</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Critical Requirements – Resources, Engineers</a:t>
            </a:r>
            <a:endParaRPr b="0" lang="en-US" sz="2800" spc="-1" strike="noStrike">
              <a:latin typeface="Arial"/>
            </a:endParaRPr>
          </a:p>
          <a:p>
            <a:pPr marL="228600" indent="-22680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Vulnerabilities – Research &amp; Development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Carver Matrix for CV Identification</a:t>
            </a:r>
            <a:endParaRPr b="0" lang="en-US" sz="4400" spc="-1" strike="noStrike">
              <a:latin typeface="Arial"/>
            </a:endParaRPr>
          </a:p>
        </p:txBody>
      </p:sp>
      <p:graphicFrame>
        <p:nvGraphicFramePr>
          <p:cNvPr id="100" name="Table 2"/>
          <p:cNvGraphicFramePr/>
          <p:nvPr/>
        </p:nvGraphicFramePr>
        <p:xfrm>
          <a:off x="765000" y="1382760"/>
          <a:ext cx="10573200" cy="5003280"/>
        </p:xfrm>
        <a:graphic>
          <a:graphicData uri="http://schemas.openxmlformats.org/drawingml/2006/table">
            <a:tbl>
              <a:tblPr/>
              <a:tblGrid>
                <a:gridCol w="1458360"/>
                <a:gridCol w="1520280"/>
                <a:gridCol w="1321560"/>
                <a:gridCol w="1321560"/>
                <a:gridCol w="1321560"/>
                <a:gridCol w="1321560"/>
                <a:gridCol w="1321560"/>
                <a:gridCol w="987120"/>
              </a:tblGrid>
              <a:tr h="273600">
                <a:tc>
                  <a:txBody>
                    <a:bodyPr lIns="90000" rIns="90000">
                      <a:noAutofit/>
                    </a:bodyPr>
                    <a:p>
                      <a:pPr algn="ctr">
                        <a:lnSpc>
                          <a:spcPct val="100000"/>
                        </a:lnSpc>
                      </a:pPr>
                      <a:r>
                        <a:rPr b="1" lang="en-US" sz="1200" spc="-1" strike="noStrike" u="sng">
                          <a:uFillTx/>
                          <a:latin typeface="Arial"/>
                        </a:rPr>
                        <a:t>VALUE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200" spc="-1" strike="noStrike" u="sng">
                          <a:uFillTx/>
                          <a:latin typeface="Arial"/>
                        </a:rPr>
                        <a:t>C</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200" spc="-1" strike="noStrike" u="sng">
                          <a:uFillTx/>
                          <a:latin typeface="Arial"/>
                        </a:rPr>
                        <a:t>A</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200" spc="-1" strike="noStrike" u="sng">
                          <a:uFillTx/>
                          <a:latin typeface="Arial"/>
                        </a:rPr>
                        <a:t>R</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200" spc="-1" strike="noStrike" u="sng">
                          <a:uFillTx/>
                          <a:latin typeface="Arial"/>
                        </a:rPr>
                        <a:t>V</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200" spc="-1" strike="noStrike" u="sng">
                          <a:uFillTx/>
                          <a:latin typeface="Arial"/>
                        </a:rPr>
                        <a:t>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200" spc="-1" strike="noStrike" u="sng">
                          <a:uFillTx/>
                          <a:latin typeface="Arial"/>
                        </a:rPr>
                        <a:t>R</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pPr>
                      <a:r>
                        <a:rPr b="1" lang="en-US" sz="1200" spc="-1" strike="noStrike" u="sng">
                          <a:uFillTx/>
                          <a:latin typeface="Arial"/>
                        </a:rPr>
                        <a:t>VALUE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072800">
                <a:tc>
                  <a:txBody>
                    <a:bodyPr lIns="90000" rIns="90000">
                      <a:noAutofit/>
                    </a:bodyPr>
                    <a:p>
                      <a:pPr algn="ctr">
                        <a:lnSpc>
                          <a:spcPct val="100000"/>
                        </a:lnSpc>
                      </a:pPr>
                      <a:r>
                        <a:rPr b="0" lang="en-US" sz="1200" spc="-1" strike="noStrike">
                          <a:latin typeface="Arial"/>
                        </a:rPr>
                        <a:t>5</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Loss would be a full company failure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Easily accessible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Extremely difficult to replace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Asset is highly vulnerable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Impact is highly dangerous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Asset is obvious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5</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73200">
                <a:tc>
                  <a:txBody>
                    <a:bodyPr lIns="90000" rIns="90000">
                      <a:noAutofit/>
                    </a:bodyPr>
                    <a:p>
                      <a:pPr algn="ct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Significant Impact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Access controls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Significant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Very Vulnerable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Dangerous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Well documented</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73400">
                <a:tc>
                  <a:txBody>
                    <a:bodyPr lIns="90000" rIns="90000">
                      <a:noAutofit/>
                    </a:bodyPr>
                    <a:p>
                      <a:pPr algn="ctr">
                        <a:lnSpc>
                          <a:spcPct val="100000"/>
                        </a:lnSpc>
                      </a:pPr>
                      <a:r>
                        <a:rPr b="0" lang="en-US" sz="1200" spc="-1" strike="noStrike">
                          <a:latin typeface="Arial"/>
                        </a:rPr>
                        <a:t>3</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Normal Impact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Firewalls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Normal</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Vulnerable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Serious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Visible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3</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73400">
                <a:tc>
                  <a:txBody>
                    <a:bodyPr lIns="90000" rIns="90000">
                      <a:noAutofit/>
                    </a:bodyPr>
                    <a:p>
                      <a:pPr algn="ct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Minimal impact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Controlled enclaves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Minimal</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Difficult to Exploit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Important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Obscure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73200">
                <a:tc>
                  <a:txBody>
                    <a:bodyPr lIns="90000" rIns="90000">
                      <a:noAutofit/>
                    </a:bodyPr>
                    <a:p>
                      <a:pPr algn="ct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No impact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Strong access controls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Easy to recover</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Not Vulnerable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Low-impact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Complex</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3600">
                <a:tc>
                  <a:txBody>
                    <a:bodyPr lIns="90000" rIns="90000">
                      <a:noAutofit/>
                    </a:bodyPr>
                    <a:p>
                      <a:pPr algn="ctr">
                        <a:lnSpc>
                          <a:spcPct val="100000"/>
                        </a:lnSpc>
                      </a:pPr>
                      <a:r>
                        <a:rPr b="1" lang="en-US" sz="1200" spc="-1" strike="noStrike" u="sng">
                          <a:uFillTx/>
                          <a:latin typeface="Arial"/>
                        </a:rPr>
                        <a:t>Target</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lang="en-US" sz="1200" spc="-1" strike="noStrike" u="sng">
                          <a:uFillTx/>
                          <a:latin typeface="Arial"/>
                        </a:rPr>
                        <a:t>C</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lang="en-US" sz="1200" spc="-1" strike="noStrike" u="sng">
                          <a:uFillTx/>
                          <a:latin typeface="Arial"/>
                        </a:rPr>
                        <a:t>A</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lang="en-US" sz="1200" spc="-1" strike="noStrike" u="sng">
                          <a:uFillTx/>
                          <a:latin typeface="Arial"/>
                        </a:rPr>
                        <a:t>R</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lang="en-US" sz="1200" spc="-1" strike="noStrike" u="sng">
                          <a:uFillTx/>
                          <a:latin typeface="Arial"/>
                        </a:rPr>
                        <a:t>V</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lang="en-US" sz="1200" spc="-1" strike="noStrike" u="sng">
                          <a:uFillTx/>
                          <a:latin typeface="Arial"/>
                        </a:rPr>
                        <a:t>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lang="en-US" sz="1200" spc="-1" strike="noStrike" u="sng">
                          <a:uFillTx/>
                          <a:latin typeface="Arial"/>
                        </a:rPr>
                        <a:t>R</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1" lang="en-US" sz="1200" spc="-1" strike="noStrike" u="sng">
                          <a:uFillTx/>
                          <a:latin typeface="Arial"/>
                        </a:rPr>
                        <a:t>Total</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3600">
                <a:tc>
                  <a:txBody>
                    <a:bodyPr lIns="90000" rIns="90000">
                      <a:noAutofit/>
                    </a:bodyPr>
                    <a:p>
                      <a:pPr algn="ctr">
                        <a:lnSpc>
                          <a:spcPct val="100000"/>
                        </a:lnSpc>
                      </a:pPr>
                      <a:r>
                        <a:rPr b="1" lang="en-US" sz="1200" spc="-1" strike="noStrike">
                          <a:latin typeface="Arial"/>
                        </a:rPr>
                        <a:t>R&amp;D</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3</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ctr">
                        <a:lnSpc>
                          <a:spcPct val="100000"/>
                        </a:lnSpc>
                      </a:pPr>
                      <a:r>
                        <a:rPr b="0" lang="en-US" sz="1200" spc="-1" strike="noStrike">
                          <a:latin typeface="Arial"/>
                        </a:rPr>
                        <a:t>17</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68720">
                <a:tc>
                  <a:txBody>
                    <a:bodyPr lIns="90000" rIns="90000">
                      <a:noAutofit/>
                    </a:bodyPr>
                    <a:p>
                      <a:pPr algn="ctr">
                        <a:lnSpc>
                          <a:spcPct val="100000"/>
                        </a:lnSpc>
                      </a:pPr>
                      <a:r>
                        <a:rPr b="1" lang="en-US" sz="1200" spc="-1" strike="noStrike">
                          <a:latin typeface="Arial"/>
                        </a:rPr>
                        <a:t>Operations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3</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5</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pPr>
                      <a:r>
                        <a:rPr b="0" lang="en-US" sz="1200" spc="-1" strike="noStrike">
                          <a:latin typeface="Arial"/>
                        </a:rPr>
                        <a:t>20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289</TotalTime>
  <Application>LibreOffice/6.3.2.2$Windows_X86_64 LibreOffice_project/98b30e735bda24bc04ab42594c85f7fd8be07b9c</Application>
  <Words>125</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2019-10-18T07:22:28Z</dcterms:created>
  <dc:creator>Adam Duby</dc:creator>
  <dc:description/>
  <dc:language>en-US</dc:language>
  <cp:lastModifiedBy/>
  <dcterms:modified xsi:type="dcterms:W3CDTF">2019-10-29T09:19:23Z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