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3" r:id="rId3"/>
    <p:sldId id="265" r:id="rId4"/>
    <p:sldId id="257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5" r:id="rId15"/>
    <p:sldId id="276" r:id="rId16"/>
    <p:sldId id="280" r:id="rId17"/>
    <p:sldId id="267" r:id="rId18"/>
    <p:sldId id="274" r:id="rId19"/>
    <p:sldId id="286" r:id="rId20"/>
    <p:sldId id="268" r:id="rId21"/>
    <p:sldId id="269" r:id="rId22"/>
    <p:sldId id="270" r:id="rId23"/>
    <p:sldId id="284" r:id="rId24"/>
    <p:sldId id="285" r:id="rId25"/>
    <p:sldId id="271" r:id="rId26"/>
    <p:sldId id="277" r:id="rId27"/>
    <p:sldId id="287" r:id="rId28"/>
    <p:sldId id="288" r:id="rId29"/>
    <p:sldId id="290" r:id="rId30"/>
    <p:sldId id="289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9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B98E4B4-E1E9-47EC-93F0-53D18FBF316F}">
          <p14:sldIdLst>
            <p14:sldId id="256"/>
            <p14:sldId id="273"/>
          </p14:sldIdLst>
        </p14:section>
        <p14:section name="第一部分" id="{FCD63685-C521-4D99-8CB0-A8804FF8D922}">
          <p14:sldIdLst>
            <p14:sldId id="265"/>
          </p14:sldIdLst>
        </p14:section>
        <p14:section name="Luci 源码" id="{925EF069-7F10-48E6-A36F-A9E45059B5FE}">
          <p14:sldIdLst>
            <p14:sldId id="257"/>
          </p14:sldIdLst>
        </p14:section>
        <p14:section name="openwrt “发行版”" id="{7023E1F3-AD85-4B85-A5D2-3533F1747219}">
          <p14:sldIdLst>
            <p14:sldId id="279"/>
            <p14:sldId id="258"/>
            <p14:sldId id="259"/>
          </p14:sldIdLst>
        </p14:section>
        <p14:section name="修改源码--新增 tab" id="{A0328891-2F3F-4F1C-A43C-25268ED7C62D}">
          <p14:sldIdLst>
            <p14:sldId id="260"/>
            <p14:sldId id="261"/>
          </p14:sldIdLst>
        </p14:section>
        <p14:section name="编译" id="{04B45AEE-366F-415A-9F28-CD882914D90C}">
          <p14:sldIdLst>
            <p14:sldId id="262"/>
          </p14:sldIdLst>
        </p14:section>
        <p14:section name="upload 和 安装" id="{58270796-E9EE-4575-A21A-9FD4405DD7EB}">
          <p14:sldIdLst>
            <p14:sldId id="263"/>
          </p14:sldIdLst>
        </p14:section>
        <p14:section name="第二部分" id="{BB00C74E-C67A-4F73-9C30-C17A6E35BCC9}">
          <p14:sldIdLst>
            <p14:sldId id="264"/>
          </p14:sldIdLst>
        </p14:section>
        <p14:section name="uhttpd" id="{6A5EA7E4-464E-4212-AA61-D1D80D5A47A9}">
          <p14:sldIdLst>
            <p14:sldId id="266"/>
            <p14:sldId id="275"/>
            <p14:sldId id="276"/>
            <p14:sldId id="280"/>
          </p14:sldIdLst>
        </p14:section>
        <p14:section name="luci框架" id="{A86C250A-D0B7-4C3A-8318-D18E9455B3EE}">
          <p14:sldIdLst>
            <p14:sldId id="267"/>
            <p14:sldId id="274"/>
            <p14:sldId id="286"/>
          </p14:sldIdLst>
        </p14:section>
        <p14:section name="MVC" id="{4E21F76C-9212-4711-AE5C-5F4AF0905060}">
          <p14:sldIdLst>
            <p14:sldId id="268"/>
            <p14:sldId id="269"/>
            <p14:sldId id="270"/>
            <p14:sldId id="284"/>
            <p14:sldId id="285"/>
            <p14:sldId id="271"/>
          </p14:sldIdLst>
        </p14:section>
        <p14:section name="CBI" id="{D25BD465-06CD-4BF8-A3F8-0B1E7E5B5971}">
          <p14:sldIdLst>
            <p14:sldId id="277"/>
            <p14:sldId id="287"/>
            <p14:sldId id="288"/>
            <p14:sldId id="290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1" autoAdjust="0"/>
    <p:restoredTop sz="73392" autoAdjust="0"/>
  </p:normalViewPr>
  <p:slideViewPr>
    <p:cSldViewPr snapToGrid="0">
      <p:cViewPr varScale="1">
        <p:scale>
          <a:sx n="78" d="100"/>
          <a:sy n="78" d="100"/>
        </p:scale>
        <p:origin x="13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E659C-5289-49F9-90D1-EA9B7ECD7723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E4BD-07CA-4AE5-B7ED-68CF4BC0A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5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rt/luci/wiki/ModulesHowTo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ldwiki.archive.openwrt.org/zh-cn/doc/uci#%E5%91%BD%E4%BB%A4%E8%A1%8C%E5%AE%9E%E7%94%A8%E5%B7%A5%E5%85%B7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ldwiki.archive.openwrt.org/zh-cn/doc/howto/notuci.confi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文件系统中，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语言的代码不要编译，类似一种脚本语言被执行，还有一些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uhttpd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服务器的主目录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83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框架会对解析得到的数据结构缓存在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zh-CN" altLang="en-US" dirty="0" smtClean="0"/>
              <a:t>是 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-&gt;</a:t>
            </a:r>
            <a:r>
              <a:rPr lang="en-US" altLang="zh-CN" baseline="0" dirty="0" smtClean="0"/>
              <a:t> index -&gt; </a:t>
            </a:r>
            <a:r>
              <a:rPr lang="en-US" altLang="zh-CN" dirty="0" smtClean="0"/>
              <a:t>entry </a:t>
            </a:r>
            <a:r>
              <a:rPr lang="zh-CN" altLang="en-US" dirty="0" smtClean="0"/>
              <a:t>内的 </a:t>
            </a:r>
            <a:r>
              <a:rPr lang="en-US" altLang="zh-CN" dirty="0" smtClean="0"/>
              <a:t>target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luci</a:t>
            </a:r>
            <a:r>
              <a:rPr lang="zh-CN" altLang="en-US" dirty="0" smtClean="0"/>
              <a:t>框架代码流程图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vsdx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luci</a:t>
            </a:r>
            <a:r>
              <a:rPr lang="zh-CN" altLang="en-US" dirty="0" smtClean="0"/>
              <a:t>框架代码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流程图</a:t>
            </a:r>
            <a:r>
              <a:rPr lang="en-US" altLang="zh-CN" dirty="0" smtClean="0"/>
              <a:t>.pdf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luci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是一个单用户框架，公用的模块放置在 *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luci</a:t>
            </a:r>
            <a:r>
              <a:rPr lang="en-US" altLang="zh-CN" sz="2000" dirty="0" smtClean="0"/>
              <a:t>/controller/ </a:t>
            </a:r>
            <a:r>
              <a:rPr lang="zh-CN" altLang="en-US" sz="2000" dirty="0" smtClean="0"/>
              <a:t>下面，各个用户的模块放置在 *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luci</a:t>
            </a:r>
            <a:r>
              <a:rPr lang="en-US" altLang="zh-CN" sz="2000" dirty="0" smtClean="0"/>
              <a:t>/controller/ </a:t>
            </a:r>
            <a:r>
              <a:rPr lang="zh-CN" altLang="en-US" sz="2000" dirty="0" smtClean="0"/>
              <a:t>下面对应的文件夹里面。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比如 </a:t>
            </a:r>
            <a:r>
              <a:rPr lang="en-US" altLang="zh-CN" sz="2000" dirty="0" smtClean="0"/>
              <a:t>admin </a:t>
            </a:r>
            <a:r>
              <a:rPr lang="zh-CN" altLang="en-US" sz="2000" dirty="0" smtClean="0"/>
              <a:t>登录，最终的页面只显示 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luci</a:t>
            </a:r>
            <a:r>
              <a:rPr lang="en-US" altLang="zh-CN" sz="2000" dirty="0" smtClean="0"/>
              <a:t>/controller/admin </a:t>
            </a:r>
            <a:r>
              <a:rPr lang="zh-CN" altLang="en-US" sz="2000" dirty="0" smtClean="0"/>
              <a:t>下面的菜单。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这样既有效的管理了不同管理员的权限。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HowTo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Write Modules: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hlinkClick r:id="rId3"/>
              </a:rPr>
              <a:t>https://github.com/openwrt/luci/wiki/ModulesHowTo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module </a:t>
            </a:r>
            <a:r>
              <a:rPr lang="en-US" altLang="zh-CN" dirty="0" smtClean="0">
                <a:sym typeface="Wingdings" panose="05000000000000000000" pitchFamily="2" charset="2"/>
              </a:rPr>
              <a:t> Tab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ym typeface="Wingdings" panose="05000000000000000000" pitchFamily="2" charset="2"/>
              </a:rPr>
              <a:t>action</a:t>
            </a:r>
            <a:r>
              <a:rPr lang="en-US" altLang="zh-CN" baseline="0" dirty="0" smtClean="0">
                <a:sym typeface="Wingdings" panose="05000000000000000000" pitchFamily="2" charset="2"/>
              </a:rPr>
              <a:t>  page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9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variables and function values</a:t>
            </a:r>
          </a:p>
          <a:p>
            <a:r>
              <a:rPr lang="en-US" altLang="zh-CN" dirty="0" smtClean="0"/>
              <a:t>Syntax:</a:t>
            </a:r>
          </a:p>
          <a:p>
            <a:r>
              <a:rPr lang="en-US" altLang="zh-CN" dirty="0" smtClean="0"/>
              <a:t>	&lt;% write (value) %&gt;</a:t>
            </a:r>
          </a:p>
          <a:p>
            <a:r>
              <a:rPr lang="en-US" altLang="zh-CN" dirty="0" smtClean="0"/>
              <a:t>Short-markup:</a:t>
            </a:r>
          </a:p>
          <a:p>
            <a:r>
              <a:rPr lang="en-US" altLang="zh-CN" dirty="0" smtClean="0"/>
              <a:t>	&lt;%=value%&gt;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Note: index </a:t>
            </a:r>
            <a:r>
              <a:rPr lang="zh-CN" altLang="en-US" dirty="0" smtClean="0"/>
              <a:t>内部的另外一种写法！！！！！！！！！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51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 </a:t>
            </a:r>
            <a:r>
              <a:rPr lang="zh-CN" altLang="en-US" dirty="0" smtClean="0"/>
              <a:t>前端 </a:t>
            </a:r>
            <a:r>
              <a:rPr lang="en-US" altLang="zh-CN" dirty="0" smtClean="0"/>
              <a:t>get URL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`call`</a:t>
            </a:r>
            <a:r>
              <a:rPr lang="zh-CN" altLang="en-US" dirty="0" smtClean="0"/>
              <a:t>，可以是返回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内容，</a:t>
            </a:r>
            <a:r>
              <a:rPr lang="en-US" altLang="zh-CN" dirty="0" smtClean="0"/>
              <a:t>”status” </a:t>
            </a:r>
            <a:r>
              <a:rPr lang="zh-CN" altLang="en-US" dirty="0" smtClean="0"/>
              <a:t>页面有相关（比如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client</a:t>
            </a:r>
            <a:r>
              <a:rPr lang="en-US" altLang="zh-CN" baseline="0" dirty="0" smtClean="0"/>
              <a:t> – associate list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3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接口“声明式”编程关联配置文件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像</a:t>
            </a:r>
            <a:r>
              <a:rPr lang="en-US" altLang="zh-CN" baseline="0" dirty="0" smtClean="0"/>
              <a:t> html,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由浏览器读取 </a:t>
            </a:r>
            <a:r>
              <a:rPr lang="en-US" altLang="zh-CN" dirty="0" smtClean="0"/>
              <a:t>html,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代码，然后执行浏览器内部的代码最后“显示”。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2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on_commit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on_apply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等方法在源码中以“钩子”的含义运行。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0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亦：</a:t>
            </a:r>
            <a:r>
              <a:rPr lang="en-US" altLang="zh-CN" dirty="0" smtClean="0"/>
              <a:t>CBI </a:t>
            </a:r>
            <a:r>
              <a:rPr lang="zh-CN" altLang="en-US" dirty="0" smtClean="0"/>
              <a:t>模块也可以自行编写 </a:t>
            </a:r>
            <a:r>
              <a:rPr lang="en-US" altLang="zh-CN" dirty="0" smtClean="0"/>
              <a:t>template </a:t>
            </a:r>
            <a:r>
              <a:rPr lang="zh-CN" altLang="en-US" dirty="0" smtClean="0"/>
              <a:t>模板然后指定使用。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02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类与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源码位置：</a:t>
            </a:r>
            <a:r>
              <a:rPr lang="en-US" altLang="zh-CN" dirty="0" err="1" smtClean="0"/>
              <a:t>qsdk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qca</a:t>
            </a:r>
            <a:r>
              <a:rPr lang="en-US" altLang="zh-CN" dirty="0" smtClean="0"/>
              <a:t>\feeds\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\modules\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-base\</a:t>
            </a:r>
            <a:r>
              <a:rPr lang="en-US" altLang="zh-CN" dirty="0" err="1" smtClean="0"/>
              <a:t>luasrc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cbi.lua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64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Abstract </a:t>
            </a:r>
            <a:r>
              <a:rPr lang="zh-CN" altLang="en-US" dirty="0" smtClean="0"/>
              <a:t>即说明这是抽象类型；不能直接使用该类，需要继承出类型。</a:t>
            </a:r>
            <a:endParaRPr lang="en-US" altLang="zh-CN" dirty="0" smtClean="0"/>
          </a:p>
          <a:p>
            <a:r>
              <a:rPr lang="en-US" altLang="zh-CN" dirty="0" err="1" smtClean="0"/>
              <a:t>AbstractSection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AbstractValue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即两种不同的类，从效果上看，</a:t>
            </a:r>
            <a:r>
              <a:rPr lang="en-US" altLang="zh-CN" dirty="0" err="1" smtClean="0"/>
              <a:t>AbstractValue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的继承类在 </a:t>
            </a:r>
            <a:r>
              <a:rPr lang="en-US" altLang="zh-CN" dirty="0" smtClean="0"/>
              <a:t>CBI </a:t>
            </a:r>
            <a:r>
              <a:rPr lang="zh-CN" altLang="en-US" dirty="0" smtClean="0"/>
              <a:t>模块中会根据配置文件需要而实例化绑定在继承 </a:t>
            </a:r>
            <a:r>
              <a:rPr lang="en-US" altLang="zh-CN" dirty="0" err="1" smtClean="0"/>
              <a:t>AbstractSection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类的实例下；这一点也可以从 </a:t>
            </a:r>
            <a:r>
              <a:rPr lang="en-US" altLang="zh-CN" dirty="0" err="1" smtClean="0"/>
              <a:t>AbstractSection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option </a:t>
            </a:r>
            <a:r>
              <a:rPr lang="zh-CN" altLang="en-US" dirty="0" smtClean="0"/>
              <a:t>方法内的代码看出。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parse </a:t>
            </a:r>
            <a:r>
              <a:rPr lang="zh-CN" altLang="en-US" dirty="0" smtClean="0"/>
              <a:t>函数决定了框架内运行逻辑。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8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"Unified Configuration Interface"(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统一配置界面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整个系统的配置集中化。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系统配置应容易，更直接且在此有文档描述，从而使你的生活更轻松！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（它是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 Russian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的配置的后继改进。）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许多程序在系统某处拥有自己的配置文件，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/network/interfaces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/exports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dnsmasq.conf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 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/samba/</a:t>
            </a:r>
            <a:r>
              <a:rPr lang="en-US" altLang="zh-CN" dirty="0" err="1" smtClean="0"/>
              <a:t>samba.conf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有时它们还使用稍有不同的语法。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中你无需为此烦恼，我们只需更改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为了某个更改起效而重启系统！参阅下文中的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zh-cn:doc:uci ↵"/>
              </a:rPr>
              <a:t>命令行实用工具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以了解如何做到这点。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还有不要忘了官方程序包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(official binaries)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里包含了很多后台程序，但默认情况下并未启用！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后台程序默认并未激活，因而只编辑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crontab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并无作用。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你需要用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起动它或用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enable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激活它。 大部分后台程序都可以</a:t>
            </a:r>
            <a:r>
              <a:rPr lang="en-US" altLang="zh-CN" dirty="0" smtClean="0"/>
              <a:t>disable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US" altLang="zh-CN" dirty="0" smtClean="0"/>
              <a:t>stop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dirty="0" smtClean="0"/>
              <a:t>restart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（重起）。 还有一些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zh-cn:doc:howto:notuci.config"/>
              </a:rPr>
              <a:t>非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zh-cn:doc:howto:notuci.config"/>
              </a:rPr>
              <a:t>UCI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zh-cn:doc:howto:notuci.config"/>
              </a:rPr>
              <a:t>配置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你可以参阅。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共同原则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的所有配置文件皆位于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目录下。每个文件大致与它所配置的那部分系统相关。可用文本编辑器、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命令行实用程序或各种编程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来编辑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修改这些配置文件。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0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为了增加一个子页，如截图添加了一行 </a:t>
            </a:r>
            <a:r>
              <a:rPr lang="en-US" altLang="zh-CN" dirty="0" smtClean="0"/>
              <a:t>entry</a:t>
            </a:r>
          </a:p>
          <a:p>
            <a:r>
              <a:rPr lang="zh-CN" altLang="en-US" dirty="0" smtClean="0"/>
              <a:t>在浏览器中点击子页（标签）会执行 </a:t>
            </a:r>
            <a:r>
              <a:rPr lang="en-US" altLang="zh-CN" dirty="0" smtClean="0"/>
              <a:t>template </a:t>
            </a:r>
            <a:r>
              <a:rPr lang="zh-CN" altLang="en-US" dirty="0" smtClean="0"/>
              <a:t>函数，</a:t>
            </a:r>
            <a:r>
              <a:rPr lang="en-US" altLang="zh-CN" dirty="0" smtClean="0"/>
              <a:t>template </a:t>
            </a:r>
            <a:r>
              <a:rPr lang="zh-CN" altLang="en-US" dirty="0" smtClean="0"/>
              <a:t>函数加载 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htm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模板。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	https://lvii.gitbooks.io/outman/content/openwrt.uci.html</a:t>
            </a:r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实例：</a:t>
            </a:r>
            <a:endParaRPr lang="en-US" altLang="zh-CN" dirty="0" smtClean="0"/>
          </a:p>
          <a:p>
            <a:r>
              <a:rPr lang="en-US" altLang="zh-CN" dirty="0" smtClean="0"/>
              <a:t># cat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b="1" dirty="0" smtClean="0"/>
              <a:t>wireless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-device 'wifi0'</a:t>
            </a:r>
          </a:p>
          <a:p>
            <a:r>
              <a:rPr lang="en-US" altLang="zh-CN" dirty="0" smtClean="0"/>
              <a:t>        option type 'qcawificfg80211'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macaddr</a:t>
            </a:r>
            <a:r>
              <a:rPr lang="en-US" altLang="zh-CN" dirty="0" smtClean="0"/>
              <a:t> '00:03:7f:12:20:df'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hwmode</a:t>
            </a:r>
            <a:r>
              <a:rPr lang="en-US" altLang="zh-CN" dirty="0" smtClean="0"/>
              <a:t> '11a'</a:t>
            </a:r>
          </a:p>
          <a:p>
            <a:r>
              <a:rPr lang="en-US" altLang="zh-CN" dirty="0" smtClean="0"/>
              <a:t>        option channel 'auto'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wifi-iface</a:t>
            </a:r>
            <a:endParaRPr lang="en-US" altLang="zh-CN" dirty="0" smtClean="0"/>
          </a:p>
          <a:p>
            <a:r>
              <a:rPr lang="en-US" altLang="zh-CN" dirty="0" smtClean="0"/>
              <a:t>        option device 'wifi0'</a:t>
            </a:r>
          </a:p>
          <a:p>
            <a:r>
              <a:rPr lang="en-US" altLang="zh-CN" dirty="0" smtClean="0"/>
              <a:t>        option mode '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ssid</a:t>
            </a:r>
            <a:r>
              <a:rPr lang="en-US" altLang="zh-CN" dirty="0" smtClean="0"/>
              <a:t> 'AAAAAAATest-5G'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bssid</a:t>
            </a:r>
            <a:r>
              <a:rPr lang="en-US" altLang="zh-CN" dirty="0" smtClean="0"/>
              <a:t> 'admin'</a:t>
            </a:r>
          </a:p>
          <a:p>
            <a:r>
              <a:rPr lang="en-US" altLang="zh-CN" dirty="0" smtClean="0"/>
              <a:t>        option network '</a:t>
            </a:r>
            <a:r>
              <a:rPr lang="en-US" altLang="zh-CN" dirty="0" err="1" smtClean="0"/>
              <a:t>lan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key '12345678'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wps_pushbutton</a:t>
            </a:r>
            <a:r>
              <a:rPr lang="en-US" altLang="zh-CN" dirty="0" smtClean="0"/>
              <a:t> '0'</a:t>
            </a:r>
          </a:p>
          <a:p>
            <a:r>
              <a:rPr lang="en-US" altLang="zh-CN" dirty="0" smtClean="0"/>
              <a:t>        option encryption 'none'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-device 'wifi1'</a:t>
            </a:r>
          </a:p>
          <a:p>
            <a:r>
              <a:rPr lang="en-US" altLang="zh-CN" dirty="0" smtClean="0"/>
              <a:t>        option type 'qcawificfg80211'</a:t>
            </a:r>
          </a:p>
          <a:p>
            <a:r>
              <a:rPr lang="en-US" altLang="zh-CN" dirty="0" smtClean="0"/>
              <a:t>        option channel 'auto'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macaddr</a:t>
            </a:r>
            <a:r>
              <a:rPr lang="en-US" altLang="zh-CN" dirty="0" smtClean="0"/>
              <a:t> '00:03:7f:12:52:ff'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hwmode</a:t>
            </a:r>
            <a:r>
              <a:rPr lang="en-US" altLang="zh-CN" dirty="0" smtClean="0"/>
              <a:t> '11g'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wifi-iface</a:t>
            </a:r>
            <a:endParaRPr lang="en-US" altLang="zh-CN" dirty="0" smtClean="0"/>
          </a:p>
          <a:p>
            <a:r>
              <a:rPr lang="en-US" altLang="zh-CN" dirty="0" smtClean="0"/>
              <a:t>        option device 'wifi1'</a:t>
            </a:r>
          </a:p>
          <a:p>
            <a:r>
              <a:rPr lang="en-US" altLang="zh-CN" dirty="0" smtClean="0"/>
              <a:t>        option network '</a:t>
            </a:r>
            <a:r>
              <a:rPr lang="en-US" altLang="zh-CN" dirty="0" err="1" smtClean="0"/>
              <a:t>lan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mode '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encryption 'none'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bssid</a:t>
            </a:r>
            <a:r>
              <a:rPr lang="en-US" altLang="zh-CN" dirty="0" smtClean="0"/>
              <a:t> 'admin'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ssid</a:t>
            </a:r>
            <a:r>
              <a:rPr lang="en-US" altLang="zh-CN" dirty="0" smtClean="0"/>
              <a:t> 'AAAAAATest-2.4G‘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cat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b="1" dirty="0" err="1" smtClean="0"/>
              <a:t>ddns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ddns</a:t>
            </a:r>
            <a:r>
              <a:rPr lang="en-US" altLang="zh-CN" dirty="0" smtClean="0"/>
              <a:t> 'global'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ddns_dateformat</a:t>
            </a:r>
            <a:r>
              <a:rPr lang="en-US" altLang="zh-CN" dirty="0" smtClean="0"/>
              <a:t> '%F %R'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ddns_loglines</a:t>
            </a:r>
            <a:r>
              <a:rPr lang="en-US" altLang="zh-CN" dirty="0" smtClean="0"/>
              <a:t> '250'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upd_privateip</a:t>
            </a:r>
            <a:r>
              <a:rPr lang="en-US" altLang="zh-CN" dirty="0" smtClean="0"/>
              <a:t> '0'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service 'myddns_ipv4'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lookup_host</a:t>
            </a:r>
            <a:r>
              <a:rPr lang="en-US" altLang="zh-CN" dirty="0" smtClean="0"/>
              <a:t> 'yourhost.example.com'</a:t>
            </a:r>
          </a:p>
          <a:p>
            <a:r>
              <a:rPr lang="en-US" altLang="zh-CN" dirty="0" smtClean="0"/>
              <a:t>        option domain 'yourhost.example.com'</a:t>
            </a:r>
          </a:p>
          <a:p>
            <a:r>
              <a:rPr lang="en-US" altLang="zh-CN" dirty="0" smtClean="0"/>
              <a:t>        option username '</a:t>
            </a:r>
            <a:r>
              <a:rPr lang="en-US" altLang="zh-CN" dirty="0" err="1" smtClean="0"/>
              <a:t>your_username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password '</a:t>
            </a:r>
            <a:r>
              <a:rPr lang="en-US" altLang="zh-CN" dirty="0" err="1" smtClean="0"/>
              <a:t>your_password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interface 'wan'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ip_source</a:t>
            </a:r>
            <a:r>
              <a:rPr lang="en-US" altLang="zh-CN" dirty="0" smtClean="0"/>
              <a:t> 'network'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ip_network</a:t>
            </a:r>
            <a:r>
              <a:rPr lang="en-US" altLang="zh-CN" dirty="0" smtClean="0"/>
              <a:t> 'wan'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service_name</a:t>
            </a:r>
            <a:r>
              <a:rPr lang="en-US" altLang="zh-CN" dirty="0" smtClean="0"/>
              <a:t> 'dyn.com'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service 'myddns_ipv6'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update_url</a:t>
            </a:r>
            <a:r>
              <a:rPr lang="en-US" altLang="zh-CN" dirty="0" smtClean="0"/>
              <a:t> 'http://[USERNAME]:[PASSWORD]@your.provider.net/</a:t>
            </a:r>
            <a:r>
              <a:rPr lang="en-US" altLang="zh-CN" dirty="0" err="1" smtClean="0"/>
              <a:t>nic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update?hostname</a:t>
            </a:r>
            <a:r>
              <a:rPr lang="en-US" altLang="zh-CN" dirty="0" smtClean="0"/>
              <a:t>=[DOMAIN]&amp;</a:t>
            </a:r>
            <a:r>
              <a:rPr lang="en-US" altLang="zh-CN" dirty="0" err="1" smtClean="0"/>
              <a:t>myip</a:t>
            </a:r>
            <a:r>
              <a:rPr lang="en-US" altLang="zh-CN" dirty="0" smtClean="0"/>
              <a:t>=[IP]'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lookup_host</a:t>
            </a:r>
            <a:r>
              <a:rPr lang="en-US" altLang="zh-CN" dirty="0" smtClean="0"/>
              <a:t> 'yourhost.example.com'</a:t>
            </a:r>
          </a:p>
          <a:p>
            <a:r>
              <a:rPr lang="en-US" altLang="zh-CN" dirty="0" smtClean="0"/>
              <a:t>        option domain 'yourhost.example.com'</a:t>
            </a:r>
          </a:p>
          <a:p>
            <a:r>
              <a:rPr lang="en-US" altLang="zh-CN" dirty="0" smtClean="0"/>
              <a:t>        option username '</a:t>
            </a:r>
            <a:r>
              <a:rPr lang="en-US" altLang="zh-CN" dirty="0" err="1" smtClean="0"/>
              <a:t>your_username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password '</a:t>
            </a:r>
            <a:r>
              <a:rPr lang="en-US" altLang="zh-CN" dirty="0" err="1" smtClean="0"/>
              <a:t>your_password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option use_ipv6 '1'</a:t>
            </a:r>
          </a:p>
          <a:p>
            <a:r>
              <a:rPr lang="en-US" altLang="zh-CN" dirty="0" smtClean="0"/>
              <a:t>        option interface 'wan6'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ip_source</a:t>
            </a:r>
            <a:r>
              <a:rPr lang="en-US" altLang="zh-CN" dirty="0" smtClean="0"/>
              <a:t> 'network'</a:t>
            </a:r>
          </a:p>
          <a:p>
            <a:r>
              <a:rPr lang="en-US" altLang="zh-CN" dirty="0" smtClean="0"/>
              <a:t>        option </a:t>
            </a:r>
            <a:r>
              <a:rPr lang="en-US" altLang="zh-CN" dirty="0" err="1" smtClean="0"/>
              <a:t>ip_network</a:t>
            </a:r>
            <a:r>
              <a:rPr lang="en-US" altLang="zh-CN" dirty="0" smtClean="0"/>
              <a:t> 'wan6'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7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	https://blog.csdn.net/rainforest_c/article/details/70139962</a:t>
            </a:r>
          </a:p>
          <a:p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package 'example'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文件的文件名，例如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‘network’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，但是这个语句不会存在文件中，需要通过命令</a:t>
            </a:r>
            <a:r>
              <a:rPr lang="en-US" altLang="zh-CN" dirty="0" err="1" smtClean="0"/>
              <a:t>uci</a:t>
            </a:r>
            <a:r>
              <a:rPr lang="en-US" altLang="zh-CN" dirty="0" smtClean="0"/>
              <a:t> export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config</a:t>
            </a:r>
            <a:r>
              <a:rPr lang="en-US" altLang="zh-CN" dirty="0" smtClean="0"/>
              <a:t> 'example' 'test'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语句定义了一个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，名字为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而没有名字，这类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称为匿名的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，后文会有说明。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option 'string' 'some value'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语句定义了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list 'collection' 'first item'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语句定义了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不同之处在于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可以有多个值，该例子中的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collection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95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此处直接在 </a:t>
            </a:r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运行系统中直接修改。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11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300" dirty="0" err="1" smtClean="0"/>
              <a:t>config</a:t>
            </a:r>
            <a:r>
              <a:rPr lang="en-US" altLang="zh-CN" sz="2300" dirty="0" smtClean="0"/>
              <a:t> 'example' 'test'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option   'string'      'some value'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option   '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'     '1'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list     'collection'  'first item'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list     'collection'  'second item‘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18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300" dirty="0" err="1" smtClean="0"/>
              <a:t>config</a:t>
            </a:r>
            <a:r>
              <a:rPr lang="en-US" altLang="zh-CN" sz="2300" dirty="0" smtClean="0"/>
              <a:t> 'example' 'test'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option   'string'      'some value'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option   '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'     '1'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list     'collection'  'first item'</a:t>
            </a:r>
          </a:p>
          <a:p>
            <a:pPr marL="457200" lvl="1" indent="0">
              <a:buNone/>
            </a:pPr>
            <a:r>
              <a:rPr lang="en-US" altLang="zh-CN" sz="2300" dirty="0" smtClean="0"/>
              <a:t>        list     'collection'  'second item‘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79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 &lt;=</a:t>
            </a:r>
            <a:r>
              <a:rPr lang="en-US" altLang="zh-CN" baseline="0" dirty="0" smtClean="0"/>
              <a:t> m:section()</a:t>
            </a:r>
          </a:p>
          <a:p>
            <a:r>
              <a:rPr lang="en-US" altLang="zh-CN" dirty="0" err="1" smtClean="0"/>
              <a:t>taboption</a:t>
            </a:r>
            <a:r>
              <a:rPr lang="en-US" altLang="zh-CN" dirty="0" smtClean="0"/>
              <a:t>()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指定了该 </a:t>
            </a:r>
            <a:r>
              <a:rPr lang="en-US" altLang="zh-CN" baseline="0" dirty="0" smtClean="0"/>
              <a:t>Option </a:t>
            </a:r>
            <a:r>
              <a:rPr lang="zh-CN" altLang="en-US" baseline="0" dirty="0" smtClean="0"/>
              <a:t>类在指定的 </a:t>
            </a:r>
            <a:r>
              <a:rPr lang="en-US" altLang="zh-CN" baseline="0" dirty="0" smtClean="0"/>
              <a:t>section-&gt;tab </a:t>
            </a:r>
            <a:r>
              <a:rPr lang="zh-CN" altLang="en-US" baseline="0" dirty="0" smtClean="0"/>
              <a:t>下，并返回 </a:t>
            </a:r>
            <a:r>
              <a:rPr lang="en-US" altLang="zh-CN" baseline="0" dirty="0" smtClean="0"/>
              <a:t>option </a:t>
            </a:r>
            <a:r>
              <a:rPr lang="zh-CN" altLang="en-US" baseline="0" dirty="0" smtClean="0"/>
              <a:t>实例。</a:t>
            </a:r>
            <a:endParaRPr lang="en-US" altLang="zh-CN" baseline="0" dirty="0" smtClean="0"/>
          </a:p>
          <a:p>
            <a:r>
              <a:rPr lang="en-US" altLang="zh-CN" dirty="0" err="1" smtClean="0"/>
              <a:t>option:write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方法重写定义了该方法的内容。</a:t>
            </a:r>
            <a:r>
              <a:rPr lang="en-US" altLang="zh-CN" baseline="0" dirty="0" smtClean="0"/>
              <a:t>write </a:t>
            </a:r>
            <a:r>
              <a:rPr lang="zh-CN" altLang="en-US" baseline="0" dirty="0" smtClean="0"/>
              <a:t>方法在 </a:t>
            </a:r>
            <a:r>
              <a:rPr lang="en-US" altLang="zh-CN" baseline="0" dirty="0" smtClean="0"/>
              <a:t>post form </a:t>
            </a:r>
            <a:r>
              <a:rPr lang="zh-CN" altLang="en-US" baseline="0" dirty="0" smtClean="0"/>
              <a:t>时被调用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参考前面幻灯片和源码。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m.uci:set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m.uci:delete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这些即使用 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err="1" smtClean="0"/>
              <a:t>uci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模块操作 </a:t>
            </a:r>
            <a:r>
              <a:rPr lang="en-US" altLang="zh-CN" baseline="0" dirty="0" smtClean="0"/>
              <a:t>UCI </a:t>
            </a:r>
            <a:r>
              <a:rPr lang="zh-CN" altLang="en-US" baseline="0" dirty="0" smtClean="0"/>
              <a:t>配置文件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命令行操作 </a:t>
            </a:r>
            <a:r>
              <a:rPr lang="en-US" altLang="zh-CN" baseline="0" dirty="0" smtClean="0"/>
              <a:t>UCI </a:t>
            </a:r>
            <a:r>
              <a:rPr lang="zh-CN" altLang="en-US" baseline="0" dirty="0" smtClean="0"/>
              <a:t>配置文件，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（</a:t>
            </a:r>
            <a:r>
              <a:rPr lang="en-US" altLang="zh-CN" baseline="0" dirty="0" err="1" smtClean="0"/>
              <a:t>Lua</a:t>
            </a:r>
            <a:r>
              <a:rPr lang="zh-CN" altLang="en-US" baseline="0" dirty="0" smtClean="0"/>
              <a:t>）操作 </a:t>
            </a:r>
            <a:r>
              <a:rPr lang="en-US" altLang="zh-CN" baseline="0" dirty="0" smtClean="0"/>
              <a:t>UCI </a:t>
            </a:r>
            <a:r>
              <a:rPr lang="zh-CN" altLang="en-US" baseline="0" dirty="0" smtClean="0"/>
              <a:t>配置文件两种方式的后一种。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面向对象编程中，</a:t>
            </a:r>
            <a:r>
              <a:rPr lang="en-US" altLang="zh-CN" baseline="0" dirty="0" err="1" smtClean="0"/>
              <a:t>m.uci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使用的是 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err="1" smtClean="0"/>
              <a:t>uci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模块，通过 </a:t>
            </a:r>
            <a:r>
              <a:rPr lang="en-US" altLang="zh-CN" baseline="0" dirty="0" err="1" smtClean="0"/>
              <a:t>m.uci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对象绑定（将 </a:t>
            </a:r>
            <a:r>
              <a:rPr lang="en-US" altLang="zh-CN" baseline="0" dirty="0" smtClean="0"/>
              <a:t>m </a:t>
            </a:r>
            <a:r>
              <a:rPr lang="zh-CN" altLang="en-US" baseline="0" dirty="0" smtClean="0"/>
              <a:t>实例以 </a:t>
            </a:r>
            <a:r>
              <a:rPr lang="en-US" altLang="zh-CN" baseline="0" dirty="0" smtClean="0"/>
              <a:t>self </a:t>
            </a:r>
            <a:r>
              <a:rPr lang="zh-CN" altLang="en-US" baseline="0" dirty="0" smtClean="0"/>
              <a:t>的形式传递给 </a:t>
            </a:r>
            <a:r>
              <a:rPr lang="en-US" altLang="zh-CN" baseline="0" dirty="0" err="1" smtClean="0"/>
              <a:t>uci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模块）即操作的是 </a:t>
            </a:r>
            <a:r>
              <a:rPr lang="en-US" altLang="zh-CN" baseline="0" dirty="0" smtClean="0"/>
              <a:t>m </a:t>
            </a:r>
            <a:r>
              <a:rPr lang="zh-CN" altLang="en-US" baseline="0" dirty="0" smtClean="0"/>
              <a:t>指定的 </a:t>
            </a:r>
            <a:r>
              <a:rPr lang="en-US" altLang="zh-CN" baseline="0" dirty="0" smtClean="0"/>
              <a:t>UCI </a:t>
            </a:r>
            <a:r>
              <a:rPr lang="zh-CN" altLang="en-US" baseline="0" dirty="0" smtClean="0"/>
              <a:t>配置文件。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4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3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添加一个导航栏 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，需要在 </a:t>
            </a:r>
            <a:r>
              <a:rPr lang="en-US" altLang="zh-CN" dirty="0" smtClean="0"/>
              <a:t>controller/ </a:t>
            </a:r>
            <a:r>
              <a:rPr lang="zh-CN" altLang="en-US" dirty="0" smtClean="0"/>
              <a:t>下增加一个相应名称的 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脚本文件。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框架会读取 </a:t>
            </a:r>
            <a:r>
              <a:rPr lang="en-US" altLang="zh-CN" baseline="0" dirty="0" smtClean="0"/>
              <a:t>controller/ </a:t>
            </a:r>
            <a:r>
              <a:rPr lang="zh-CN" altLang="en-US" baseline="0" dirty="0" smtClean="0"/>
              <a:t>下的所有 *</a:t>
            </a:r>
            <a:r>
              <a:rPr lang="en-US" altLang="zh-CN" baseline="0" dirty="0" smtClean="0"/>
              <a:t>.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脚本文件生成框架内部使用的结构树。每个 </a:t>
            </a:r>
            <a:r>
              <a:rPr lang="en-US" altLang="zh-CN" baseline="0" dirty="0" smtClean="0"/>
              <a:t>*.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脚本文件对应一个导航栏 </a:t>
            </a:r>
            <a:r>
              <a:rPr lang="en-US" altLang="zh-CN" baseline="0" dirty="0" smtClean="0"/>
              <a:t>tab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框架读取 </a:t>
            </a:r>
            <a:r>
              <a:rPr lang="en-US" altLang="zh-CN" baseline="0" dirty="0" smtClean="0"/>
              <a:t>*.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内的 </a:t>
            </a:r>
            <a:r>
              <a:rPr lang="en-US" altLang="zh-CN" baseline="0" dirty="0" smtClean="0"/>
              <a:t>function index() </a:t>
            </a:r>
            <a:r>
              <a:rPr lang="zh-CN" altLang="en-US" baseline="0" dirty="0" smtClean="0"/>
              <a:t>函数，其函数内的 </a:t>
            </a:r>
            <a:r>
              <a:rPr lang="en-US" altLang="zh-CN" baseline="0" dirty="0" smtClean="0"/>
              <a:t>entry </a:t>
            </a:r>
            <a:r>
              <a:rPr lang="zh-CN" altLang="en-US" baseline="0" dirty="0" smtClean="0"/>
              <a:t>会在页面显示上作为导航栏 </a:t>
            </a:r>
            <a:r>
              <a:rPr lang="en-US" altLang="zh-CN" baseline="0" dirty="0" smtClean="0"/>
              <a:t>tab </a:t>
            </a:r>
            <a:r>
              <a:rPr lang="zh-CN" altLang="en-US" baseline="0" dirty="0" smtClean="0"/>
              <a:t>的子页标签（页面入口）。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entry(path, target, title, order)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path  : router --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target: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function to call when dispatched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title 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显示的名称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order 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dispatch.lua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entry(path, target, title, order)</a:t>
            </a:r>
          </a:p>
          <a:p>
            <a:pPr lvl="1"/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c = node(unpack(path))</a:t>
            </a:r>
          </a:p>
          <a:p>
            <a:pPr lvl="1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c.target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target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= title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c.order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= order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c.module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getfenv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(2)._NAME</a:t>
            </a:r>
          </a:p>
          <a:p>
            <a:pPr lvl="1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c</a:t>
            </a:r>
          </a:p>
          <a:p>
            <a:pPr lvl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9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如果安装失败，提示无法 </a:t>
            </a:r>
            <a:r>
              <a:rPr lang="en-US" altLang="zh-CN" dirty="0" smtClean="0"/>
              <a:t>downgrade</a:t>
            </a:r>
            <a:r>
              <a:rPr lang="zh-CN" altLang="en-US" dirty="0" smtClean="0"/>
              <a:t>，则可以使用 </a:t>
            </a:r>
            <a:r>
              <a:rPr lang="en-US" altLang="zh-CN" dirty="0" smtClean="0"/>
              <a:t>–force-downgrade </a:t>
            </a:r>
            <a:r>
              <a:rPr lang="zh-CN" altLang="en-US" dirty="0" smtClean="0"/>
              <a:t>强制更新 </a:t>
            </a:r>
            <a:r>
              <a:rPr lang="en-US" altLang="zh-CN" dirty="0" err="1" smtClean="0"/>
              <a:t>luci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1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框架本身也就是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脚本代码。</a:t>
            </a:r>
            <a:endParaRPr lang="en-US" altLang="zh-CN" dirty="0" smtClean="0"/>
          </a:p>
          <a:p>
            <a:r>
              <a:rPr lang="zh-CN" altLang="en-US" dirty="0" smtClean="0"/>
              <a:t>访问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并非访问某个特定的 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脚本文件。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而是通过 </a:t>
            </a:r>
            <a:r>
              <a:rPr lang="en-US" altLang="zh-CN" baseline="0" dirty="0" err="1" smtClean="0"/>
              <a:t>luci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框架执行相应的 </a:t>
            </a:r>
            <a:r>
              <a:rPr lang="en-US" altLang="zh-CN" baseline="0" dirty="0" err="1" smtClean="0"/>
              <a:t>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基本上无需修改。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7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端采用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方式交互，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uhttpd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出一个子进程，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子进程利用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进程空间，并通过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setenv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环境变量的方式，传递一些固定格式的数据（如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PATH_INFO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另外一些非固定格式的数据（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）则由父进程通过一个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w_pipe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的返回数据则写在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上，由父进程通过一个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r_pipe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首次运行时，是以普通的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方式获得</a:t>
            </a:r>
            <a:r>
              <a:rPr lang="en-US" altLang="zh-CN" dirty="0" err="1" smtClean="0"/>
              <a:t>docroot</a:t>
            </a:r>
            <a:r>
              <a:rPr lang="en-US" altLang="zh-CN" dirty="0" smtClean="0"/>
              <a:t>/index.html</a:t>
            </a:r>
            <a:r>
              <a:rPr lang="zh-CN" altLang="en-US" dirty="0" smtClean="0"/>
              <a:t>，该文件中以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的方式自动跳转到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服务器的一般做法。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然后第一次执行</a:t>
            </a:r>
            <a:r>
              <a:rPr lang="en-US" altLang="zh-CN" dirty="0" err="1" smtClean="0"/>
              <a:t>luci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path_info</a:t>
            </a:r>
            <a:r>
              <a:rPr lang="en-US" altLang="zh-CN" dirty="0" smtClean="0"/>
              <a:t>='/'</a:t>
            </a:r>
            <a:r>
              <a:rPr lang="zh-CN" altLang="en-US" dirty="0" smtClean="0"/>
              <a:t>，会</a:t>
            </a:r>
            <a:r>
              <a:rPr lang="en-US" altLang="zh-CN" dirty="0" err="1" smtClean="0"/>
              <a:t>alise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'/admin'</a:t>
            </a:r>
            <a:r>
              <a:rPr lang="zh-CN" altLang="en-US" dirty="0" smtClean="0"/>
              <a:t>（</a:t>
            </a:r>
            <a:r>
              <a:rPr lang="en-US" altLang="zh-CN" dirty="0" smtClean="0"/>
              <a:t>'/'</a:t>
            </a:r>
            <a:r>
              <a:rPr lang="zh-CN" altLang="en-US" dirty="0" smtClean="0"/>
              <a:t>会索引到 </a:t>
            </a:r>
            <a:r>
              <a:rPr lang="en-US" altLang="zh-CN" dirty="0" err="1" smtClean="0"/>
              <a:t>tree.rootnode</a:t>
            </a:r>
            <a:r>
              <a:rPr lang="zh-CN" altLang="en-US" dirty="0" smtClean="0"/>
              <a:t>，并执行其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方法，即</a:t>
            </a:r>
            <a:r>
              <a:rPr lang="en-US" altLang="zh-CN" dirty="0" err="1" smtClean="0"/>
              <a:t>alise</a:t>
            </a:r>
            <a:r>
              <a:rPr lang="en-US" altLang="zh-CN" dirty="0" smtClean="0"/>
              <a:t>('/admin')</a:t>
            </a:r>
            <a:r>
              <a:rPr lang="zh-CN" altLang="en-US" dirty="0" smtClean="0"/>
              <a:t>，即重新去索引</a:t>
            </a:r>
            <a:r>
              <a:rPr lang="en-US" altLang="zh-CN" dirty="0" err="1" smtClean="0"/>
              <a:t>adminnode</a:t>
            </a:r>
            <a:r>
              <a:rPr lang="zh-CN" altLang="en-US" dirty="0" smtClean="0"/>
              <a:t>，这在后面会详细描述），</a:t>
            </a:r>
            <a:endParaRPr lang="en-US" altLang="zh-CN" dirty="0" smtClean="0"/>
          </a:p>
          <a:p>
            <a:r>
              <a:rPr lang="zh-CN" altLang="en-US" dirty="0" smtClean="0"/>
              <a:t>该节点需要认证，所以返回一个登录界面。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次交互，过程同上一次的，只是这时已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来了登录信息，所以</a:t>
            </a:r>
            <a:r>
              <a:rPr lang="en-US" altLang="zh-CN" dirty="0" err="1" smtClean="0"/>
              <a:t>serv</a:t>
            </a:r>
            <a:r>
              <a:rPr lang="zh-CN" altLang="en-US" dirty="0" smtClean="0"/>
              <a:t>端会生成一个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值，然后执行</a:t>
            </a:r>
            <a:r>
              <a:rPr lang="en-US" altLang="zh-CN" dirty="0" smtClean="0"/>
              <a:t>'/admin'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（它的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，即索引第一个子节点），</a:t>
            </a:r>
            <a:endParaRPr lang="en-US" altLang="zh-CN" dirty="0" smtClean="0"/>
          </a:p>
          <a:p>
            <a:r>
              <a:rPr lang="zh-CN" altLang="en-US" dirty="0" smtClean="0"/>
              <a:t>最终返回</a:t>
            </a:r>
            <a:r>
              <a:rPr lang="en-US" altLang="zh-CN" dirty="0" smtClean="0"/>
              <a:t>/admin/status.html</a:t>
            </a:r>
            <a:r>
              <a:rPr lang="zh-CN" altLang="en-US" dirty="0" smtClean="0"/>
              <a:t>，同时会把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值以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的形式发给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。这就是从原始状态到得到显示页面的过程，之后主要就是点击页面上的连接，产生新的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每个链接的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中都会带有一个</a:t>
            </a:r>
            <a:r>
              <a:rPr lang="en-US" altLang="zh-CN" dirty="0" err="1" smtClean="0"/>
              <a:t>stok</a:t>
            </a:r>
            <a:r>
              <a:rPr lang="zh-CN" altLang="en-US" dirty="0" smtClean="0"/>
              <a:t>值（它是</a:t>
            </a:r>
            <a:r>
              <a:rPr lang="en-US" altLang="zh-CN" dirty="0" err="1" smtClean="0"/>
              <a:t>serv</a:t>
            </a:r>
            <a:r>
              <a:rPr lang="zh-CN" altLang="en-US" dirty="0" smtClean="0"/>
              <a:t>生成的，并放在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里），并且每个新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都要带有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值，它和</a:t>
            </a:r>
            <a:r>
              <a:rPr lang="en-US" altLang="zh-CN" dirty="0" err="1" smtClean="0"/>
              <a:t>stok</a:t>
            </a:r>
            <a:r>
              <a:rPr lang="zh-CN" altLang="en-US" dirty="0" smtClean="0"/>
              <a:t>值一起供</a:t>
            </a:r>
            <a:r>
              <a:rPr lang="en-US" altLang="zh-CN" dirty="0" err="1" smtClean="0"/>
              <a:t>serv</a:t>
            </a:r>
            <a:r>
              <a:rPr lang="zh-CN" altLang="en-US" dirty="0" smtClean="0"/>
              <a:t>端联合认证。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先介绍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如何生成 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（路由）。</a:t>
            </a:r>
            <a:endParaRPr lang="en-US" altLang="zh-CN" dirty="0" smtClean="0"/>
          </a:p>
          <a:p>
            <a:r>
              <a:rPr lang="zh-CN" altLang="en-US" dirty="0" smtClean="0"/>
              <a:t>然后关于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框架如何加载模板，渲染数据后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response </a:t>
            </a:r>
            <a:r>
              <a:rPr lang="zh-CN" altLang="en-US" baseline="0" dirty="0" smtClean="0"/>
              <a:t>到 </a:t>
            </a:r>
            <a:r>
              <a:rPr lang="en-US" altLang="zh-CN" baseline="0" dirty="0" smtClean="0"/>
              <a:t>client——</a:t>
            </a:r>
            <a:r>
              <a:rPr lang="zh-CN" altLang="en-US" baseline="0" dirty="0" smtClean="0"/>
              <a:t>先介绍 </a:t>
            </a:r>
            <a:r>
              <a:rPr lang="en-US" altLang="zh-CN" baseline="0" dirty="0" smtClean="0"/>
              <a:t>MVC</a:t>
            </a:r>
            <a:r>
              <a:rPr lang="zh-CN" altLang="en-US" baseline="0" dirty="0" smtClean="0"/>
              <a:t>（和 </a:t>
            </a:r>
            <a:r>
              <a:rPr lang="en-US" altLang="zh-CN" baseline="0" dirty="0" smtClean="0"/>
              <a:t>CBI</a:t>
            </a:r>
            <a:r>
              <a:rPr lang="zh-CN" altLang="en-US" baseline="0" dirty="0" smtClean="0"/>
              <a:t>），然后介绍连接 </a:t>
            </a:r>
            <a:r>
              <a:rPr lang="en-US" altLang="zh-CN" baseline="0" dirty="0" smtClean="0"/>
              <a:t>MVC </a:t>
            </a:r>
            <a:r>
              <a:rPr lang="zh-CN" altLang="en-US" baseline="0" dirty="0" smtClean="0"/>
              <a:t>和处理请求接口的 </a:t>
            </a:r>
            <a:r>
              <a:rPr lang="en-US" altLang="zh-CN" baseline="0" dirty="0" err="1" smtClean="0"/>
              <a:t>dispatcher.lua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最后 </a:t>
            </a:r>
            <a:r>
              <a:rPr lang="en-US" altLang="zh-CN" baseline="0" dirty="0" err="1" smtClean="0"/>
              <a:t>dispatcher.lua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的其它代码，如何调用执行 </a:t>
            </a:r>
            <a:r>
              <a:rPr lang="en-US" altLang="zh-CN" baseline="0" dirty="0" smtClean="0"/>
              <a:t>controller </a:t>
            </a:r>
            <a:r>
              <a:rPr lang="zh-CN" altLang="en-US" baseline="0" dirty="0" smtClean="0"/>
              <a:t>中的代码。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E4BD-07CA-4AE5-B7ED-68CF4BC0A9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1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1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9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1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2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9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4620-878C-4AB6-BE88-D2CDE8E7808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C64D-D0D4-4A10-8E8F-16171855A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3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wrt/luci/wiki/Templat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rt/luci/wiki/CB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ldwiki.archive.openwrt.org/zh-cn/doc/uc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16896" cy="2387600"/>
          </a:xfrm>
        </p:spPr>
        <p:txBody>
          <a:bodyPr/>
          <a:lstStyle/>
          <a:p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(Web </a:t>
            </a:r>
            <a:r>
              <a:rPr lang="en-US" altLang="zh-CN" dirty="0" smtClean="0"/>
              <a:t>GUI</a:t>
            </a:r>
            <a:r>
              <a:rPr lang="en-US" altLang="zh-CN" dirty="0" smtClean="0"/>
              <a:t>) for Develop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66048" y="4852416"/>
            <a:ext cx="2889504" cy="795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Joseph </a:t>
            </a:r>
            <a:r>
              <a:rPr lang="en-US" altLang="zh-CN" dirty="0" smtClean="0"/>
              <a:t>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4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单独编译 </a:t>
            </a:r>
            <a:r>
              <a:rPr lang="en-US" altLang="zh-CN" dirty="0" err="1" smtClean="0"/>
              <a:t>luci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trike="sngStrike" dirty="0">
                <a:latin typeface="Consolas" panose="020B0609020204030204" pitchFamily="49" charset="0"/>
              </a:rPr>
              <a:t>make V=s </a:t>
            </a:r>
            <a:r>
              <a:rPr lang="en-US" altLang="zh-CN" sz="2000" strike="sngStrike" dirty="0" smtClean="0">
                <a:latin typeface="Consolas" panose="020B0609020204030204" pitchFamily="49" charset="0"/>
              </a:rPr>
              <a:t>package/feeds/</a:t>
            </a:r>
            <a:r>
              <a:rPr lang="en-US" altLang="zh-CN" sz="2000" strike="sngStrike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2000" strike="sngStrike" dirty="0" smtClean="0">
                <a:latin typeface="Consolas" panose="020B0609020204030204" pitchFamily="49" charset="0"/>
              </a:rPr>
              <a:t>/</a:t>
            </a:r>
            <a:r>
              <a:rPr lang="en-US" altLang="zh-CN" sz="2000" strike="sngStrike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2000" strike="sngStrike" dirty="0" smtClean="0">
                <a:latin typeface="Consolas" panose="020B0609020204030204" pitchFamily="49" charset="0"/>
              </a:rPr>
              <a:t>-mod-admin-full/compile</a:t>
            </a:r>
          </a:p>
          <a:p>
            <a:pPr marL="0" indent="0">
              <a:buNone/>
            </a:pPr>
            <a:endParaRPr lang="zh-CN" altLang="en-US" sz="2000" strike="sngStrike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make V=s </a:t>
            </a:r>
            <a:r>
              <a:rPr lang="en-US" altLang="zh-CN" sz="2000" dirty="0" smtClean="0">
                <a:latin typeface="Consolas" panose="020B0609020204030204" pitchFamily="49" charset="0"/>
              </a:rPr>
              <a:t>package/feeds/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2000" dirty="0" smtClean="0">
                <a:latin typeface="Consolas" panose="020B0609020204030204" pitchFamily="49" charset="0"/>
              </a:rPr>
              <a:t>/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2000" dirty="0" smtClean="0">
                <a:latin typeface="Consolas" panose="020B0609020204030204" pitchFamily="49" charset="0"/>
              </a:rPr>
              <a:t>-mod-admin-full/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install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r>
              <a:rPr lang="en-US" altLang="zh-CN" dirty="0"/>
              <a:t>build out: </a:t>
            </a:r>
            <a:r>
              <a:rPr lang="en-US" altLang="zh-CN" sz="2000" dirty="0" err="1" smtClean="0"/>
              <a:t>qsdk</a:t>
            </a:r>
            <a:r>
              <a:rPr lang="en-US" altLang="zh-CN" sz="2000" dirty="0" smtClean="0"/>
              <a:t>\bin\</a:t>
            </a:r>
            <a:r>
              <a:rPr lang="en-US" altLang="zh-CN" sz="2000" dirty="0" err="1" smtClean="0"/>
              <a:t>ipq</a:t>
            </a:r>
            <a:r>
              <a:rPr lang="en-US" altLang="zh-CN" sz="2000" dirty="0" smtClean="0"/>
              <a:t>\packages\</a:t>
            </a:r>
            <a:r>
              <a:rPr lang="en-US" altLang="zh-CN" sz="2000" dirty="0" err="1" smtClean="0"/>
              <a:t>luci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luci</a:t>
            </a:r>
            <a:r>
              <a:rPr lang="en-US" altLang="zh-CN" sz="2000" dirty="0" smtClean="0"/>
              <a:t>-mod-admin-</a:t>
            </a:r>
            <a:r>
              <a:rPr lang="en-US" altLang="zh-CN" sz="2000" dirty="0" err="1" smtClean="0"/>
              <a:t>full_svn</a:t>
            </a:r>
            <a:r>
              <a:rPr lang="en-US" altLang="zh-CN" sz="2000" dirty="0" smtClean="0"/>
              <a:t>-r</a:t>
            </a:r>
            <a:r>
              <a:rPr lang="en-US" altLang="zh-CN" sz="2000" dirty="0"/>
              <a:t>*_</a:t>
            </a:r>
            <a:r>
              <a:rPr lang="en-US" altLang="zh-CN" sz="2000" dirty="0" err="1"/>
              <a:t>ipq.ipk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9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upload </a:t>
            </a:r>
            <a:r>
              <a:rPr lang="zh-CN" altLang="en-US" dirty="0" smtClean="0"/>
              <a:t>和 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tftp</a:t>
            </a:r>
            <a:r>
              <a:rPr lang="en-US" altLang="zh-CN" dirty="0" smtClean="0"/>
              <a:t> -g -r </a:t>
            </a:r>
            <a:r>
              <a:rPr lang="en-US" altLang="zh-CN" i="1" dirty="0" err="1" smtClean="0"/>
              <a:t>luci</a:t>
            </a:r>
            <a:r>
              <a:rPr lang="en-US" altLang="zh-CN" i="1" dirty="0" smtClean="0"/>
              <a:t>-mod-admin-</a:t>
            </a:r>
            <a:r>
              <a:rPr lang="en-US" altLang="zh-CN" i="1" dirty="0" err="1" smtClean="0"/>
              <a:t>full_svn</a:t>
            </a:r>
            <a:r>
              <a:rPr lang="en-US" altLang="zh-CN" i="1" dirty="0" smtClean="0"/>
              <a:t>-r*_ipq.ipk </a:t>
            </a:r>
            <a:r>
              <a:rPr lang="en-US" altLang="zh-CN" dirty="0" smtClean="0"/>
              <a:t>192.168.1.2</a:t>
            </a:r>
          </a:p>
          <a:p>
            <a:r>
              <a:rPr lang="en-US" altLang="zh-CN" dirty="0" err="1" smtClean="0"/>
              <a:t>opkg</a:t>
            </a:r>
            <a:r>
              <a:rPr lang="en-US" altLang="zh-CN" dirty="0" smtClean="0"/>
              <a:t> install </a:t>
            </a:r>
            <a:r>
              <a:rPr lang="en-US" altLang="zh-CN" i="1" dirty="0" err="1" smtClean="0"/>
              <a:t>luci</a:t>
            </a:r>
            <a:r>
              <a:rPr lang="en-US" altLang="zh-CN" i="1" dirty="0" smtClean="0"/>
              <a:t>-mod-admin-</a:t>
            </a:r>
            <a:r>
              <a:rPr lang="en-US" altLang="zh-CN" i="1" dirty="0" err="1" smtClean="0"/>
              <a:t>full_svn</a:t>
            </a:r>
            <a:r>
              <a:rPr lang="en-US" altLang="zh-CN" i="1" dirty="0" smtClean="0"/>
              <a:t>-r*_ipq.ipk </a:t>
            </a:r>
          </a:p>
          <a:p>
            <a:pPr lvl="1"/>
            <a:r>
              <a:rPr lang="en-US" altLang="zh-CN" dirty="0" err="1" smtClean="0"/>
              <a:t>opkg</a:t>
            </a:r>
            <a:r>
              <a:rPr lang="en-US" altLang="zh-CN" dirty="0" smtClean="0"/>
              <a:t> install </a:t>
            </a:r>
            <a:r>
              <a:rPr lang="en-US" altLang="zh-CN" b="1" dirty="0" smtClean="0"/>
              <a:t>--force-downgrade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luci</a:t>
            </a:r>
            <a:r>
              <a:rPr lang="en-US" altLang="zh-CN" i="1" dirty="0" smtClean="0"/>
              <a:t>-mod-admin-</a:t>
            </a:r>
            <a:r>
              <a:rPr lang="en-US" altLang="zh-CN" i="1" dirty="0" err="1" smtClean="0"/>
              <a:t>full_svn</a:t>
            </a:r>
            <a:r>
              <a:rPr lang="en-US" altLang="zh-CN" i="1" dirty="0" smtClean="0"/>
              <a:t>-r*_</a:t>
            </a:r>
            <a:r>
              <a:rPr lang="en-US" altLang="zh-CN" i="1" dirty="0" err="1" smtClean="0"/>
              <a:t>ipq.ipk</a:t>
            </a:r>
            <a:endParaRPr lang="en-US" altLang="zh-CN" i="1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#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uhttpd</a:t>
            </a:r>
            <a:r>
              <a:rPr lang="en-US" altLang="zh-CN" dirty="0"/>
              <a:t> restart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/>
              <a:t>rm</a:t>
            </a:r>
            <a:r>
              <a:rPr lang="en-US" altLang="zh-CN" dirty="0"/>
              <a:t> –</a:t>
            </a:r>
            <a:r>
              <a:rPr lang="en-US" altLang="zh-CN" dirty="0" err="1"/>
              <a:t>fr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luci</a:t>
            </a:r>
            <a:r>
              <a:rPr lang="en-US" altLang="zh-CN" dirty="0"/>
              <a:t>-*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2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024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openwrt</a:t>
            </a:r>
            <a:r>
              <a:rPr lang="en-US" altLang="zh-CN" dirty="0" smtClean="0"/>
              <a:t> Web(HTTP) Server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框架如何运行</a:t>
            </a:r>
            <a:r>
              <a:rPr lang="en-US" altLang="zh-CN" dirty="0" smtClean="0"/>
              <a:t>——</a:t>
            </a:r>
            <a:r>
              <a:rPr lang="zh-CN" altLang="en-US" dirty="0"/>
              <a:t>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协议输入输出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路由（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按框架编写和由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框架生成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MVC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CBI</a:t>
            </a:r>
          </a:p>
          <a:p>
            <a:r>
              <a:rPr lang="en-US" altLang="zh-CN" dirty="0" smtClean="0"/>
              <a:t>MVC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view——</a:t>
            </a:r>
            <a:r>
              <a:rPr lang="zh-CN" altLang="en-US" dirty="0" smtClean="0"/>
              <a:t>模板系统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controller——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model——CBI </a:t>
            </a:r>
            <a:r>
              <a:rPr lang="zh-CN" altLang="en-US" dirty="0" smtClean="0"/>
              <a:t>框架管理配置</a:t>
            </a:r>
            <a:r>
              <a:rPr lang="en-US" altLang="zh-CN" dirty="0" smtClean="0"/>
              <a:t>(UCI)</a:t>
            </a:r>
            <a:endParaRPr lang="en-US" altLang="zh-CN" dirty="0"/>
          </a:p>
          <a:p>
            <a:r>
              <a:rPr lang="en-US" altLang="zh-CN" dirty="0" smtClean="0"/>
              <a:t>CBI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/>
              <a:t>CBI</a:t>
            </a:r>
            <a:r>
              <a:rPr lang="zh-CN" altLang="en-US" dirty="0"/>
              <a:t>编写模块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6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openwrt</a:t>
            </a:r>
            <a:r>
              <a:rPr lang="en-US" altLang="zh-CN" dirty="0" smtClean="0"/>
              <a:t> Web(HTTP) Server </a:t>
            </a:r>
            <a:r>
              <a:rPr lang="zh-CN" altLang="en-US" dirty="0" smtClean="0"/>
              <a:t>简介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 </a:t>
            </a:r>
            <a:r>
              <a:rPr lang="en-US" altLang="zh-CN" dirty="0" smtClean="0"/>
              <a:t>– N/A</a:t>
            </a:r>
          </a:p>
          <a:p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smtClean="0"/>
              <a:t>index.html</a:t>
            </a:r>
          </a:p>
          <a:p>
            <a:r>
              <a:rPr lang="en-US" altLang="zh-CN" dirty="0" smtClean="0"/>
              <a:t>HTML </a:t>
            </a:r>
            <a:r>
              <a:rPr lang="zh-CN" altLang="en-US" dirty="0" smtClean="0"/>
              <a:t>是静态页面，与 </a:t>
            </a:r>
            <a:r>
              <a:rPr lang="en-US" altLang="zh-CN" dirty="0" smtClean="0"/>
              <a:t>LUCI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CGI </a:t>
            </a:r>
            <a:r>
              <a:rPr lang="zh-CN" altLang="en-US" dirty="0" smtClean="0"/>
              <a:t>技术连接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 </a:t>
            </a:r>
            <a:r>
              <a:rPr lang="en-US" altLang="zh-CN" dirty="0" err="1" smtClean="0"/>
              <a:t>Luci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2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</a:t>
            </a:r>
            <a:r>
              <a:rPr lang="zh-CN" altLang="en-US" dirty="0" smtClean="0"/>
              <a:t>配置文件：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1606" y="0"/>
            <a:ext cx="715655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8165" y="5591175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Notice: </a:t>
            </a:r>
            <a:r>
              <a:rPr lang="zh-CN" altLang="en-US" dirty="0" smtClean="0"/>
              <a:t>这是 </a:t>
            </a:r>
            <a:r>
              <a:rPr lang="en-US" altLang="zh-CN" dirty="0" smtClean="0"/>
              <a:t>UCI </a:t>
            </a:r>
            <a:r>
              <a:rPr lang="zh-CN" altLang="en-US" dirty="0" smtClean="0"/>
              <a:t>配置格式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88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 </a:t>
            </a:r>
            <a:r>
              <a:rPr lang="en-US" altLang="zh-CN" dirty="0" smtClean="0"/>
              <a:t>index.html: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62" y="1690688"/>
            <a:ext cx="9896476" cy="53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 </a:t>
            </a:r>
            <a:r>
              <a:rPr lang="en-US" altLang="zh-CN" dirty="0" err="1" smtClean="0"/>
              <a:t>Luci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逻辑框图：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50" y="2765425"/>
            <a:ext cx="8951700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5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zh-CN" altLang="en-US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r>
              <a:rPr lang="zh-CN" altLang="en-US" dirty="0" smtClean="0"/>
              <a:t>运行时的路由（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MVC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CBI</a:t>
            </a:r>
          </a:p>
        </p:txBody>
      </p:sp>
    </p:spTree>
    <p:extLst>
      <p:ext uri="{BB962C8B-B14F-4D97-AF65-F5344CB8AC3E}">
        <p14:creationId xmlns:p14="http://schemas.microsoft.com/office/powerpoint/2010/main" val="17456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--</a:t>
            </a:r>
            <a:r>
              <a:rPr lang="zh-CN" altLang="en-US" dirty="0" smtClean="0"/>
              <a:t>输入输入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9379" y="1452562"/>
            <a:ext cx="9493241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384316"/>
            <a:ext cx="4772025" cy="610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141" y="205184"/>
            <a:ext cx="62413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uhttpd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进程根据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访问的是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-bin/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/ </a:t>
            </a:r>
            <a:r>
              <a:rPr lang="zh-CN" altLang="en-US" dirty="0" smtClean="0"/>
              <a:t>后面的路径，</a:t>
            </a:r>
            <a:endParaRPr lang="en-US" altLang="zh-CN" dirty="0" smtClean="0"/>
          </a:p>
          <a:p>
            <a:r>
              <a:rPr lang="zh-CN" altLang="en-US" dirty="0"/>
              <a:t>就</a:t>
            </a:r>
            <a:r>
              <a:rPr lang="zh-CN" altLang="en-US" dirty="0" smtClean="0"/>
              <a:t>会将绑定 </a:t>
            </a:r>
            <a:r>
              <a:rPr lang="en-US" altLang="zh-CN" dirty="0" smtClean="0"/>
              <a:t>IO </a:t>
            </a:r>
            <a:r>
              <a:rPr lang="zh-CN" altLang="en-US" dirty="0" smtClean="0"/>
              <a:t>流，将请求提交给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（可将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看作一整个完整的后端软件，用户（程序员）编写的是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软件内的模块，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软件内的框架逻辑会载入用户编写的模块）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软件源码可从 </a:t>
            </a:r>
            <a:r>
              <a:rPr lang="en-US" altLang="zh-CN" dirty="0" err="1" smtClean="0"/>
              <a:t>uhttpd.lua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框架逻辑集中在 </a:t>
            </a:r>
            <a:r>
              <a:rPr lang="en-US" altLang="zh-CN" dirty="0" err="1" smtClean="0"/>
              <a:t>dispatcher.lua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源码中。</a:t>
            </a:r>
            <a:endParaRPr lang="en-US" altLang="zh-CN" dirty="0" smtClean="0"/>
          </a:p>
          <a:p>
            <a:r>
              <a:rPr lang="en-US" altLang="zh-CN" dirty="0" err="1" smtClean="0"/>
              <a:t>dispatcher.lua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同时提供了几个重要的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- </a:t>
            </a:r>
            <a:r>
              <a:rPr lang="en-US" altLang="zh-CN" dirty="0" err="1" smtClean="0"/>
              <a:t>build_url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 call, template, </a:t>
            </a:r>
            <a:r>
              <a:rPr lang="en-US" altLang="zh-CN" dirty="0" err="1" smtClean="0"/>
              <a:t>cbi</a:t>
            </a:r>
            <a:r>
              <a:rPr lang="en-US" altLang="zh-CN" dirty="0"/>
              <a:t>, </a:t>
            </a:r>
            <a:r>
              <a:rPr lang="en-US" altLang="zh-CN" dirty="0" err="1"/>
              <a:t>arcombine</a:t>
            </a:r>
            <a:endParaRPr lang="en-US" altLang="zh-CN" dirty="0" smtClean="0"/>
          </a:p>
          <a:p>
            <a:r>
              <a:rPr lang="en-US" altLang="zh-CN" dirty="0"/>
              <a:t>	- </a:t>
            </a:r>
            <a:r>
              <a:rPr lang="en-US" altLang="zh-CN" dirty="0" smtClean="0"/>
              <a:t>entry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路由（</a:t>
            </a:r>
            <a:r>
              <a:rPr lang="en-US" altLang="zh-CN" b="1" dirty="0" err="1" smtClean="0"/>
              <a:t>url</a:t>
            </a:r>
            <a:r>
              <a:rPr lang="zh-CN" altLang="en-US" b="1" dirty="0" smtClean="0"/>
              <a:t>）生成：</a:t>
            </a:r>
            <a:endParaRPr lang="en-US" altLang="zh-CN" b="1" dirty="0" smtClean="0"/>
          </a:p>
          <a:p>
            <a:r>
              <a:rPr lang="zh-CN" altLang="en-US" dirty="0" smtClean="0"/>
              <a:t>第一次请求页面框架会读取 </a:t>
            </a:r>
            <a:r>
              <a:rPr lang="en-US" altLang="zh-CN" dirty="0" smtClean="0"/>
              <a:t>controller/ </a:t>
            </a:r>
            <a:r>
              <a:rPr lang="zh-CN" altLang="en-US" dirty="0" smtClean="0"/>
              <a:t>下的所有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脚本文件，生成提供显示的导航栏布局逻辑和 </a:t>
            </a:r>
            <a:r>
              <a:rPr lang="en-US" altLang="zh-CN" dirty="0" err="1" smtClean="0"/>
              <a:t>url</a:t>
            </a:r>
            <a:r>
              <a:rPr lang="en-US" altLang="zh-CN" dirty="0"/>
              <a:t> </a:t>
            </a:r>
            <a:r>
              <a:rPr lang="zh-CN" altLang="en-US" dirty="0" smtClean="0"/>
              <a:t>等，这些内容保存在框架定义的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数据结构里面，在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rander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build_url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等这类会使用到的时候使用。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右图描述了框架这一逻辑。</a:t>
            </a:r>
            <a:endParaRPr lang="en-US" altLang="zh-CN" dirty="0" smtClean="0"/>
          </a:p>
          <a:p>
            <a:r>
              <a:rPr lang="zh-CN" altLang="en-US" dirty="0" smtClean="0"/>
              <a:t>最终得到：根据一个 </a:t>
            </a:r>
            <a:r>
              <a:rPr lang="en-US" altLang="zh-CN" dirty="0" smtClean="0"/>
              <a:t>HTTP GET/POST </a:t>
            </a:r>
            <a:r>
              <a:rPr lang="zh-CN" altLang="en-US" dirty="0" smtClean="0"/>
              <a:t>一个 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框架对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node-tree </a:t>
            </a:r>
            <a:r>
              <a:rPr lang="zh-CN" altLang="en-US" dirty="0" smtClean="0"/>
              <a:t>数据结构里解析得到对应的 </a:t>
            </a:r>
            <a:r>
              <a:rPr lang="en-US" altLang="zh-CN" dirty="0" smtClean="0"/>
              <a:t>function</a:t>
            </a:r>
          </a:p>
          <a:p>
            <a:r>
              <a:rPr lang="zh-CN" altLang="en-US" dirty="0" smtClean="0"/>
              <a:t>请求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即执行相应的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36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第一部分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源码在何处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添加一个子页、添加一个导航栏标签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如何单独</a:t>
            </a:r>
            <a:r>
              <a:rPr lang="zh-CN" altLang="en-US" strike="sngStrike" dirty="0" smtClean="0"/>
              <a:t>编译</a:t>
            </a:r>
            <a:r>
              <a:rPr lang="zh-CN" altLang="en-US" b="1" dirty="0" smtClean="0"/>
              <a:t>安装</a:t>
            </a:r>
            <a:r>
              <a:rPr lang="zh-CN" altLang="en-US" dirty="0" smtClean="0"/>
              <a:t>该位置代码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如何安装该位置代码</a:t>
            </a:r>
            <a:endParaRPr lang="en-US" altLang="zh-CN" dirty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openwrt</a:t>
            </a:r>
            <a:r>
              <a:rPr lang="en-US" altLang="zh-CN" dirty="0" smtClean="0"/>
              <a:t> Web(HTTP) Server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MVC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view——</a:t>
            </a:r>
            <a:r>
              <a:rPr lang="zh-CN" altLang="en-US" dirty="0" smtClean="0"/>
              <a:t>模板系统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control——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model——</a:t>
            </a:r>
            <a:r>
              <a:rPr lang="zh-CN" altLang="en-US" dirty="0" smtClean="0"/>
              <a:t>管理配置</a:t>
            </a:r>
            <a:endParaRPr lang="en-US" altLang="zh-CN" dirty="0"/>
          </a:p>
          <a:p>
            <a:pPr lvl="1"/>
            <a:r>
              <a:rPr lang="en-US" altLang="zh-CN" dirty="0" smtClean="0"/>
              <a:t>CBI </a:t>
            </a:r>
            <a:r>
              <a:rPr lang="zh-CN" altLang="en-US" dirty="0" smtClean="0"/>
              <a:t>框架</a:t>
            </a:r>
          </a:p>
          <a:p>
            <a:pPr lvl="1"/>
            <a:r>
              <a:rPr lang="en-US" altLang="zh-CN" dirty="0"/>
              <a:t>CBI</a:t>
            </a:r>
            <a:r>
              <a:rPr lang="zh-CN" altLang="en-US" dirty="0"/>
              <a:t>编写模块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 </a:t>
            </a:r>
            <a:r>
              <a:rPr lang="zh-CN" altLang="en-US" dirty="0" smtClean="0"/>
              <a:t>简介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 – </a:t>
            </a:r>
            <a:r>
              <a:rPr lang="zh-CN" altLang="en-US" dirty="0" smtClean="0"/>
              <a:t>控制前端显示效果</a:t>
            </a:r>
            <a:endParaRPr lang="en-US" altLang="zh-CN" dirty="0" smtClean="0"/>
          </a:p>
          <a:p>
            <a:r>
              <a:rPr lang="en-US" altLang="zh-CN" dirty="0" smtClean="0"/>
              <a:t>controller – </a:t>
            </a:r>
            <a:r>
              <a:rPr lang="zh-CN" altLang="en-US" dirty="0" smtClean="0"/>
              <a:t>路由逻辑和功能（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）入口</a:t>
            </a:r>
            <a:endParaRPr lang="en-US" altLang="zh-CN" dirty="0" smtClean="0"/>
          </a:p>
          <a:p>
            <a:r>
              <a:rPr lang="en-US" altLang="zh-CN" dirty="0" smtClean="0"/>
              <a:t>model – </a:t>
            </a:r>
            <a:r>
              <a:rPr lang="zh-CN" altLang="en-US" dirty="0" smtClean="0"/>
              <a:t>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8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View——</a:t>
            </a:r>
            <a:r>
              <a:rPr lang="zh-CN" altLang="en-US" dirty="0" smtClean="0"/>
              <a:t>模板系统（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 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语言开发 </a:t>
            </a:r>
            <a:r>
              <a:rPr lang="en-US" altLang="zh-CN" dirty="0" smtClean="0"/>
              <a:t>CGI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flate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系统路径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/view/</a:t>
            </a:r>
          </a:p>
          <a:p>
            <a:r>
              <a:rPr lang="zh-CN" altLang="en-US" dirty="0" smtClean="0"/>
              <a:t>内容</a:t>
            </a:r>
            <a:r>
              <a:rPr lang="zh-CN" altLang="en-US" dirty="0"/>
              <a:t>替换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&lt;%+[include]%&gt;</a:t>
            </a:r>
            <a:r>
              <a:rPr lang="zh-CN" altLang="en-US" dirty="0" smtClean="0"/>
              <a:t>：引用模板 </a:t>
            </a:r>
            <a:r>
              <a:rPr lang="en-US" altLang="zh-CN" dirty="0" smtClean="0"/>
              <a:t>(ex: &lt;%+header%&gt;; &lt;%+footer%&gt;)</a:t>
            </a:r>
          </a:p>
          <a:p>
            <a:pPr lvl="1"/>
            <a:r>
              <a:rPr lang="en-US" altLang="zh-CN" dirty="0" smtClean="0"/>
              <a:t>&lt;%:[string]%&gt;</a:t>
            </a:r>
            <a:r>
              <a:rPr lang="zh-CN" altLang="en-US" dirty="0" smtClean="0"/>
              <a:t>：输出内容 </a:t>
            </a:r>
            <a:r>
              <a:rPr lang="en-US" altLang="zh-CN" dirty="0" smtClean="0"/>
              <a:t>(ex: &lt;%:Hello World%&gt;)</a:t>
            </a:r>
          </a:p>
          <a:p>
            <a:pPr lvl="1"/>
            <a:r>
              <a:rPr lang="en-US" altLang="zh-CN" dirty="0" smtClean="0"/>
              <a:t>&lt;%=[code]%&gt;</a:t>
            </a:r>
            <a:r>
              <a:rPr lang="zh-CN" altLang="en-US" dirty="0" smtClean="0"/>
              <a:t>：执行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etc… </a:t>
            </a:r>
            <a:r>
              <a:rPr lang="en-US" altLang="zh-CN" dirty="0">
                <a:hlinkClick r:id="rId2"/>
              </a:rPr>
              <a:t>https://github.com/openwrt/luci/wiki/Templates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2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Controller——</a:t>
            </a:r>
            <a:r>
              <a:rPr lang="zh-CN" altLang="en-US" dirty="0" smtClean="0"/>
              <a:t>控制器，使用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index </a:t>
            </a:r>
            <a:r>
              <a:rPr lang="zh-CN" altLang="en-US" dirty="0" smtClean="0"/>
              <a:t>中通过 </a:t>
            </a:r>
            <a:r>
              <a:rPr lang="en-US" altLang="zh-CN" dirty="0" smtClean="0"/>
              <a:t>entry </a:t>
            </a:r>
            <a:r>
              <a:rPr lang="zh-CN" altLang="en-US" dirty="0" smtClean="0"/>
              <a:t>声明了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/>
              <a:t>和</a:t>
            </a:r>
            <a:r>
              <a:rPr lang="zh-CN" altLang="en-US" dirty="0" smtClean="0"/>
              <a:t>该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对应的行为（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主要为 </a:t>
            </a:r>
            <a:r>
              <a:rPr lang="en-US" altLang="zh-CN" dirty="0" smtClean="0"/>
              <a:t>call, template, 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三种行为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 – </a:t>
            </a:r>
            <a:r>
              <a:rPr lang="zh-CN" altLang="en-US" dirty="0" smtClean="0"/>
              <a:t>直接执行定义的函数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template – </a:t>
            </a:r>
            <a:r>
              <a:rPr lang="zh-CN" altLang="en-US" dirty="0"/>
              <a:t>渲染</a:t>
            </a:r>
            <a:r>
              <a:rPr lang="zh-CN" altLang="en-US" dirty="0" smtClean="0"/>
              <a:t>指定 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htm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模板作为响应返回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cbi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执行以 </a:t>
            </a:r>
            <a:r>
              <a:rPr lang="en-US" altLang="zh-CN" dirty="0" smtClean="0"/>
              <a:t>CBI </a:t>
            </a:r>
            <a:r>
              <a:rPr lang="zh-CN" altLang="en-US" dirty="0" smtClean="0"/>
              <a:t>框架编写的模块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66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Controller—— call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Reopen </a:t>
            </a:r>
            <a:r>
              <a:rPr lang="en-US" altLang="zh-CN" dirty="0" err="1"/>
              <a:t>lucidir</a:t>
            </a:r>
            <a:r>
              <a:rPr lang="en-US" altLang="zh-CN" dirty="0"/>
              <a:t>/controller/</a:t>
            </a:r>
            <a:r>
              <a:rPr lang="en-US" altLang="zh-CN" dirty="0" err="1"/>
              <a:t>myapp</a:t>
            </a:r>
            <a:r>
              <a:rPr lang="en-US" altLang="zh-CN" dirty="0"/>
              <a:t>/</a:t>
            </a:r>
            <a:r>
              <a:rPr lang="en-US" altLang="zh-CN" dirty="0" err="1"/>
              <a:t>mymodule.lua</a:t>
            </a:r>
            <a:r>
              <a:rPr lang="en-US" altLang="zh-CN" dirty="0"/>
              <a:t> and just add a function to it so that its content looks like this example: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0449" y="3002345"/>
            <a:ext cx="9228808" cy="236988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module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"luci.controller.myapp.mymodule"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, package.seeall)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24292E"/>
              </a:solidFill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  <a:ea typeface="SFMono-Regular"/>
              </a:rPr>
              <a:t>function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  <a:ea typeface="SFMono-Regular"/>
              </a:rPr>
              <a:t>index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entry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"click"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"here"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"now"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},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call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"action_tryme"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),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"Click here"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10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).dependent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  <a:ea typeface="SFMono-Regular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false</a:t>
            </a:r>
            <a:endParaRPr lang="en-US" altLang="zh-CN" sz="1400" dirty="0">
              <a:solidFill>
                <a:srgbClr val="24292E"/>
              </a:solidFill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  <a:ea typeface="SFMono-Regular"/>
              </a:rPr>
              <a:t>end</a:t>
            </a:r>
            <a:endParaRPr lang="en-US" altLang="zh-CN" sz="1400" dirty="0">
              <a:solidFill>
                <a:srgbClr val="24292E"/>
              </a:solidFill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  <a:ea typeface="SFMono-Regular"/>
              </a:rPr>
              <a:t>function</a:t>
            </a:r>
            <a:r>
              <a:rPr lang="en-US" altLang="zh-CN" sz="1400" dirty="0" smtClean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  <a:ea typeface="SFMono-Regular"/>
              </a:rPr>
              <a:t>action_tryme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luci.http.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prepare_content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"text/plain"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luci.http.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write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ea typeface="SFMono-Regular"/>
              </a:rPr>
              <a:t>"Haha, rebooting now..."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24292E"/>
                </a:solidFill>
                <a:latin typeface="Consolas" panose="020B0609020204030204" pitchFamily="49" charset="0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luci.sys.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  <a:ea typeface="SFMono-Regular"/>
              </a:rPr>
              <a:t>reboot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ea typeface="SFMono-Regular"/>
              </a:rPr>
              <a:t>()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Consolas" panose="020B0609020204030204" pitchFamily="49" charset="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  <a:ea typeface="SFMono-Regular"/>
              </a:rPr>
              <a:t>end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96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Controller——template </a:t>
            </a:r>
            <a:r>
              <a:rPr lang="zh-CN" altLang="en-US" dirty="0" smtClean="0"/>
              <a:t>渲染模板示例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controller/admin/</a:t>
            </a:r>
            <a:r>
              <a:rPr lang="en-US" altLang="zh-CN" dirty="0" err="1" smtClean="0"/>
              <a:t>new_tab.lua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view/</a:t>
            </a:r>
            <a:r>
              <a:rPr lang="en-US" altLang="zh-CN" dirty="0" err="1" smtClean="0"/>
              <a:t>admin_myapp</a:t>
            </a:r>
            <a:r>
              <a:rPr lang="en-US" altLang="zh-CN" dirty="0" smtClean="0"/>
              <a:t>/time.htm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1434" y="454500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&lt;%+header</a:t>
            </a:r>
            <a:r>
              <a:rPr lang="zh-CN" altLang="en-US" sz="1400" dirty="0" smtClean="0">
                <a:latin typeface="Consolas" panose="020B0609020204030204" pitchFamily="49" charset="0"/>
              </a:rPr>
              <a:t>%&gt;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&lt;h1&gt;Hello LuCI&lt;/h1</a:t>
            </a:r>
            <a:r>
              <a:rPr lang="zh-CN" altLang="en-US" sz="1400" dirty="0" smtClean="0">
                <a:latin typeface="Consolas" panose="020B0609020204030204" pitchFamily="49" charset="0"/>
              </a:rPr>
              <a:t>&gt;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&lt;h2&gt;Current Time: &lt;%= os.date("%D %T")%&gt;&lt;/h2&gt;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&lt;%+footer%&gt;</a:t>
            </a:r>
          </a:p>
        </p:txBody>
      </p:sp>
      <p:sp>
        <p:nvSpPr>
          <p:cNvPr id="5" name="矩形 4"/>
          <p:cNvSpPr/>
          <p:nvPr/>
        </p:nvSpPr>
        <p:spPr>
          <a:xfrm>
            <a:off x="1531434" y="2355799"/>
            <a:ext cx="8749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function index()</a:t>
            </a:r>
          </a:p>
          <a:p>
            <a:r>
              <a:rPr lang="zh-CN" altLang="en-US" sz="1400" dirty="0" smtClean="0">
                <a:latin typeface="Consolas" panose="020B0609020204030204" pitchFamily="49" charset="0"/>
              </a:rPr>
              <a:t>    entry</a:t>
            </a:r>
            <a:r>
              <a:rPr lang="zh-CN" altLang="en-US" sz="1400" dirty="0">
                <a:latin typeface="Consolas" panose="020B0609020204030204" pitchFamily="49" charset="0"/>
              </a:rPr>
              <a:t>({"admin", "new_tab", "time"},  -- /cgi-bin/luci/admin/new_tab/time</a:t>
            </a:r>
          </a:p>
          <a:p>
            <a:r>
              <a:rPr lang="zh-CN" altLang="en-US" sz="1400" dirty="0" smtClean="0">
                <a:latin typeface="Consolas" panose="020B0609020204030204" pitchFamily="49" charset="0"/>
              </a:rPr>
              <a:t>          template("admin</a:t>
            </a:r>
            <a:r>
              <a:rPr lang="zh-CN" altLang="en-US" sz="1400" dirty="0">
                <a:latin typeface="Consolas" panose="020B0609020204030204" pitchFamily="49" charset="0"/>
              </a:rPr>
              <a:t>_myapp/</a:t>
            </a:r>
            <a:r>
              <a:rPr lang="zh-CN" altLang="en-US" sz="1400" dirty="0" smtClean="0">
                <a:latin typeface="Consolas" panose="020B0609020204030204" pitchFamily="49" charset="0"/>
              </a:rPr>
              <a:t>time"), "Time",3)</a:t>
            </a:r>
            <a:endParaRPr lang="en-US" altLang="zh-CN" sz="1400" dirty="0" smtClean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end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8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Model——</a:t>
            </a:r>
            <a:r>
              <a:rPr lang="zh-CN" altLang="en-US" dirty="0" smtClean="0"/>
              <a:t>（数据）模型系统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资源配置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模型就是 </a:t>
            </a:r>
            <a:r>
              <a:rPr lang="en-US" altLang="zh-CN" dirty="0" smtClean="0"/>
              <a:t>CBI -- 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UCI</a:t>
            </a:r>
          </a:p>
          <a:p>
            <a:pPr marL="457200" lvl="1" indent="0">
              <a:buNone/>
            </a:pPr>
            <a:r>
              <a:rPr lang="en-US" altLang="zh-CN" dirty="0"/>
              <a:t>CBI(Configuration Binding Interface)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UCI(Unified Configuration Interface)</a:t>
            </a:r>
          </a:p>
          <a:p>
            <a:pPr marL="457200" lvl="1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CBI </a:t>
            </a:r>
            <a:r>
              <a:rPr lang="zh-CN" altLang="en-US" dirty="0" smtClean="0">
                <a:sym typeface="Wingdings" panose="05000000000000000000" pitchFamily="2" charset="2"/>
              </a:rPr>
              <a:t>也算是一个框架，用户（程序员）编写的是“模块”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6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800"/>
            <a:ext cx="10515600" cy="1325563"/>
          </a:xfrm>
        </p:spPr>
        <p:txBody>
          <a:bodyPr/>
          <a:lstStyle/>
          <a:p>
            <a:r>
              <a:rPr lang="en-US" altLang="zh-CN" dirty="0"/>
              <a:t>CBI——Configuration Binding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CBI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UCI </a:t>
            </a:r>
            <a:r>
              <a:rPr lang="zh-CN" altLang="en-US" dirty="0" smtClean="0"/>
              <a:t>直接关联。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GET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CBI </a:t>
            </a:r>
            <a:r>
              <a:rPr lang="zh-CN" altLang="en-US" dirty="0" smtClean="0"/>
              <a:t>读取 </a:t>
            </a:r>
            <a:r>
              <a:rPr lang="en-US" altLang="zh-CN" dirty="0" smtClean="0"/>
              <a:t>UCI </a:t>
            </a:r>
            <a:r>
              <a:rPr lang="zh-CN" altLang="en-US" dirty="0" smtClean="0"/>
              <a:t>渲染页面响应。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POST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CBI </a:t>
            </a:r>
            <a:r>
              <a:rPr lang="zh-CN" altLang="en-US" dirty="0" smtClean="0"/>
              <a:t>根据 </a:t>
            </a:r>
            <a:r>
              <a:rPr lang="en-US" altLang="zh-CN" dirty="0" smtClean="0"/>
              <a:t>form value </a:t>
            </a:r>
            <a:r>
              <a:rPr lang="zh-CN" altLang="en-US" dirty="0" smtClean="0"/>
              <a:t>会修改 </a:t>
            </a:r>
            <a:r>
              <a:rPr lang="en-US" altLang="zh-CN" dirty="0" smtClean="0"/>
              <a:t>UCI </a:t>
            </a:r>
            <a:r>
              <a:rPr lang="zh-CN" altLang="en-US" dirty="0" smtClean="0"/>
              <a:t>并最终生效。</a:t>
            </a:r>
            <a:endParaRPr lang="en-US" altLang="zh-CN" dirty="0" smtClean="0"/>
          </a:p>
          <a:p>
            <a:r>
              <a:rPr lang="en-US" altLang="zh-CN" dirty="0" smtClean="0"/>
              <a:t>UCI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用户修改配置的接口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</a:t>
            </a:r>
            <a:r>
              <a:rPr lang="zh-CN" altLang="en-US" dirty="0" smtClean="0"/>
              <a:t>后端可以通过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UCI</a:t>
            </a:r>
          </a:p>
          <a:p>
            <a:pPr lvl="1"/>
            <a:r>
              <a:rPr lang="zh-CN" altLang="en-US" dirty="0" smtClean="0"/>
              <a:t>也可以通过命令在终端修改 </a:t>
            </a:r>
            <a:r>
              <a:rPr lang="en-US" altLang="zh-CN" dirty="0" smtClean="0"/>
              <a:t>UCI</a:t>
            </a:r>
          </a:p>
          <a:p>
            <a:pPr lvl="1"/>
            <a:endParaRPr lang="en-US" altLang="zh-CN" dirty="0"/>
          </a:p>
          <a:p>
            <a:r>
              <a:rPr lang="en-US" altLang="zh-CN" b="1" dirty="0" smtClean="0"/>
              <a:t>CBI </a:t>
            </a:r>
            <a:r>
              <a:rPr lang="zh-CN" altLang="en-US" b="1" dirty="0" smtClean="0"/>
              <a:t>框架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通过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“声明式”编程关联配置文件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重载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执行定制的代码逻辑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CBI </a:t>
            </a:r>
            <a:r>
              <a:rPr lang="zh-CN" altLang="en-US" dirty="0" smtClean="0"/>
              <a:t>编程和页面显示效果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model</a:t>
            </a:r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 “节”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多个 </a:t>
            </a:r>
            <a:r>
              <a:rPr lang="en-US" altLang="zh-CN" dirty="0" smtClean="0"/>
              <a:t>tab</a:t>
            </a:r>
          </a:p>
          <a:p>
            <a:pPr lvl="2"/>
            <a:r>
              <a:rPr lang="en-US" altLang="zh-CN" dirty="0" smtClean="0"/>
              <a:t>option 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input, select, checkbox, …</a:t>
            </a:r>
          </a:p>
          <a:p>
            <a:pPr lvl="2"/>
            <a:r>
              <a:rPr lang="en-US" altLang="zh-CN" dirty="0" smtClean="0"/>
              <a:t>option </a:t>
            </a:r>
            <a:r>
              <a:rPr lang="zh-CN" altLang="en-US" dirty="0" smtClean="0"/>
              <a:t>显示控制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264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CBI 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– </a:t>
            </a:r>
            <a:r>
              <a:rPr lang="zh-CN" altLang="en-US" sz="3600" dirty="0" smtClean="0"/>
              <a:t>代码逻辑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面向对象编程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动态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动态增加（绑定）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实例中的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代码逻辑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entry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变量（即 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函数）执行再调用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 function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 function </a:t>
            </a:r>
            <a:r>
              <a:rPr lang="zh-CN" altLang="en-US" dirty="0" smtClean="0"/>
              <a:t>内 </a:t>
            </a:r>
            <a:r>
              <a:rPr lang="en-US" altLang="zh-CN" dirty="0" smtClean="0"/>
              <a:t>loads module/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/ </a:t>
            </a:r>
            <a:r>
              <a:rPr lang="zh-CN" altLang="en-US" dirty="0" smtClean="0"/>
              <a:t>下的 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脚本，得到 </a:t>
            </a:r>
            <a:r>
              <a:rPr lang="en-US" altLang="zh-CN" dirty="0" smtClean="0"/>
              <a:t>Map(s) </a:t>
            </a:r>
            <a:r>
              <a:rPr lang="zh-CN" altLang="en-US" dirty="0" smtClean="0"/>
              <a:t>实例对象，然后执行该对象的 </a:t>
            </a:r>
            <a:r>
              <a:rPr lang="en-US" altLang="zh-CN" dirty="0" smtClean="0"/>
              <a:t>parse </a:t>
            </a:r>
            <a:r>
              <a:rPr lang="zh-CN" altLang="en-US" dirty="0" smtClean="0"/>
              <a:t>方法，以及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 function </a:t>
            </a:r>
            <a:r>
              <a:rPr lang="zh-CN" altLang="en-US" dirty="0" smtClean="0"/>
              <a:t>剩下的逻辑；最后生成响应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请求的数据。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m:parse </a:t>
            </a:r>
            <a:r>
              <a:rPr lang="zh-CN" altLang="en-US" dirty="0" smtClean="0"/>
              <a:t>内分别会执行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parse </a:t>
            </a:r>
            <a:r>
              <a:rPr lang="zh-CN" altLang="en-US" dirty="0" smtClean="0"/>
              <a:t>方法，并且还有以一定顺序执行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on_commit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on_after_commit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on_before_apply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“</a:t>
            </a:r>
            <a:r>
              <a:rPr lang="en-US" altLang="zh-CN" dirty="0" err="1" smtClean="0"/>
              <a:t>on_apply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on_after_apply</a:t>
            </a:r>
            <a:r>
              <a:rPr lang="en-US" altLang="zh-CN" dirty="0" smtClean="0"/>
              <a:t>“ </a:t>
            </a:r>
            <a:r>
              <a:rPr lang="zh-CN" altLang="en-US" dirty="0" smtClean="0"/>
              <a:t>等方法。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HTTP POST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 CBI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UCI </a:t>
            </a:r>
            <a:r>
              <a:rPr lang="zh-CN" altLang="en-US" dirty="0" smtClean="0"/>
              <a:t>最后生效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-reload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HTTP GET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CBI </a:t>
            </a:r>
            <a:r>
              <a:rPr lang="zh-CN" altLang="en-US" dirty="0" smtClean="0"/>
              <a:t>模块代码也有 </a:t>
            </a:r>
            <a:r>
              <a:rPr lang="en-US" altLang="zh-CN" dirty="0" err="1" smtClean="0"/>
              <a:t>on_init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钩子函数可以修改。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CBI </a:t>
            </a:r>
            <a:r>
              <a:rPr lang="zh-CN" altLang="en-US" dirty="0" smtClean="0"/>
              <a:t>模块源码放置位置：</a:t>
            </a:r>
            <a:r>
              <a:rPr lang="en-US" altLang="zh-CN" dirty="0" smtClean="0"/>
              <a:t>…/model/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/&lt;menu&gt;/&lt;model&gt;.</a:t>
            </a:r>
            <a:r>
              <a:rPr lang="en-US" altLang="zh-CN" dirty="0" err="1" smtClean="0"/>
              <a:t>lua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87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24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CBI 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-- </a:t>
            </a:r>
            <a:r>
              <a:rPr lang="zh-CN" altLang="en-US" sz="3200" dirty="0" smtClean="0"/>
              <a:t>通过 </a:t>
            </a:r>
            <a:r>
              <a:rPr lang="en-US" altLang="zh-CN" sz="3200" dirty="0"/>
              <a:t>API “</a:t>
            </a:r>
            <a:r>
              <a:rPr lang="zh-CN" altLang="en-US" sz="3200" dirty="0"/>
              <a:t>声明式”编程关联</a:t>
            </a:r>
            <a:r>
              <a:rPr lang="zh-CN" altLang="en-US" sz="3200" dirty="0" smtClean="0"/>
              <a:t>配置文件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340"/>
            <a:ext cx="10515600" cy="5255659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github.com/openwrt/luci/wiki/CBI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需要返回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class Map(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, title, description)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: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下的文件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- title: </a:t>
            </a:r>
            <a:r>
              <a:rPr lang="zh-CN" altLang="en-US" dirty="0" smtClean="0"/>
              <a:t>在页面上显示</a:t>
            </a:r>
            <a:r>
              <a:rPr lang="en-US" altLang="zh-CN" dirty="0"/>
              <a:t> </a:t>
            </a:r>
            <a:r>
              <a:rPr lang="en-US" altLang="zh-CN" dirty="0" smtClean="0"/>
              <a:t>=&gt; H1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description: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H1 </a:t>
            </a:r>
            <a:r>
              <a:rPr lang="zh-CN" altLang="en-US" dirty="0" smtClean="0"/>
              <a:t>下方显示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“</a:t>
            </a:r>
            <a:r>
              <a:rPr lang="zh-CN" altLang="en-US" dirty="0" smtClean="0"/>
              <a:t>声明式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编程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    绑定 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section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    根据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文件中的字段关联 </a:t>
            </a:r>
            <a:r>
              <a:rPr lang="en-US" altLang="zh-CN" dirty="0" smtClean="0"/>
              <a:t>option</a:t>
            </a:r>
            <a:r>
              <a:rPr lang="zh-CN" altLang="en-US" dirty="0"/>
              <a:t>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声明 </a:t>
            </a:r>
            <a:r>
              <a:rPr lang="en-US" altLang="zh-CN" dirty="0" smtClean="0"/>
              <a:t>option </a:t>
            </a:r>
            <a:r>
              <a:rPr lang="zh-CN" altLang="en-US" dirty="0" smtClean="0"/>
              <a:t>的类型，值，显示方式等。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    通过 </a:t>
            </a:r>
            <a:r>
              <a:rPr lang="en-US" altLang="zh-CN" dirty="0"/>
              <a:t>CBI </a:t>
            </a:r>
            <a:r>
              <a:rPr lang="zh-CN" altLang="en-US" dirty="0"/>
              <a:t>编写的模块（通过 </a:t>
            </a:r>
            <a:r>
              <a:rPr lang="en-US" altLang="zh-CN" dirty="0" err="1"/>
              <a:t>cbi</a:t>
            </a:r>
            <a:r>
              <a:rPr lang="en-US" altLang="zh-CN" dirty="0"/>
              <a:t> </a:t>
            </a:r>
            <a:r>
              <a:rPr lang="zh-CN" altLang="en-US" dirty="0"/>
              <a:t>函数关联生成路由），</a:t>
            </a:r>
            <a:r>
              <a:rPr lang="en-US" altLang="zh-CN" dirty="0"/>
              <a:t>HTTP GET </a:t>
            </a:r>
            <a:r>
              <a:rPr lang="zh-CN" altLang="en-US" dirty="0"/>
              <a:t>时，执行 </a:t>
            </a:r>
            <a:r>
              <a:rPr lang="en-US" altLang="zh-CN" dirty="0"/>
              <a:t>render</a:t>
            </a:r>
            <a:r>
              <a:rPr lang="zh-CN" altLang="en-US" dirty="0"/>
              <a:t>，在</a:t>
            </a:r>
            <a:r>
              <a:rPr lang="zh-CN" altLang="en-US" dirty="0" smtClean="0"/>
              <a:t>没有指定 </a:t>
            </a:r>
            <a:r>
              <a:rPr lang="en-US" altLang="zh-CN" dirty="0" smtClean="0"/>
              <a:t>template </a:t>
            </a:r>
            <a:r>
              <a:rPr lang="zh-CN" altLang="en-US" dirty="0" smtClean="0"/>
              <a:t>的情况下，会使用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-base/</a:t>
            </a:r>
            <a:r>
              <a:rPr lang="en-US" altLang="zh-CN" dirty="0" err="1" smtClean="0"/>
              <a:t>luasrc</a:t>
            </a:r>
            <a:r>
              <a:rPr lang="en-US" altLang="zh-CN" dirty="0" smtClean="0"/>
              <a:t>/view/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htm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模板。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根据需要重载函数（</a:t>
            </a:r>
            <a:r>
              <a:rPr lang="en-US" altLang="zh-CN" dirty="0" err="1" smtClean="0"/>
              <a:t>Node:write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Node:remove</a:t>
            </a:r>
            <a:r>
              <a:rPr lang="en-US" altLang="zh-CN" dirty="0" smtClean="0"/>
              <a:t>, …, </a:t>
            </a:r>
            <a:r>
              <a:rPr lang="zh-CN" altLang="en-US" dirty="0" smtClean="0"/>
              <a:t>钩子函数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69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CBI 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-- </a:t>
            </a:r>
            <a:r>
              <a:rPr lang="en-US" altLang="zh-CN" sz="3600" dirty="0" smtClean="0"/>
              <a:t>CBI </a:t>
            </a:r>
            <a:r>
              <a:rPr lang="zh-CN" altLang="en-US" sz="3600" dirty="0"/>
              <a:t>编程和页面显示</a:t>
            </a:r>
            <a:r>
              <a:rPr lang="zh-CN" altLang="en-US" sz="3600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625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多个 </a:t>
            </a:r>
            <a:r>
              <a:rPr lang="en-US" altLang="zh-CN" dirty="0" smtClean="0"/>
              <a:t>model -- </a:t>
            </a:r>
            <a:r>
              <a:rPr lang="zh-CN" altLang="en-US" dirty="0" smtClean="0"/>
              <a:t>实例化多个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类，最后返回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个 “节”</a:t>
            </a:r>
            <a:r>
              <a:rPr lang="en-US" altLang="zh-CN" dirty="0" smtClean="0"/>
              <a:t>– map </a:t>
            </a:r>
            <a:r>
              <a:rPr lang="zh-CN" altLang="en-US" dirty="0" smtClean="0"/>
              <a:t>实例绑定多个 </a:t>
            </a:r>
            <a:r>
              <a:rPr lang="en-US" altLang="zh-CN" dirty="0" smtClean="0"/>
              <a:t>section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tab – section </a:t>
            </a:r>
            <a:r>
              <a:rPr lang="zh-CN" altLang="en-US" dirty="0" smtClean="0"/>
              <a:t>实例绑定多个 </a:t>
            </a:r>
            <a:r>
              <a:rPr lang="en-US" altLang="zh-CN" dirty="0" smtClean="0"/>
              <a:t>tab</a:t>
            </a:r>
          </a:p>
          <a:p>
            <a:r>
              <a:rPr lang="en-US" altLang="zh-CN" dirty="0" smtClean="0"/>
              <a:t>option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input(</a:t>
            </a:r>
            <a:r>
              <a:rPr lang="zh-CN" altLang="en-US" dirty="0" smtClean="0"/>
              <a:t>输入框</a:t>
            </a:r>
            <a:r>
              <a:rPr lang="en-US" altLang="zh-CN" dirty="0" smtClean="0"/>
              <a:t>)                         – class Value</a:t>
            </a:r>
          </a:p>
          <a:p>
            <a:pPr lvl="1"/>
            <a:r>
              <a:rPr lang="en-US" altLang="zh-CN" dirty="0" smtClean="0"/>
              <a:t>list(</a:t>
            </a:r>
            <a:r>
              <a:rPr lang="zh-CN" altLang="en-US" dirty="0" smtClean="0"/>
              <a:t>下拉框</a:t>
            </a:r>
            <a:r>
              <a:rPr lang="en-US" altLang="zh-CN" dirty="0" smtClean="0"/>
              <a:t>) or list of radio   – class </a:t>
            </a:r>
            <a:r>
              <a:rPr lang="en-US" altLang="zh-CN" dirty="0" err="1" smtClean="0"/>
              <a:t>ListValue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checkbox                                 – class Flag</a:t>
            </a:r>
          </a:p>
          <a:p>
            <a:pPr lvl="1"/>
            <a:r>
              <a:rPr lang="zh-CN" altLang="en-US" dirty="0" smtClean="0"/>
              <a:t>复选框                                     </a:t>
            </a:r>
            <a:r>
              <a:rPr lang="en-US" altLang="zh-CN" dirty="0" smtClean="0"/>
              <a:t>– class </a:t>
            </a:r>
            <a:r>
              <a:rPr lang="en-US" altLang="zh-CN" dirty="0" err="1" smtClean="0"/>
              <a:t>MultiValue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button                                      – class Button</a:t>
            </a:r>
          </a:p>
          <a:p>
            <a:pPr lvl="1"/>
            <a:r>
              <a:rPr lang="en-US" altLang="zh-CN" dirty="0"/>
              <a:t>etc… </a:t>
            </a:r>
            <a:r>
              <a:rPr lang="zh-CN" altLang="en-US" dirty="0" smtClean="0"/>
              <a:t>👉 </a:t>
            </a:r>
            <a:r>
              <a:rPr lang="en-US" altLang="zh-CN" dirty="0" smtClean="0"/>
              <a:t>https</a:t>
            </a:r>
            <a:r>
              <a:rPr lang="en-US" altLang="zh-CN" dirty="0"/>
              <a:t>://github.com/openwrt/luci/wiki/CBI</a:t>
            </a:r>
            <a:endParaRPr lang="en-US" altLang="zh-CN" dirty="0" smtClean="0"/>
          </a:p>
          <a:p>
            <a:r>
              <a:rPr lang="en-US" altLang="zh-CN" dirty="0" smtClean="0"/>
              <a:t>option </a:t>
            </a:r>
            <a:r>
              <a:rPr lang="zh-CN" altLang="en-US" dirty="0" smtClean="0"/>
              <a:t>显示控制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参见类定义的 </a:t>
            </a:r>
            <a:r>
              <a:rPr lang="en-US" altLang="zh-CN" dirty="0" smtClean="0"/>
              <a:t>property </a:t>
            </a:r>
            <a:r>
              <a:rPr lang="zh-CN" altLang="en-US" dirty="0" smtClean="0"/>
              <a:t>和部分 </a:t>
            </a:r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8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源码在何处</a:t>
            </a:r>
            <a:endParaRPr lang="en-US" altLang="zh-CN" dirty="0"/>
          </a:p>
          <a:p>
            <a:r>
              <a:rPr lang="zh-CN" altLang="en-US" dirty="0" smtClean="0"/>
              <a:t>添加一个子页、添加一个导航栏标签</a:t>
            </a:r>
            <a:endParaRPr lang="en-US" altLang="zh-CN" dirty="0"/>
          </a:p>
          <a:p>
            <a:r>
              <a:rPr lang="zh-CN" altLang="en-US" dirty="0" smtClean="0"/>
              <a:t>如何单独编译该位置代码</a:t>
            </a:r>
            <a:endParaRPr lang="en-US" altLang="zh-CN" dirty="0"/>
          </a:p>
          <a:p>
            <a:r>
              <a:rPr lang="zh-CN" altLang="en-US" dirty="0" smtClean="0"/>
              <a:t>如何安装 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 </a:t>
            </a:r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8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CBI 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-- </a:t>
            </a:r>
            <a:r>
              <a:rPr lang="zh-CN" altLang="en-US" sz="3600" dirty="0" smtClean="0"/>
              <a:t>重载 </a:t>
            </a:r>
            <a:r>
              <a:rPr lang="en-US" altLang="zh-CN" sz="3600" dirty="0"/>
              <a:t>API </a:t>
            </a:r>
            <a:r>
              <a:rPr lang="zh-CN" altLang="en-US" sz="3600" dirty="0"/>
              <a:t>执行定制的代码</a:t>
            </a:r>
            <a:r>
              <a:rPr lang="zh-CN" altLang="en-US" sz="3600" dirty="0" smtClean="0"/>
              <a:t>逻辑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源码：</a:t>
            </a:r>
            <a:r>
              <a:rPr lang="en-US" altLang="zh-CN" dirty="0" err="1" smtClean="0"/>
              <a:t>cbi.lua</a:t>
            </a:r>
            <a:endParaRPr lang="en-US" altLang="zh-CN" dirty="0" smtClean="0"/>
          </a:p>
          <a:p>
            <a:r>
              <a:rPr lang="en-US" altLang="zh-CN" dirty="0" err="1"/>
              <a:t>AbstractSection</a:t>
            </a:r>
            <a:r>
              <a:rPr lang="en-US" altLang="zh-CN" dirty="0"/>
              <a:t> = class(Node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function </a:t>
            </a:r>
            <a:r>
              <a:rPr lang="en-US" altLang="zh-CN" dirty="0" err="1"/>
              <a:t>AbstractSection.option</a:t>
            </a:r>
            <a:r>
              <a:rPr lang="en-US" altLang="zh-CN" dirty="0"/>
              <a:t>(self, class, option, </a:t>
            </a:r>
            <a:r>
              <a:rPr lang="en-US" altLang="zh-CN" dirty="0" smtClean="0"/>
              <a:t>...) … end</a:t>
            </a:r>
          </a:p>
          <a:p>
            <a:pPr lvl="1"/>
            <a:r>
              <a:rPr lang="zh-CN" altLang="en-US" dirty="0" smtClean="0"/>
              <a:t>继承类型：</a:t>
            </a:r>
            <a:r>
              <a:rPr lang="en-US" altLang="zh-CN" dirty="0" err="1" smtClean="0"/>
              <a:t>SimpleSection</a:t>
            </a:r>
            <a:r>
              <a:rPr lang="en-US" altLang="zh-CN" dirty="0"/>
              <a:t>, Table, </a:t>
            </a:r>
            <a:r>
              <a:rPr lang="en-US" altLang="zh-CN" dirty="0" err="1" smtClean="0"/>
              <a:t>NamedSection</a:t>
            </a:r>
            <a:r>
              <a:rPr lang="en-US" altLang="zh-CN" dirty="0"/>
              <a:t>, </a:t>
            </a:r>
            <a:r>
              <a:rPr lang="en-US" altLang="zh-CN" dirty="0" err="1" smtClean="0"/>
              <a:t>TypedSection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AbstractValue</a:t>
            </a:r>
            <a:r>
              <a:rPr lang="en-US" altLang="zh-CN" dirty="0" smtClean="0"/>
              <a:t> </a:t>
            </a:r>
            <a:r>
              <a:rPr lang="en-US" altLang="zh-CN" dirty="0"/>
              <a:t>= class(Node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function </a:t>
            </a:r>
            <a:r>
              <a:rPr lang="en-US" altLang="zh-CN" dirty="0" err="1"/>
              <a:t>AbstractValue.parse</a:t>
            </a:r>
            <a:r>
              <a:rPr lang="en-US" altLang="zh-CN" dirty="0"/>
              <a:t>(self, section, </a:t>
            </a:r>
            <a:r>
              <a:rPr lang="en-US" altLang="zh-CN" dirty="0" err="1"/>
              <a:t>novld</a:t>
            </a:r>
            <a:r>
              <a:rPr lang="en-US" altLang="zh-CN" dirty="0" smtClean="0"/>
              <a:t>) … end</a:t>
            </a:r>
          </a:p>
          <a:p>
            <a:pPr lvl="1"/>
            <a:r>
              <a:rPr lang="zh-CN" altLang="en-US" dirty="0" smtClean="0"/>
              <a:t>继承类型：</a:t>
            </a:r>
            <a:r>
              <a:rPr lang="en-US" altLang="zh-CN" dirty="0" smtClean="0"/>
              <a:t>Value</a:t>
            </a:r>
            <a:r>
              <a:rPr lang="en-US" altLang="zh-CN" dirty="0"/>
              <a:t>, Flag, </a:t>
            </a:r>
            <a:r>
              <a:rPr lang="en-US" altLang="zh-CN" dirty="0" err="1" smtClean="0"/>
              <a:t>ListValue</a:t>
            </a:r>
            <a:r>
              <a:rPr lang="en-US" altLang="zh-CN" dirty="0"/>
              <a:t>, </a:t>
            </a:r>
            <a:r>
              <a:rPr lang="en-US" altLang="zh-CN" dirty="0" err="1" smtClean="0"/>
              <a:t>MultiValue</a:t>
            </a:r>
            <a:r>
              <a:rPr lang="en-US" altLang="zh-CN" dirty="0"/>
              <a:t>, </a:t>
            </a:r>
            <a:r>
              <a:rPr lang="en-US" altLang="zh-CN" dirty="0" err="1" smtClean="0"/>
              <a:t>StaticList</a:t>
            </a:r>
            <a:r>
              <a:rPr lang="en-US" altLang="zh-CN" dirty="0"/>
              <a:t>, </a:t>
            </a:r>
            <a:r>
              <a:rPr lang="en-US" altLang="zh-CN" dirty="0" err="1" smtClean="0"/>
              <a:t>DynamicList</a:t>
            </a:r>
            <a:r>
              <a:rPr lang="en-US" altLang="zh-CN" dirty="0"/>
              <a:t>, </a:t>
            </a:r>
            <a:r>
              <a:rPr lang="en-US" altLang="zh-CN" dirty="0" err="1" smtClean="0"/>
              <a:t>TextValue</a:t>
            </a:r>
            <a:r>
              <a:rPr lang="en-US" altLang="zh-CN" dirty="0"/>
              <a:t>, Button, </a:t>
            </a:r>
            <a:r>
              <a:rPr lang="en-US" altLang="zh-CN" dirty="0" err="1" smtClean="0"/>
              <a:t>FileUpload</a:t>
            </a:r>
            <a:r>
              <a:rPr lang="en-US" altLang="zh-CN" dirty="0"/>
              <a:t>, </a:t>
            </a:r>
            <a:r>
              <a:rPr lang="en-US" altLang="zh-CN" dirty="0" err="1" smtClean="0"/>
              <a:t>FileBrowser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定义了 </a:t>
            </a:r>
            <a:r>
              <a:rPr lang="en-US" altLang="zh-CN" dirty="0"/>
              <a:t>depends, </a:t>
            </a:r>
            <a:r>
              <a:rPr lang="en-US" altLang="zh-CN" dirty="0" smtClean="0"/>
              <a:t>additional, </a:t>
            </a:r>
            <a:r>
              <a:rPr lang="en-US" altLang="zh-CN" dirty="0"/>
              <a:t>write, remove, </a:t>
            </a:r>
            <a:r>
              <a:rPr lang="en-US" altLang="zh-CN" dirty="0" err="1" smtClean="0"/>
              <a:t>add_error</a:t>
            </a:r>
            <a:r>
              <a:rPr lang="en-US" altLang="zh-CN" dirty="0"/>
              <a:t> </a:t>
            </a:r>
            <a:r>
              <a:rPr lang="zh-CN" altLang="en-US" dirty="0" smtClean="0"/>
              <a:t>等函数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parse </a:t>
            </a:r>
            <a:r>
              <a:rPr lang="zh-CN" altLang="en-US" dirty="0" smtClean="0"/>
              <a:t>按逻辑执行上述函数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49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UCI – </a:t>
            </a:r>
            <a:r>
              <a:rPr lang="zh-CN" altLang="en-US" dirty="0" smtClean="0"/>
              <a:t>配置文件格式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oldwiki.archive.openwrt.org/zh-cn/doc/uci</a:t>
            </a:r>
            <a:endParaRPr lang="en-US" altLang="zh-CN" dirty="0" smtClean="0"/>
          </a:p>
          <a:p>
            <a:r>
              <a:rPr lang="zh-CN" altLang="en-US" b="1" dirty="0"/>
              <a:t>文件语法</a:t>
            </a:r>
          </a:p>
          <a:p>
            <a:pPr marL="457200" lvl="1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UCI</a:t>
            </a:r>
            <a:r>
              <a:rPr lang="zh-CN" altLang="en-US" dirty="0"/>
              <a:t>的配置文件通常包含一个或多个配置语句，包含一个或多个用来定义实际值的选项语句的所谓的节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下面是一个简单的配置示例文件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303" y="4008287"/>
            <a:ext cx="7684010" cy="25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048" y="206629"/>
            <a:ext cx="10515600" cy="1000379"/>
          </a:xfrm>
        </p:spPr>
        <p:txBody>
          <a:bodyPr/>
          <a:lstStyle/>
          <a:p>
            <a:r>
              <a:rPr lang="en-US" altLang="zh-CN" dirty="0"/>
              <a:t>UCI – </a:t>
            </a:r>
            <a:r>
              <a:rPr lang="zh-CN" altLang="en-US" dirty="0"/>
              <a:t>配置文件格式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368" y="1484248"/>
            <a:ext cx="6696456" cy="5233544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'example' 'test' </a:t>
            </a:r>
            <a:r>
              <a:rPr lang="zh-CN" altLang="en-US" sz="2000" dirty="0"/>
              <a:t>语句标志着一个节的开始。这里的配置类型是</a:t>
            </a:r>
            <a:r>
              <a:rPr lang="en-US" altLang="zh-CN" sz="2000" dirty="0"/>
              <a:t>example</a:t>
            </a:r>
            <a:r>
              <a:rPr lang="zh-CN" altLang="en-US" sz="2000" dirty="0"/>
              <a:t>，配置名是</a:t>
            </a:r>
            <a:r>
              <a:rPr lang="en-US" altLang="zh-CN" sz="2000" dirty="0"/>
              <a:t>test</a:t>
            </a:r>
            <a:r>
              <a:rPr lang="zh-CN" altLang="en-US" sz="2000" dirty="0"/>
              <a:t>。配置中也允许出现匿名节，即自定义了配置类型，而没有配置名的节。配置类型对应配置处理程序来说是十分重要的，因为配置程序需要根据这些信息来处理这些配置项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option 'string' 'some value'  </a:t>
            </a:r>
            <a:r>
              <a:rPr lang="zh-CN" altLang="en-US" sz="2000" dirty="0"/>
              <a:t>和  </a:t>
            </a:r>
            <a:r>
              <a:rPr lang="en-US" altLang="zh-CN" sz="2000" dirty="0"/>
              <a:t>option '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' '1'  </a:t>
            </a:r>
            <a:r>
              <a:rPr lang="zh-CN" altLang="en-US" sz="2000" dirty="0"/>
              <a:t>定义了一些简单值。文本选项和布尔选项在语法上并没有差异。布尔选项中可以用</a:t>
            </a:r>
            <a:r>
              <a:rPr lang="en-US" altLang="zh-CN" sz="2000" dirty="0"/>
              <a:t>'0' </a:t>
            </a:r>
            <a:r>
              <a:rPr lang="zh-CN" altLang="en-US" sz="2000" dirty="0"/>
              <a:t>， </a:t>
            </a:r>
            <a:r>
              <a:rPr lang="en-US" altLang="zh-CN" sz="2000" dirty="0"/>
              <a:t>'no'</a:t>
            </a:r>
            <a:r>
              <a:rPr lang="zh-CN" altLang="en-US" sz="2000" dirty="0"/>
              <a:t>， </a:t>
            </a:r>
            <a:r>
              <a:rPr lang="en-US" altLang="zh-CN" sz="2000" dirty="0"/>
              <a:t>'off'</a:t>
            </a:r>
            <a:r>
              <a:rPr lang="zh-CN" altLang="en-US" sz="2000" dirty="0"/>
              <a:t>， 或者</a:t>
            </a:r>
            <a:r>
              <a:rPr lang="en-US" altLang="zh-CN" sz="2000" dirty="0"/>
              <a:t>'false'</a:t>
            </a:r>
            <a:r>
              <a:rPr lang="zh-CN" altLang="en-US" sz="2000" dirty="0"/>
              <a:t>来表示</a:t>
            </a:r>
            <a:r>
              <a:rPr lang="en-US" altLang="zh-CN" sz="2000" dirty="0"/>
              <a:t>false</a:t>
            </a:r>
            <a:r>
              <a:rPr lang="zh-CN" altLang="en-US" sz="2000" dirty="0"/>
              <a:t>值，或者也可以用</a:t>
            </a:r>
            <a:r>
              <a:rPr lang="en-US" altLang="zh-CN" sz="2000" dirty="0"/>
              <a:t>'1'</a:t>
            </a:r>
            <a:r>
              <a:rPr lang="zh-CN" altLang="en-US" sz="2000" dirty="0"/>
              <a:t>， </a:t>
            </a:r>
            <a:r>
              <a:rPr lang="en-US" altLang="zh-CN" sz="2000" dirty="0"/>
              <a:t>'yes'</a:t>
            </a:r>
            <a:r>
              <a:rPr lang="zh-CN" altLang="en-US" sz="2000" dirty="0"/>
              <a:t>，</a:t>
            </a:r>
            <a:r>
              <a:rPr lang="en-US" altLang="zh-CN" sz="2000" dirty="0"/>
              <a:t>'on'</a:t>
            </a:r>
            <a:r>
              <a:rPr lang="zh-CN" altLang="en-US" sz="2000" dirty="0"/>
              <a:t>或者</a:t>
            </a:r>
            <a:r>
              <a:rPr lang="en-US" altLang="zh-CN" sz="2000" dirty="0"/>
              <a:t>'true'</a:t>
            </a:r>
            <a:r>
              <a:rPr lang="zh-CN" altLang="en-US" sz="2000" dirty="0"/>
              <a:t>来表示真值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以</a:t>
            </a:r>
            <a:r>
              <a:rPr lang="en-US" altLang="zh-CN" sz="2000" dirty="0"/>
              <a:t>list</a:t>
            </a:r>
            <a:r>
              <a:rPr lang="zh-CN" altLang="en-US" sz="2000" dirty="0"/>
              <a:t>关键字开头的多个行，可用于定义包含多个值的选项。所有共享一个名称的</a:t>
            </a:r>
            <a:r>
              <a:rPr lang="en-US" altLang="zh-CN" sz="2000" dirty="0"/>
              <a:t>list</a:t>
            </a:r>
            <a:r>
              <a:rPr lang="zh-CN" altLang="en-US" sz="2000" dirty="0"/>
              <a:t>语句，会组装形成一个值列表，列表中每个值出现的顺序，和它在配置文件中的顺序相同。如上例种中，列表的名称是</a:t>
            </a:r>
            <a:r>
              <a:rPr lang="en-US" altLang="zh-CN" sz="2000" dirty="0"/>
              <a:t>'collection'</a:t>
            </a:r>
            <a:r>
              <a:rPr lang="zh-CN" altLang="en-US" sz="2000" dirty="0"/>
              <a:t>，它包含了两个值，即</a:t>
            </a:r>
            <a:r>
              <a:rPr lang="en-US" altLang="zh-CN" sz="2000" dirty="0"/>
              <a:t>'first item'</a:t>
            </a:r>
            <a:r>
              <a:rPr lang="zh-CN" altLang="en-US" sz="2000" dirty="0"/>
              <a:t>和</a:t>
            </a:r>
            <a:r>
              <a:rPr lang="en-US" altLang="zh-CN" sz="2000" dirty="0"/>
              <a:t>'second item'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'option'</a:t>
            </a:r>
            <a:r>
              <a:rPr lang="zh-CN" altLang="en-US" sz="2000" dirty="0"/>
              <a:t>和</a:t>
            </a:r>
            <a:r>
              <a:rPr lang="en-US" altLang="zh-CN" sz="2000" dirty="0"/>
              <a:t>'list'</a:t>
            </a:r>
            <a:r>
              <a:rPr lang="zh-CN" altLang="en-US" sz="2000" dirty="0"/>
              <a:t>语句的缩进可以增加配置文件的可读性，但是在语法不是必须的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1260"/>
          <a:stretch/>
        </p:blipFill>
        <p:spPr>
          <a:xfrm>
            <a:off x="7173911" y="1584960"/>
            <a:ext cx="4786441" cy="20180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42708" y="4272677"/>
            <a:ext cx="4620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通常</a:t>
            </a:r>
            <a:r>
              <a:rPr lang="zh-CN" altLang="en-US" dirty="0"/>
              <a:t>不需要为标识符和值加引号，只有当值包括空格或者制表符的时候，才必须加引号。同时，在使用引号的时候，可以用双引号代替单引号。</a:t>
            </a:r>
            <a:endParaRPr lang="en-US" altLang="zh-CN" dirty="0"/>
          </a:p>
          <a:p>
            <a:r>
              <a:rPr lang="zh-CN" altLang="en-US" dirty="0" smtClean="0"/>
              <a:t>    还有</a:t>
            </a:r>
            <a:r>
              <a:rPr lang="zh-CN" altLang="en-US" dirty="0"/>
              <a:t>一点是必须知道的，即</a:t>
            </a:r>
            <a:r>
              <a:rPr lang="en-US" altLang="zh-CN" dirty="0"/>
              <a:t>UCI</a:t>
            </a:r>
            <a:r>
              <a:rPr lang="zh-CN" altLang="en-US" dirty="0"/>
              <a:t>标识符和配置文件名称所包含的字符必须是由</a:t>
            </a:r>
            <a:r>
              <a:rPr lang="en-US" altLang="zh-CN" dirty="0"/>
              <a:t>a-z</a:t>
            </a:r>
            <a:r>
              <a:rPr lang="zh-CN" altLang="en-US" dirty="0"/>
              <a:t>， </a:t>
            </a:r>
            <a:r>
              <a:rPr lang="en-US" altLang="zh-CN" dirty="0"/>
              <a:t>0-9</a:t>
            </a:r>
            <a:r>
              <a:rPr lang="zh-CN" altLang="en-US" dirty="0"/>
              <a:t>和</a:t>
            </a:r>
            <a:r>
              <a:rPr lang="en-US" altLang="zh-CN" dirty="0"/>
              <a:t>_</a:t>
            </a:r>
            <a:r>
              <a:rPr lang="zh-CN" altLang="en-US" dirty="0"/>
              <a:t>组成。 选项值则可以包含任意字符，只要这个值是加了引号的。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084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UCI – </a:t>
            </a:r>
            <a:r>
              <a:rPr lang="zh-CN" altLang="en-US" dirty="0"/>
              <a:t>配置文件格式</a:t>
            </a:r>
          </a:p>
        </p:txBody>
      </p:sp>
      <p:pic>
        <p:nvPicPr>
          <p:cNvPr id="2050" name="Picture 2" descr="named sec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70257"/>
            <a:ext cx="4315968" cy="386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24128" y="2109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普通节点示例：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60464" y="2109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匿名</a:t>
            </a:r>
            <a:r>
              <a:rPr lang="zh-CN" altLang="en-US" dirty="0" smtClean="0"/>
              <a:t>节点示例：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2213" b="13602"/>
          <a:stretch/>
        </p:blipFill>
        <p:spPr>
          <a:xfrm>
            <a:off x="6760464" y="2570257"/>
            <a:ext cx="4372491" cy="29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0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CBI</a:t>
            </a:r>
            <a:r>
              <a:rPr lang="zh-CN" altLang="en-US" dirty="0"/>
              <a:t>编写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600" dirty="0" smtClean="0"/>
              <a:t>以前面幻灯片的 </a:t>
            </a:r>
            <a:r>
              <a:rPr lang="en-US" altLang="zh-CN" sz="2600" dirty="0" smtClean="0"/>
              <a:t>example </a:t>
            </a:r>
            <a:r>
              <a:rPr lang="zh-CN" altLang="en-US" sz="2600" dirty="0" smtClean="0"/>
              <a:t>为例，创建 </a:t>
            </a:r>
            <a:r>
              <a:rPr lang="en-US" altLang="zh-CN" sz="2600" dirty="0" smtClean="0"/>
              <a:t>/</a:t>
            </a:r>
            <a:r>
              <a:rPr lang="en-US" altLang="zh-CN" sz="2600" dirty="0" err="1" smtClean="0"/>
              <a:t>etc</a:t>
            </a:r>
            <a:r>
              <a:rPr lang="en-US" altLang="zh-CN" sz="2600" dirty="0" smtClean="0"/>
              <a:t>/</a:t>
            </a:r>
            <a:r>
              <a:rPr lang="en-US" altLang="zh-CN" sz="2600" dirty="0" err="1" smtClean="0"/>
              <a:t>config</a:t>
            </a:r>
            <a:r>
              <a:rPr lang="en-US" altLang="zh-CN" sz="2600" dirty="0" smtClean="0"/>
              <a:t>/example </a:t>
            </a:r>
            <a:r>
              <a:rPr lang="zh-CN" altLang="en-US" sz="2600" dirty="0" smtClean="0"/>
              <a:t>文件</a:t>
            </a:r>
            <a:endParaRPr lang="en-US" altLang="zh-CN" sz="2600" dirty="0"/>
          </a:p>
          <a:p>
            <a:r>
              <a:rPr lang="zh-CN" altLang="en-US" sz="2600" dirty="0" smtClean="0"/>
              <a:t>将下面代码写入到 </a:t>
            </a:r>
            <a:r>
              <a:rPr lang="en-US" altLang="zh-CN" sz="2600" dirty="0" smtClean="0"/>
              <a:t>/</a:t>
            </a:r>
            <a:r>
              <a:rPr lang="en-US" altLang="zh-CN" sz="2600" dirty="0" err="1" smtClean="0"/>
              <a:t>etc</a:t>
            </a:r>
            <a:r>
              <a:rPr lang="en-US" altLang="zh-CN" sz="2600" dirty="0" smtClean="0"/>
              <a:t>/</a:t>
            </a:r>
            <a:r>
              <a:rPr lang="en-US" altLang="zh-CN" sz="2600" dirty="0" err="1" smtClean="0"/>
              <a:t>config</a:t>
            </a:r>
            <a:r>
              <a:rPr lang="en-US" altLang="zh-CN" sz="2600" dirty="0" smtClean="0"/>
              <a:t>/example </a:t>
            </a:r>
            <a:r>
              <a:rPr lang="zh-CN" altLang="en-US" sz="2600" dirty="0" smtClean="0"/>
              <a:t>文件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300" dirty="0" err="1"/>
              <a:t>config</a:t>
            </a:r>
            <a:r>
              <a:rPr lang="en-US" altLang="zh-CN" sz="2300" dirty="0"/>
              <a:t> 'example' 'test'</a:t>
            </a:r>
          </a:p>
          <a:p>
            <a:pPr marL="457200" lvl="1" indent="0">
              <a:buNone/>
            </a:pPr>
            <a:r>
              <a:rPr lang="en-US" altLang="zh-CN" sz="2300" dirty="0"/>
              <a:t>        option   'string'      'some value'</a:t>
            </a:r>
          </a:p>
          <a:p>
            <a:pPr marL="457200" lvl="1" indent="0">
              <a:buNone/>
            </a:pPr>
            <a:r>
              <a:rPr lang="en-US" altLang="zh-CN" sz="2300" dirty="0"/>
              <a:t>        option   '</a:t>
            </a:r>
            <a:r>
              <a:rPr lang="en-US" altLang="zh-CN" sz="2300" dirty="0" err="1"/>
              <a:t>boolean</a:t>
            </a:r>
            <a:r>
              <a:rPr lang="en-US" altLang="zh-CN" sz="2300" dirty="0"/>
              <a:t>'     '1'</a:t>
            </a:r>
          </a:p>
          <a:p>
            <a:pPr marL="457200" lvl="1" indent="0">
              <a:buNone/>
            </a:pPr>
            <a:r>
              <a:rPr lang="en-US" altLang="zh-CN" sz="2300" dirty="0"/>
              <a:t>        list     'collection'  'first item'</a:t>
            </a:r>
          </a:p>
          <a:p>
            <a:pPr marL="457200" lvl="1" indent="0">
              <a:buNone/>
            </a:pPr>
            <a:r>
              <a:rPr lang="en-US" altLang="zh-CN" sz="2300" dirty="0"/>
              <a:t>        list    </a:t>
            </a:r>
            <a:r>
              <a:rPr lang="en-US" altLang="zh-CN" sz="2300" dirty="0" smtClean="0"/>
              <a:t> </a:t>
            </a:r>
            <a:r>
              <a:rPr lang="en-US" altLang="zh-CN" sz="2300" dirty="0"/>
              <a:t>'collection'  'second </a:t>
            </a:r>
            <a:r>
              <a:rPr lang="en-US" altLang="zh-CN" sz="2300" dirty="0" smtClean="0"/>
              <a:t>item‘</a:t>
            </a:r>
          </a:p>
          <a:p>
            <a:pPr marL="0" indent="0">
              <a:buNone/>
            </a:pPr>
            <a:endParaRPr lang="en-US" altLang="zh-CN" sz="2600" dirty="0" smtClean="0"/>
          </a:p>
          <a:p>
            <a:r>
              <a:rPr lang="zh-CN" altLang="en-US" sz="2600" dirty="0" smtClean="0"/>
              <a:t>修改 </a:t>
            </a:r>
            <a:r>
              <a:rPr lang="en-US" altLang="zh-CN" sz="2600" dirty="0"/>
              <a:t>/</a:t>
            </a:r>
            <a:r>
              <a:rPr lang="en-US" altLang="zh-CN" sz="2600" dirty="0" err="1" smtClean="0"/>
              <a:t>usr</a:t>
            </a:r>
            <a:r>
              <a:rPr lang="en-US" altLang="zh-CN" sz="2600" dirty="0" smtClean="0"/>
              <a:t>/lib/</a:t>
            </a:r>
            <a:r>
              <a:rPr lang="en-US" altLang="zh-CN" sz="2600" dirty="0" err="1" smtClean="0"/>
              <a:t>lua</a:t>
            </a:r>
            <a:r>
              <a:rPr lang="en-US" altLang="zh-CN" sz="2600" dirty="0" smtClean="0"/>
              <a:t>/</a:t>
            </a:r>
            <a:r>
              <a:rPr lang="en-US" altLang="zh-CN" sz="2600" dirty="0" err="1" smtClean="0"/>
              <a:t>luci</a:t>
            </a:r>
            <a:r>
              <a:rPr lang="en-US" altLang="zh-CN" sz="2600" dirty="0" smtClean="0"/>
              <a:t>/controller/admin/</a:t>
            </a:r>
            <a:r>
              <a:rPr lang="en-US" altLang="zh-CN" sz="2600" dirty="0" err="1" smtClean="0"/>
              <a:t>system.lua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加入 </a:t>
            </a:r>
            <a:r>
              <a:rPr lang="en-US" altLang="zh-CN" sz="2600" dirty="0" smtClean="0"/>
              <a:t>example </a:t>
            </a:r>
            <a:r>
              <a:rPr lang="zh-CN" altLang="en-US" sz="2600" dirty="0" smtClean="0"/>
              <a:t>子页</a:t>
            </a:r>
            <a:endParaRPr lang="en-US" altLang="zh-CN" sz="2600" dirty="0" smtClean="0"/>
          </a:p>
          <a:p>
            <a:pPr lvl="1"/>
            <a:r>
              <a:rPr lang="zh-CN" altLang="en-US" sz="2300" dirty="0" smtClean="0"/>
              <a:t>将该行加入到 </a:t>
            </a:r>
            <a:r>
              <a:rPr lang="en-US" altLang="zh-CN" sz="2300" dirty="0" err="1" smtClean="0"/>
              <a:t>system.lua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内的 </a:t>
            </a:r>
            <a:r>
              <a:rPr lang="en-US" altLang="zh-CN" sz="2300" dirty="0" smtClean="0"/>
              <a:t>index function </a:t>
            </a:r>
            <a:r>
              <a:rPr lang="zh-CN" altLang="en-US" sz="2300" dirty="0" smtClean="0"/>
              <a:t>中</a:t>
            </a:r>
            <a:endParaRPr lang="en-US" altLang="zh-CN" sz="2300" dirty="0" smtClean="0"/>
          </a:p>
          <a:p>
            <a:pPr marL="914400" lvl="2" indent="0">
              <a:buNone/>
            </a:pPr>
            <a:r>
              <a:rPr lang="en-US" altLang="zh-CN" sz="1800" dirty="0" smtClean="0"/>
              <a:t>entry</a:t>
            </a:r>
            <a:r>
              <a:rPr lang="en-US" altLang="zh-CN" sz="1800" dirty="0"/>
              <a:t>({"admin", "system", "example"}, </a:t>
            </a:r>
            <a:r>
              <a:rPr lang="en-US" altLang="zh-CN" sz="1800" dirty="0" err="1"/>
              <a:t>cbi</a:t>
            </a:r>
            <a:r>
              <a:rPr lang="en-US" altLang="zh-CN" sz="1800" dirty="0" smtClean="0"/>
              <a:t>(“</a:t>
            </a:r>
            <a:r>
              <a:rPr lang="en-US" altLang="zh-CN" sz="1800" dirty="0" err="1" smtClean="0"/>
              <a:t>admin_system</a:t>
            </a:r>
            <a:r>
              <a:rPr lang="en-US" altLang="zh-CN" sz="1800" dirty="0" smtClean="0"/>
              <a:t>/example</a:t>
            </a:r>
            <a:r>
              <a:rPr lang="en-US" altLang="zh-CN" sz="1800" dirty="0"/>
              <a:t>"), _("Example"), 92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2300" dirty="0" smtClean="0"/>
              <a:t>创建一个暂时没有实质内容的 </a:t>
            </a:r>
            <a:r>
              <a:rPr lang="en-US" altLang="zh-CN" sz="2300" dirty="0"/>
              <a:t>/</a:t>
            </a:r>
            <a:r>
              <a:rPr lang="en-US" altLang="zh-CN" sz="2300" dirty="0" err="1"/>
              <a:t>usr</a:t>
            </a:r>
            <a:r>
              <a:rPr lang="en-US" altLang="zh-CN" sz="2300" dirty="0"/>
              <a:t>/lib/</a:t>
            </a:r>
            <a:r>
              <a:rPr lang="en-US" altLang="zh-CN" sz="2300" dirty="0" err="1"/>
              <a:t>lua</a:t>
            </a:r>
            <a:r>
              <a:rPr lang="en-US" altLang="zh-CN" sz="2300" dirty="0"/>
              <a:t>/</a:t>
            </a:r>
            <a:r>
              <a:rPr lang="en-US" altLang="zh-CN" sz="2300" dirty="0" err="1"/>
              <a:t>luci</a:t>
            </a:r>
            <a:r>
              <a:rPr lang="en-US" altLang="zh-CN" sz="2300" dirty="0"/>
              <a:t>/model/</a:t>
            </a:r>
            <a:r>
              <a:rPr lang="en-US" altLang="zh-CN" sz="2300" dirty="0" err="1"/>
              <a:t>cbi</a:t>
            </a:r>
            <a:r>
              <a:rPr lang="en-US" altLang="zh-CN" sz="2300" dirty="0"/>
              <a:t>/</a:t>
            </a:r>
            <a:r>
              <a:rPr lang="en-US" altLang="zh-CN" sz="2300" dirty="0" err="1"/>
              <a:t>admin_system</a:t>
            </a:r>
            <a:r>
              <a:rPr lang="en-US" altLang="zh-CN" sz="2300" dirty="0"/>
              <a:t>/</a:t>
            </a:r>
            <a:r>
              <a:rPr lang="en-US" altLang="zh-CN" sz="2300" dirty="0" err="1"/>
              <a:t>example.lua</a:t>
            </a:r>
            <a:r>
              <a:rPr lang="en-US" altLang="zh-CN" sz="2300" dirty="0"/>
              <a:t> </a:t>
            </a:r>
            <a:r>
              <a:rPr lang="zh-CN" altLang="en-US" sz="2300" dirty="0" smtClean="0"/>
              <a:t>文件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将下面代码加入到 </a:t>
            </a:r>
            <a:r>
              <a:rPr lang="en-US" altLang="zh-CN" sz="2300" dirty="0" err="1" smtClean="0"/>
              <a:t>example.lua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文件中：</a:t>
            </a:r>
            <a:endParaRPr lang="en-US" altLang="zh-CN" sz="2300" dirty="0" smtClean="0"/>
          </a:p>
          <a:p>
            <a:pPr marL="914400" lvl="2" indent="0">
              <a:buNone/>
            </a:pPr>
            <a:r>
              <a:rPr lang="en-US" altLang="zh-CN" sz="1800" dirty="0"/>
              <a:t>m = Map("example", "", </a:t>
            </a:r>
          </a:p>
          <a:p>
            <a:pPr marL="914400" lvl="2" indent="0">
              <a:buNone/>
            </a:pPr>
            <a:r>
              <a:rPr lang="en-US" altLang="zh-CN" sz="1800" dirty="0"/>
              <a:t>        "The &lt;</a:t>
            </a:r>
            <a:r>
              <a:rPr lang="en-US" altLang="zh-CN" sz="1800" dirty="0" err="1"/>
              <a:t>em</a:t>
            </a:r>
            <a:r>
              <a:rPr lang="en-US" altLang="zh-CN" sz="1800" dirty="0"/>
              <a:t>&gt;Example Configuration&lt;/</a:t>
            </a:r>
            <a:r>
              <a:rPr lang="en-US" altLang="zh-CN" sz="1800" dirty="0" err="1"/>
              <a:t>em</a:t>
            </a:r>
            <a:r>
              <a:rPr lang="en-US" altLang="zh-CN" sz="1800" dirty="0"/>
              <a:t>&gt;.")                                                             </a:t>
            </a:r>
          </a:p>
          <a:p>
            <a:pPr marL="914400" lvl="2" indent="0">
              <a:buNone/>
            </a:pPr>
            <a:r>
              <a:rPr lang="en-US" altLang="zh-CN" sz="1800" dirty="0"/>
              <a:t>                                                                                                                  </a:t>
            </a:r>
          </a:p>
          <a:p>
            <a:pPr marL="914400" lvl="2" indent="0">
              <a:buNone/>
            </a:pPr>
            <a:r>
              <a:rPr lang="en-US" altLang="zh-CN" sz="1800" dirty="0"/>
              <a:t>return m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085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CBI</a:t>
            </a:r>
            <a:r>
              <a:rPr lang="zh-CN" altLang="en-US" dirty="0"/>
              <a:t>编写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48" y="1690688"/>
            <a:ext cx="9395104" cy="37708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645327"/>
            <a:ext cx="263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重启 </a:t>
            </a:r>
            <a:r>
              <a:rPr lang="en-US" altLang="zh-CN" dirty="0" err="1" smtClean="0"/>
              <a:t>uhttpd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清除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-* 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进入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254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/>
          <a:lstStyle/>
          <a:p>
            <a:r>
              <a:rPr lang="en-US" altLang="zh-CN" dirty="0"/>
              <a:t>CBI </a:t>
            </a:r>
            <a:r>
              <a:rPr lang="zh-CN" altLang="en-US" dirty="0" smtClean="0"/>
              <a:t>编写模块 </a:t>
            </a:r>
            <a:r>
              <a:rPr lang="en-US" altLang="zh-CN" dirty="0" smtClean="0"/>
              <a:t>– input</a:t>
            </a:r>
            <a:r>
              <a:rPr lang="zh-CN" altLang="en-US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checkbox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69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修改 </a:t>
            </a:r>
            <a:r>
              <a:rPr lang="en-US" altLang="zh-CN" dirty="0" err="1" smtClean="0"/>
              <a:t>cbi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admin_system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example.lua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增加修改配置文件的表单内容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example.lua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文件内中间添加如下代码：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/>
              <a:t>s = m:section(NamedSection, "test", "example", "Test name in Example Configuration</a:t>
            </a:r>
            <a:r>
              <a:rPr lang="en-US" altLang="zh-CN" sz="2000" dirty="0" smtClean="0"/>
              <a:t>")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s:option(Value, "string", "String-Option")</a:t>
            </a:r>
          </a:p>
          <a:p>
            <a:pPr marL="457200" lvl="1" indent="0">
              <a:buNone/>
            </a:pPr>
            <a:r>
              <a:rPr lang="en-US" altLang="zh-CN" sz="2000" dirty="0"/>
              <a:t>s:option(Flag, "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", "</a:t>
            </a:r>
            <a:r>
              <a:rPr lang="en-US" altLang="zh-CN" sz="2000" dirty="0" err="1"/>
              <a:t>CheckBox</a:t>
            </a:r>
            <a:r>
              <a:rPr lang="en-US" altLang="zh-CN" sz="2000" dirty="0"/>
              <a:t>")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33428"/>
          <a:stretch/>
        </p:blipFill>
        <p:spPr>
          <a:xfrm>
            <a:off x="1479008" y="3863151"/>
            <a:ext cx="8600000" cy="2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21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CBI</a:t>
            </a:r>
            <a:r>
              <a:rPr lang="zh-CN" altLang="en-US" dirty="0"/>
              <a:t>编写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下拉框</a:t>
            </a:r>
            <a:r>
              <a:rPr lang="zh-CN" altLang="en-US" dirty="0"/>
              <a:t>示例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example.lua</a:t>
            </a:r>
            <a:r>
              <a:rPr lang="en-US" altLang="zh-CN" dirty="0"/>
              <a:t> 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return m </a:t>
            </a:r>
            <a:r>
              <a:rPr lang="zh-CN" altLang="en-US" dirty="0" smtClean="0"/>
              <a:t>前添加</a:t>
            </a:r>
            <a:r>
              <a:rPr lang="zh-CN" altLang="en-US" dirty="0"/>
              <a:t>如下代码：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o = s:option(ListValue, "collection", "Collection-List")</a:t>
            </a:r>
          </a:p>
          <a:p>
            <a:pPr marL="457200" lvl="1" indent="0">
              <a:buNone/>
            </a:pPr>
            <a:r>
              <a:rPr lang="en-US" altLang="zh-CN" sz="2000" dirty="0"/>
              <a:t>o:value("first item", "First Item")</a:t>
            </a:r>
          </a:p>
          <a:p>
            <a:pPr marL="457200" lvl="1" indent="0">
              <a:buNone/>
            </a:pPr>
            <a:r>
              <a:rPr lang="en-US" altLang="zh-CN" sz="2000" dirty="0"/>
              <a:t>o:value("second item", "Second Item")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64" y="3505785"/>
            <a:ext cx="5757672" cy="32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9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412"/>
            <a:ext cx="10515600" cy="912132"/>
          </a:xfrm>
        </p:spPr>
        <p:txBody>
          <a:bodyPr/>
          <a:lstStyle/>
          <a:p>
            <a:r>
              <a:rPr lang="en-US" altLang="zh-CN" dirty="0"/>
              <a:t>CBI</a:t>
            </a:r>
            <a:r>
              <a:rPr lang="zh-CN" altLang="en-US" dirty="0"/>
              <a:t>编写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POST form 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结合前面幻灯片的 </a:t>
            </a:r>
            <a:r>
              <a:rPr lang="en-US" altLang="zh-CN" sz="2000" dirty="0" smtClean="0"/>
              <a:t>CBI </a:t>
            </a:r>
            <a:r>
              <a:rPr lang="zh-CN" altLang="en-US" sz="2000" dirty="0" smtClean="0"/>
              <a:t>框架逻辑说明和现有代码了解。</a:t>
            </a:r>
            <a:endParaRPr lang="en-US" altLang="zh-CN" sz="2000" dirty="0" smtClean="0"/>
          </a:p>
          <a:p>
            <a:r>
              <a:rPr lang="en-US" altLang="zh-CN" sz="2000" dirty="0" smtClean="0"/>
              <a:t>Qualcomm WPS Push Button function example: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7386" y="2149019"/>
            <a:ext cx="94006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wps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= s:taboption("encryption", Flag,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wps_pbc</a:t>
            </a:r>
            <a:r>
              <a:rPr lang="en-US" altLang="zh-CN" sz="1200" dirty="0">
                <a:latin typeface="Consolas" panose="020B0609020204030204" pitchFamily="49" charset="0"/>
              </a:rPr>
              <a:t>", translate("Enable WPS pushbutton, requires WPA(2)-PSK"))</a:t>
            </a:r>
          </a:p>
          <a:p>
            <a:r>
              <a:rPr lang="en-US" altLang="zh-CN" sz="1200" dirty="0" err="1" smtClean="0">
                <a:latin typeface="Consolas" panose="020B0609020204030204" pitchFamily="49" charset="0"/>
              </a:rPr>
              <a:t>wps.enabled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= "1"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…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 smtClean="0">
                <a:latin typeface="Consolas" panose="020B0609020204030204" pitchFamily="49" charset="0"/>
              </a:rPr>
              <a:t>wps:depends</a:t>
            </a:r>
            <a:r>
              <a:rPr lang="en-US" altLang="zh-CN" sz="1200" dirty="0">
                <a:latin typeface="Consolas" panose="020B0609020204030204" pitchFamily="49" charset="0"/>
              </a:rPr>
              <a:t>("encryption", "</a:t>
            </a:r>
            <a:r>
              <a:rPr lang="en-US" altLang="zh-CN" sz="1200" dirty="0" err="1">
                <a:latin typeface="Consolas" panose="020B0609020204030204" pitchFamily="49" charset="0"/>
              </a:rPr>
              <a:t>psk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…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 smtClean="0">
                <a:latin typeface="Consolas" panose="020B0609020204030204" pitchFamily="49" charset="0"/>
              </a:rPr>
              <a:t>wps.write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= function(self, section, value)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	if </a:t>
            </a:r>
            <a:r>
              <a:rPr lang="en-US" altLang="zh-CN" sz="1200" dirty="0">
                <a:latin typeface="Consolas" panose="020B0609020204030204" pitchFamily="49" charset="0"/>
              </a:rPr>
              <a:t>value == "1" then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m.uci:set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wds</a:t>
            </a:r>
            <a:r>
              <a:rPr lang="en-US" altLang="zh-CN" sz="1200" dirty="0">
                <a:latin typeface="Consolas" panose="020B0609020204030204" pitchFamily="49" charset="0"/>
              </a:rPr>
              <a:t>", 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m.uci:set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wps_pbc</a:t>
            </a:r>
            <a:r>
              <a:rPr lang="en-US" altLang="zh-CN" sz="1200" dirty="0">
                <a:latin typeface="Consolas" panose="020B0609020204030204" pitchFamily="49" charset="0"/>
              </a:rPr>
              <a:t>", 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m.uci:set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wps_pbc_enable</a:t>
            </a:r>
            <a:r>
              <a:rPr lang="en-US" altLang="zh-CN" sz="1200" dirty="0">
                <a:latin typeface="Consolas" panose="020B0609020204030204" pitchFamily="49" charset="0"/>
              </a:rPr>
              <a:t>", 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m.uci:set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wps_pbc</a:t>
            </a:r>
            <a:r>
              <a:rPr lang="en-US" altLang="zh-CN" sz="1200" dirty="0">
                <a:latin typeface="Consolas" panose="020B0609020204030204" pitchFamily="49" charset="0"/>
              </a:rPr>
              <a:t>", 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m.uci:set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wps_state</a:t>
            </a:r>
            <a:r>
              <a:rPr lang="en-US" altLang="zh-CN" sz="1200" dirty="0">
                <a:latin typeface="Consolas" panose="020B0609020204030204" pitchFamily="49" charset="0"/>
              </a:rPr>
              <a:t>", 1)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m.uci:set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wps_pbs_start_time</a:t>
            </a:r>
            <a:r>
              <a:rPr lang="en-US" altLang="zh-CN" sz="1200" dirty="0">
                <a:latin typeface="Consolas" panose="020B0609020204030204" pitchFamily="49" charset="0"/>
              </a:rPr>
              <a:t>", 0)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m.uci:set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wps_pbs_duration</a:t>
            </a:r>
            <a:r>
              <a:rPr lang="en-US" altLang="zh-CN" sz="1200" dirty="0">
                <a:latin typeface="Consolas" panose="020B0609020204030204" pitchFamily="49" charset="0"/>
              </a:rPr>
              <a:t>", 120)				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else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m.uci:delete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wds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m.uci:delete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wps_pbc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m.uci:delete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wps_pbc_enable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m.uci:delete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wps_pbc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m.uci:delete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wps_state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m.uci:delete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wps_pbs_start_time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latin typeface="Consolas" panose="020B0609020204030204" pitchFamily="49" charset="0"/>
              </a:rPr>
              <a:t>m.uci:delete</a:t>
            </a:r>
            <a:r>
              <a:rPr lang="en-US" altLang="zh-CN" sz="1200" dirty="0">
                <a:latin typeface="Consolas" panose="020B0609020204030204" pitchFamily="49" charset="0"/>
              </a:rPr>
              <a:t>("wireless", section, "</a:t>
            </a:r>
            <a:r>
              <a:rPr lang="en-US" altLang="zh-CN" sz="1200" dirty="0" err="1">
                <a:latin typeface="Consolas" panose="020B0609020204030204" pitchFamily="49" charset="0"/>
              </a:rPr>
              <a:t>wps_pbs_duration</a:t>
            </a:r>
            <a:r>
              <a:rPr lang="en-US" altLang="zh-CN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end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end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96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819" y="2438474"/>
            <a:ext cx="4839586" cy="1325563"/>
          </a:xfrm>
        </p:spPr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6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源码在何处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86" y="186916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实际代码在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qsdk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qca</a:t>
            </a:r>
            <a:r>
              <a:rPr lang="en-US" altLang="zh-CN" sz="2000" dirty="0" smtClean="0"/>
              <a:t>/feeds/</a:t>
            </a:r>
            <a:r>
              <a:rPr lang="en-US" altLang="zh-CN" sz="2000" dirty="0" err="1" smtClean="0"/>
              <a:t>luci</a:t>
            </a:r>
            <a:r>
              <a:rPr lang="en-US" altLang="zh-CN" sz="2000" dirty="0" smtClean="0"/>
              <a:t>/modules/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luci</a:t>
            </a:r>
            <a:r>
              <a:rPr lang="en-US" altLang="zh-CN" sz="2000" b="1" dirty="0" smtClean="0"/>
              <a:t>-mod-admin-full</a:t>
            </a:r>
          </a:p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qsdk</a:t>
            </a:r>
            <a:r>
              <a:rPr lang="en-US" altLang="zh-CN" dirty="0" smtClean="0"/>
              <a:t>/package/feeds/</a:t>
            </a:r>
            <a:r>
              <a:rPr lang="en-US" altLang="zh-CN" dirty="0" err="1" smtClean="0"/>
              <a:t>luci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内建立了源码的软连接对应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qsdk</a:t>
            </a:r>
            <a:r>
              <a:rPr lang="en-US" altLang="zh-CN" dirty="0" smtClean="0"/>
              <a:t>/package/feeds/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/</a:t>
            </a:r>
          </a:p>
          <a:p>
            <a:r>
              <a:rPr lang="zh-CN" altLang="en-US" sz="2000" dirty="0" smtClean="0"/>
              <a:t>参考目录结构   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08" y="626382"/>
            <a:ext cx="5721992" cy="58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“发行版”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非只读文件系统，修改重启后不会丢失，因此也可以直接在 </a:t>
            </a:r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上修改代码测试。</a:t>
            </a:r>
            <a:endParaRPr lang="en-US" altLang="zh-CN" dirty="0" smtClean="0"/>
          </a:p>
          <a:p>
            <a:r>
              <a:rPr lang="en-US" altLang="zh-CN" dirty="0" err="1" smtClean="0"/>
              <a:t>Luci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“安装”目录，相关目录结构：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40" y="3328787"/>
            <a:ext cx="10183160" cy="32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62" y="160338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添加一个子页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162" y="785813"/>
            <a:ext cx="10515600" cy="64897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直接在系统中修改</a:t>
            </a:r>
            <a:endParaRPr lang="en-US" altLang="zh-CN" dirty="0" smtClean="0"/>
          </a:p>
          <a:p>
            <a:r>
              <a:rPr lang="en-US" altLang="zh-CN" dirty="0" smtClean="0"/>
              <a:t># vim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/controller/admin/</a:t>
            </a:r>
            <a:r>
              <a:rPr lang="en-US" altLang="zh-CN" dirty="0" err="1" smtClean="0"/>
              <a:t>system.lua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# vim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/view/</a:t>
            </a:r>
            <a:r>
              <a:rPr lang="en-US" altLang="zh-CN" dirty="0" err="1" smtClean="0"/>
              <a:t>admin_system</a:t>
            </a:r>
            <a:r>
              <a:rPr lang="en-US" altLang="zh-CN" dirty="0" smtClean="0"/>
              <a:t>/helloworld.htm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有缓存，清除缓存和重启服务器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#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uhttpd</a:t>
            </a:r>
            <a:r>
              <a:rPr lang="en-US" altLang="zh-CN" dirty="0" smtClean="0"/>
              <a:t> restart</a:t>
            </a:r>
          </a:p>
          <a:p>
            <a:pPr marL="0" indent="0">
              <a:buNone/>
            </a:pPr>
            <a:r>
              <a:rPr lang="en-US" altLang="zh-CN" dirty="0" smtClean="0"/>
              <a:t>	#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fr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luci</a:t>
            </a:r>
            <a:r>
              <a:rPr lang="en-US" altLang="zh-CN" dirty="0" smtClean="0"/>
              <a:t>-*</a:t>
            </a:r>
            <a:endParaRPr lang="zh-CN" altLang="en-US" dirty="0"/>
          </a:p>
        </p:txBody>
      </p:sp>
      <p:sp>
        <p:nvSpPr>
          <p:cNvPr id="4" name="AutoShape 2" descr="è¿éåå¾çæè¿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07" y="1806576"/>
            <a:ext cx="10029229" cy="1381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053" y="3922055"/>
            <a:ext cx="3582936" cy="13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ello World </a:t>
            </a:r>
            <a:r>
              <a:rPr lang="zh-CN" altLang="en-US" dirty="0" smtClean="0"/>
              <a:t>子页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添加一个导航栏标签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1200"/>
            <a:ext cx="10577593" cy="3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修改源代码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 </a:t>
            </a:r>
            <a:r>
              <a:rPr lang="en-US" altLang="zh-CN" sz="1600" dirty="0">
                <a:latin typeface="Consolas" panose="020B0609020204030204" pitchFamily="49" charset="0"/>
              </a:rPr>
              <a:t>vim </a:t>
            </a:r>
            <a:r>
              <a:rPr lang="en-US" altLang="zh-CN" sz="1600" dirty="0" smtClean="0">
                <a:latin typeface="Consolas" panose="020B0609020204030204" pitchFamily="49" charset="0"/>
              </a:rPr>
              <a:t>package/feeds/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1600" dirty="0" smtClean="0">
                <a:latin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1600" dirty="0" smtClean="0">
                <a:latin typeface="Consolas" panose="020B0609020204030204" pitchFamily="49" charset="0"/>
              </a:rPr>
              <a:t>-mod-admin-full/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luasrc</a:t>
            </a:r>
            <a:r>
              <a:rPr lang="en-US" altLang="zh-CN" sz="1600" dirty="0" smtClean="0">
                <a:latin typeface="Consolas" panose="020B0609020204030204" pitchFamily="49" charset="0"/>
              </a:rPr>
              <a:t>/controller/admin/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new_tab.lua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mkdir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package/feeds/</a:t>
            </a:r>
            <a:r>
              <a:rPr lang="en-US" altLang="zh-CN" sz="1600" dirty="0" err="1">
                <a:latin typeface="Consolas" panose="020B0609020204030204" pitchFamily="49" charset="0"/>
              </a:rPr>
              <a:t>luci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err="1">
                <a:latin typeface="Consolas" panose="020B0609020204030204" pitchFamily="49" charset="0"/>
              </a:rPr>
              <a:t>luci</a:t>
            </a:r>
            <a:r>
              <a:rPr lang="en-US" altLang="zh-CN" sz="1600" dirty="0">
                <a:latin typeface="Consolas" panose="020B0609020204030204" pitchFamily="49" charset="0"/>
              </a:rPr>
              <a:t>-mod-admin-full/</a:t>
            </a:r>
            <a:r>
              <a:rPr lang="en-US" altLang="zh-CN" sz="1600" dirty="0" err="1">
                <a:latin typeface="Consolas" panose="020B0609020204030204" pitchFamily="49" charset="0"/>
              </a:rPr>
              <a:t>luasrc</a:t>
            </a:r>
            <a:r>
              <a:rPr lang="en-US" altLang="zh-CN" sz="1600" dirty="0">
                <a:latin typeface="Consolas" panose="020B0609020204030204" pitchFamily="49" charset="0"/>
              </a:rPr>
              <a:t>/view/</a:t>
            </a:r>
            <a:r>
              <a:rPr lang="en-US" altLang="zh-CN" sz="1600" dirty="0" err="1">
                <a:latin typeface="Consolas" panose="020B0609020204030204" pitchFamily="49" charset="0"/>
              </a:rPr>
              <a:t>admin_myapp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 </a:t>
            </a:r>
            <a:r>
              <a:rPr lang="en-US" altLang="zh-CN" sz="1600" dirty="0">
                <a:latin typeface="Consolas" panose="020B0609020204030204" pitchFamily="49" charset="0"/>
              </a:rPr>
              <a:t>vim </a:t>
            </a:r>
            <a:r>
              <a:rPr lang="en-US" altLang="zh-CN" sz="1600" dirty="0" smtClean="0">
                <a:latin typeface="Consolas" panose="020B0609020204030204" pitchFamily="49" charset="0"/>
              </a:rPr>
              <a:t>package/feeds/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1600" dirty="0" smtClean="0">
                <a:latin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luci</a:t>
            </a:r>
            <a:r>
              <a:rPr lang="en-US" altLang="zh-CN" sz="1600" dirty="0" smtClean="0">
                <a:latin typeface="Consolas" panose="020B0609020204030204" pitchFamily="49" charset="0"/>
              </a:rPr>
              <a:t>-mod-admin-full/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luasrc</a:t>
            </a:r>
            <a:r>
              <a:rPr lang="en-US" altLang="zh-CN" sz="1600" dirty="0" smtClean="0">
                <a:latin typeface="Consolas" panose="020B0609020204030204" pitchFamily="49" charset="0"/>
              </a:rPr>
              <a:t>/view/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admin_myapp</a:t>
            </a:r>
            <a:r>
              <a:rPr lang="en-US" altLang="zh-CN" sz="1600" dirty="0" smtClean="0">
                <a:latin typeface="Consolas" panose="020B0609020204030204" pitchFamily="49" charset="0"/>
              </a:rPr>
              <a:t>/view_tab.htm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9712" y="2127280"/>
            <a:ext cx="9172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Consolas" panose="020B0609020204030204" pitchFamily="49" charset="0"/>
              </a:rPr>
              <a:t>module("luci.controller.admin.new_tab", package.seeall)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 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function index()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        entry({"admin", "new_tab"}, firstchild(), "New tab", 60).dependent=false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        -- entry({"admin", "new_tab", "tab_from_cbi"}, cbi("myapp-mymodule/cbi_tab"), "CBI Tab", 1)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        entry({"admin", "new_tab", "tab_from_view"}, template("admin_myapp/view_tab"), "View Tab", 2)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end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~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~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: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wq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24189" y="5328761"/>
            <a:ext cx="438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Consolas" panose="020B0609020204030204" pitchFamily="49" charset="0"/>
              </a:rPr>
              <a:t>&lt;%+header%&gt;                                                                    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&lt;h1&gt;&lt;%:Hello World%&gt;&lt;/h1&gt;                                                      </a:t>
            </a:r>
          </a:p>
          <a:p>
            <a:r>
              <a:rPr lang="zh-CN" altLang="zh-CN" sz="1200" dirty="0">
                <a:latin typeface="Consolas" panose="020B0609020204030204" pitchFamily="49" charset="0"/>
              </a:rPr>
              <a:t>&lt;%+footer%&gt;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~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:</a:t>
            </a:r>
            <a:r>
              <a:rPr lang="en-US" altLang="zh-CN" sz="1200" dirty="0" err="1">
                <a:latin typeface="Consolas" panose="020B0609020204030204" pitchFamily="49" charset="0"/>
              </a:rPr>
              <a:t>wq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3172</Words>
  <Application>Microsoft Office PowerPoint</Application>
  <PresentationFormat>宽屏</PresentationFormat>
  <Paragraphs>537</Paragraphs>
  <Slides>39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SFMono-Regular</vt:lpstr>
      <vt:lpstr>宋体</vt:lpstr>
      <vt:lpstr>Arial</vt:lpstr>
      <vt:lpstr>Calibri</vt:lpstr>
      <vt:lpstr>Calibri Light</vt:lpstr>
      <vt:lpstr>Consolas</vt:lpstr>
      <vt:lpstr>Wingdings</vt:lpstr>
      <vt:lpstr>Office 主题</vt:lpstr>
      <vt:lpstr>OpenWRT Luci 框架(Web GUI) for Develop</vt:lpstr>
      <vt:lpstr>目录</vt:lpstr>
      <vt:lpstr>第一部分</vt:lpstr>
      <vt:lpstr>源码在何处</vt:lpstr>
      <vt:lpstr>OpenWRT “发行版”</vt:lpstr>
      <vt:lpstr>添加一个子页</vt:lpstr>
      <vt:lpstr>Hello World 子页</vt:lpstr>
      <vt:lpstr>添加一个导航栏标签</vt:lpstr>
      <vt:lpstr>修改源代码</vt:lpstr>
      <vt:lpstr>单独编译 luci</vt:lpstr>
      <vt:lpstr>upload 和 安装</vt:lpstr>
      <vt:lpstr>第二部分</vt:lpstr>
      <vt:lpstr>openwrt Web(HTTP) Server 简介 </vt:lpstr>
      <vt:lpstr>默认配置文件：</vt:lpstr>
      <vt:lpstr>默认 index.html:</vt:lpstr>
      <vt:lpstr>连接 Luci</vt:lpstr>
      <vt:lpstr>Luci 简介 </vt:lpstr>
      <vt:lpstr>luci 框架--输入输入</vt:lpstr>
      <vt:lpstr>PowerPoint 演示文稿</vt:lpstr>
      <vt:lpstr>MVC 简介 </vt:lpstr>
      <vt:lpstr>View——模板系统（Template）</vt:lpstr>
      <vt:lpstr>Controller——控制器，使用 lua 语言</vt:lpstr>
      <vt:lpstr>Controller—— call 示例</vt:lpstr>
      <vt:lpstr>Controller——template 渲染模板示例</vt:lpstr>
      <vt:lpstr>Model——（数据）模型系统/资源配置</vt:lpstr>
      <vt:lpstr>CBI——Configuration Binding Interface</vt:lpstr>
      <vt:lpstr>CBI 框架 – 代码逻辑</vt:lpstr>
      <vt:lpstr>CBI 框架 -- 通过 API “声明式”编程关联配置文件</vt:lpstr>
      <vt:lpstr>CBI 框架 -- CBI 编程和页面显示效果</vt:lpstr>
      <vt:lpstr>CBI 框架 -- 重载 API 执行定制的代码逻辑</vt:lpstr>
      <vt:lpstr>UCI – 配置文件格式</vt:lpstr>
      <vt:lpstr>UCI – 配置文件格式</vt:lpstr>
      <vt:lpstr>UCI – 配置文件格式</vt:lpstr>
      <vt:lpstr>CBI编写模块</vt:lpstr>
      <vt:lpstr>CBI编写模块 – 效果</vt:lpstr>
      <vt:lpstr>CBI 编写模块 – input 和 checkbox 示例</vt:lpstr>
      <vt:lpstr>CBI编写模块 -- 下拉框示例 </vt:lpstr>
      <vt:lpstr>CBI编写模块 – 关于 POST form 表单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第一部分</dc:title>
  <dc:creator>Joseph Lin - 林华兴</dc:creator>
  <cp:lastModifiedBy>Joseph Lin - 林华兴</cp:lastModifiedBy>
  <cp:revision>94</cp:revision>
  <dcterms:created xsi:type="dcterms:W3CDTF">2019-08-29T00:57:49Z</dcterms:created>
  <dcterms:modified xsi:type="dcterms:W3CDTF">2019-09-19T02:24:50Z</dcterms:modified>
</cp:coreProperties>
</file>