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3" r:id="rId18"/>
    <p:sldId id="276" r:id="rId19"/>
    <p:sldId id="277" r:id="rId20"/>
    <p:sldId id="278" r:id="rId21"/>
    <p:sldId id="279" r:id="rId22"/>
    <p:sldId id="280" r:id="rId23"/>
    <p:sldId id="281" r:id="rId24"/>
    <p:sldId id="284" r:id="rId25"/>
    <p:sldId id="285" r:id="rId26"/>
    <p:sldId id="286" r:id="rId27"/>
    <p:sldId id="287" r:id="rId28"/>
    <p:sldId id="289" r:id="rId29"/>
    <p:sldId id="291" r:id="rId30"/>
    <p:sldId id="292" r:id="rId31"/>
    <p:sldId id="293" r:id="rId32"/>
    <p:sldId id="290" r:id="rId33"/>
    <p:sldId id="294" r:id="rId34"/>
    <p:sldId id="295" r:id="rId35"/>
    <p:sldId id="296" r:id="rId36"/>
    <p:sldId id="297" r:id="rId37"/>
    <p:sldId id="298" r:id="rId38"/>
    <p:sldId id="299" r:id="rId39"/>
    <p:sldId id="300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D9A"/>
    <a:srgbClr val="1D3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1:58:59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16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25">
            <a:extLst>
              <a:ext uri="{FF2B5EF4-FFF2-40B4-BE49-F238E27FC236}">
                <a16:creationId xmlns:a16="http://schemas.microsoft.com/office/drawing/2014/main" id="{6C6E553C-607B-4BBD-9B8F-4DF966D37F15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3370428" y="4450785"/>
            <a:ext cx="5471160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이등변 삼각형 8">
            <a:extLst>
              <a:ext uri="{FF2B5EF4-FFF2-40B4-BE49-F238E27FC236}">
                <a16:creationId xmlns:a16="http://schemas.microsoft.com/office/drawing/2014/main" id="{A72482AA-9F20-495C-B9A1-C8BEE1A2FC36}"/>
              </a:ext>
            </a:extLst>
          </p:cNvPr>
          <p:cNvSpPr/>
          <p:nvPr userDrawn="1"/>
        </p:nvSpPr>
        <p:spPr>
          <a:xfrm rot="5400000" flipV="1">
            <a:off x="11640328" y="104346"/>
            <a:ext cx="432249" cy="223558"/>
          </a:xfrm>
          <a:custGeom>
            <a:avLst/>
            <a:gdLst/>
            <a:ahLst/>
            <a:cxnLst/>
            <a:rect l="l" t="t" r="r" b="b"/>
            <a:pathLst>
              <a:path w="3135401" h="1621620">
                <a:moveTo>
                  <a:pt x="0" y="1621620"/>
                </a:moveTo>
                <a:lnTo>
                  <a:pt x="0" y="0"/>
                </a:lnTo>
                <a:lnTo>
                  <a:pt x="1076692" y="0"/>
                </a:lnTo>
                <a:lnTo>
                  <a:pt x="1178072" y="0"/>
                </a:lnTo>
                <a:lnTo>
                  <a:pt x="2058709" y="0"/>
                </a:lnTo>
                <a:lnTo>
                  <a:pt x="2254764" y="0"/>
                </a:lnTo>
                <a:lnTo>
                  <a:pt x="3135401" y="0"/>
                </a:lnTo>
                <a:lnTo>
                  <a:pt x="2254764" y="812391"/>
                </a:lnTo>
                <a:lnTo>
                  <a:pt x="3135401" y="1621620"/>
                </a:lnTo>
                <a:lnTo>
                  <a:pt x="2254764" y="1621620"/>
                </a:lnTo>
                <a:lnTo>
                  <a:pt x="2058709" y="1621620"/>
                </a:lnTo>
                <a:lnTo>
                  <a:pt x="1178072" y="1621620"/>
                </a:lnTo>
                <a:lnTo>
                  <a:pt x="1076692" y="1621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이등변 삼각형 8">
            <a:extLst>
              <a:ext uri="{FF2B5EF4-FFF2-40B4-BE49-F238E27FC236}">
                <a16:creationId xmlns:a16="http://schemas.microsoft.com/office/drawing/2014/main" id="{0CBD56CC-87AC-4415-9F76-563A606B7461}"/>
              </a:ext>
            </a:extLst>
          </p:cNvPr>
          <p:cNvSpPr/>
          <p:nvPr userDrawn="1"/>
        </p:nvSpPr>
        <p:spPr>
          <a:xfrm rot="5400000" flipV="1">
            <a:off x="11271612" y="203795"/>
            <a:ext cx="622089" cy="214496"/>
          </a:xfrm>
          <a:custGeom>
            <a:avLst/>
            <a:gdLst/>
            <a:ahLst/>
            <a:cxnLst/>
            <a:rect l="l" t="t" r="r" b="b"/>
            <a:pathLst>
              <a:path w="864399" h="298044">
                <a:moveTo>
                  <a:pt x="0" y="298044"/>
                </a:moveTo>
                <a:lnTo>
                  <a:pt x="0" y="1"/>
                </a:lnTo>
                <a:lnTo>
                  <a:pt x="197889" y="1"/>
                </a:lnTo>
                <a:lnTo>
                  <a:pt x="216522" y="1"/>
                </a:lnTo>
                <a:lnTo>
                  <a:pt x="288133" y="1"/>
                </a:lnTo>
                <a:lnTo>
                  <a:pt x="288133" y="0"/>
                </a:lnTo>
                <a:lnTo>
                  <a:pt x="486022" y="0"/>
                </a:lnTo>
                <a:lnTo>
                  <a:pt x="504655" y="0"/>
                </a:lnTo>
                <a:lnTo>
                  <a:pt x="666510" y="0"/>
                </a:lnTo>
                <a:lnTo>
                  <a:pt x="702544" y="0"/>
                </a:lnTo>
                <a:lnTo>
                  <a:pt x="864399" y="0"/>
                </a:lnTo>
                <a:lnTo>
                  <a:pt x="702544" y="149312"/>
                </a:lnTo>
                <a:lnTo>
                  <a:pt x="864399" y="298043"/>
                </a:lnTo>
                <a:lnTo>
                  <a:pt x="702544" y="298043"/>
                </a:lnTo>
                <a:lnTo>
                  <a:pt x="666510" y="298043"/>
                </a:lnTo>
                <a:lnTo>
                  <a:pt x="576265" y="298043"/>
                </a:lnTo>
                <a:lnTo>
                  <a:pt x="576266" y="298044"/>
                </a:lnTo>
                <a:lnTo>
                  <a:pt x="414411" y="298044"/>
                </a:lnTo>
                <a:lnTo>
                  <a:pt x="378377" y="298044"/>
                </a:lnTo>
                <a:lnTo>
                  <a:pt x="216522" y="298044"/>
                </a:lnTo>
                <a:lnTo>
                  <a:pt x="197889" y="2980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텍스트 개체 틀 111">
            <a:extLst>
              <a:ext uri="{FF2B5EF4-FFF2-40B4-BE49-F238E27FC236}">
                <a16:creationId xmlns:a16="http://schemas.microsoft.com/office/drawing/2014/main" id="{FFCB0C9A-BC2B-4AA1-81FE-269074E7A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0410" y="2579301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761A55C-56DE-4D00-8350-AB4EB64942ED}"/>
              </a:ext>
            </a:extLst>
          </p:cNvPr>
          <p:cNvSpPr/>
          <p:nvPr userDrawn="1"/>
        </p:nvSpPr>
        <p:spPr>
          <a:xfrm>
            <a:off x="0" y="5867216"/>
            <a:ext cx="12192000" cy="990601"/>
          </a:xfrm>
          <a:custGeom>
            <a:avLst/>
            <a:gdLst>
              <a:gd name="connsiteX0" fmla="*/ 0 w 12192000"/>
              <a:gd name="connsiteY0" fmla="*/ 0 h 3860185"/>
              <a:gd name="connsiteX1" fmla="*/ 12192000 w 12192000"/>
              <a:gd name="connsiteY1" fmla="*/ 2241037 h 3860185"/>
              <a:gd name="connsiteX2" fmla="*/ 12192000 w 12192000"/>
              <a:gd name="connsiteY2" fmla="*/ 3860185 h 3860185"/>
              <a:gd name="connsiteX3" fmla="*/ 0 w 12192000"/>
              <a:gd name="connsiteY3" fmla="*/ 3860185 h 386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60185">
                <a:moveTo>
                  <a:pt x="0" y="0"/>
                </a:moveTo>
                <a:lnTo>
                  <a:pt x="12192000" y="2241037"/>
                </a:lnTo>
                <a:lnTo>
                  <a:pt x="12192000" y="3860185"/>
                </a:lnTo>
                <a:lnTo>
                  <a:pt x="0" y="386018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텍스트 개체 틀 9">
            <a:extLst>
              <a:ext uri="{FF2B5EF4-FFF2-40B4-BE49-F238E27FC236}">
                <a16:creationId xmlns:a16="http://schemas.microsoft.com/office/drawing/2014/main" id="{162F23DC-B052-462E-88D3-291D32EE81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0410" y="1808935"/>
            <a:ext cx="5491178" cy="7398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80" name="텍스트 개체 틀 111">
            <a:extLst>
              <a:ext uri="{FF2B5EF4-FFF2-40B4-BE49-F238E27FC236}">
                <a16:creationId xmlns:a16="http://schemas.microsoft.com/office/drawing/2014/main" id="{255392B6-1C85-45B1-A6C2-223F9D1C71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0392" y="4940995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NANE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5A20DA3-3C1F-4707-9807-2F4DCF5ECBAE}"/>
              </a:ext>
            </a:extLst>
          </p:cNvPr>
          <p:cNvSpPr/>
          <p:nvPr userDrawn="1"/>
        </p:nvSpPr>
        <p:spPr>
          <a:xfrm>
            <a:off x="-1" y="-1"/>
            <a:ext cx="96110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94EE466-6799-485E-AF31-E77254E7AFE2}"/>
              </a:ext>
            </a:extLst>
          </p:cNvPr>
          <p:cNvSpPr/>
          <p:nvPr userDrawn="1"/>
        </p:nvSpPr>
        <p:spPr>
          <a:xfrm>
            <a:off x="-3865" y="4523039"/>
            <a:ext cx="978511" cy="2334961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 Box 58">
            <a:extLst>
              <a:ext uri="{FF2B5EF4-FFF2-40B4-BE49-F238E27FC236}">
                <a16:creationId xmlns:a16="http://schemas.microsoft.com/office/drawing/2014/main" id="{BB37CAA5-0414-4266-B87D-A8280C5745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cxnSp>
        <p:nvCxnSpPr>
          <p:cNvPr id="95" name="직선 연결선 25">
            <a:extLst>
              <a:ext uri="{FF2B5EF4-FFF2-40B4-BE49-F238E27FC236}">
                <a16:creationId xmlns:a16="http://schemas.microsoft.com/office/drawing/2014/main" id="{37DFF026-4C1E-4ED5-916A-A32620657C2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Text Box 58">
            <a:extLst>
              <a:ext uri="{FF2B5EF4-FFF2-40B4-BE49-F238E27FC236}">
                <a16:creationId xmlns:a16="http://schemas.microsoft.com/office/drawing/2014/main" id="{8727EA56-BAED-4068-AC40-A67339C1F5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97" name="Text Box 58">
            <a:extLst>
              <a:ext uri="{FF2B5EF4-FFF2-40B4-BE49-F238E27FC236}">
                <a16:creationId xmlns:a16="http://schemas.microsoft.com/office/drawing/2014/main" id="{85CF03A4-18B3-4B63-9BD7-6FB8BE17EC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EA6D2D0-67A9-4DB4-A331-96C71DD7EABA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8189A3E-2901-406E-9E80-1457C945F753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D8FE4D4-980F-44BB-B760-48DEAF9C04F0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bg1">
              <a:lumMod val="8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08E2425-71C2-40A2-9808-A2BF9A598F3F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14E07EB-050D-4B35-90B2-87113679A045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42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761A55C-56DE-4D00-8350-AB4EB64942ED}"/>
              </a:ext>
            </a:extLst>
          </p:cNvPr>
          <p:cNvSpPr/>
          <p:nvPr userDrawn="1"/>
        </p:nvSpPr>
        <p:spPr>
          <a:xfrm>
            <a:off x="0" y="5867216"/>
            <a:ext cx="12192000" cy="990601"/>
          </a:xfrm>
          <a:custGeom>
            <a:avLst/>
            <a:gdLst>
              <a:gd name="connsiteX0" fmla="*/ 0 w 12192000"/>
              <a:gd name="connsiteY0" fmla="*/ 0 h 3860185"/>
              <a:gd name="connsiteX1" fmla="*/ 12192000 w 12192000"/>
              <a:gd name="connsiteY1" fmla="*/ 2241037 h 3860185"/>
              <a:gd name="connsiteX2" fmla="*/ 12192000 w 12192000"/>
              <a:gd name="connsiteY2" fmla="*/ 3860185 h 3860185"/>
              <a:gd name="connsiteX3" fmla="*/ 0 w 12192000"/>
              <a:gd name="connsiteY3" fmla="*/ 3860185 h 386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60185">
                <a:moveTo>
                  <a:pt x="0" y="0"/>
                </a:moveTo>
                <a:lnTo>
                  <a:pt x="12192000" y="2241037"/>
                </a:lnTo>
                <a:lnTo>
                  <a:pt x="12192000" y="3860185"/>
                </a:lnTo>
                <a:lnTo>
                  <a:pt x="0" y="3860185"/>
                </a:lnTo>
                <a:close/>
              </a:path>
            </a:pathLst>
          </a:custGeom>
          <a:solidFill>
            <a:schemeClr val="accent5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51DE8A-DF9E-4151-8BD0-3ECB0A75932C}"/>
              </a:ext>
            </a:extLst>
          </p:cNvPr>
          <p:cNvSpPr/>
          <p:nvPr userDrawn="1"/>
        </p:nvSpPr>
        <p:spPr>
          <a:xfrm>
            <a:off x="-1" y="-1"/>
            <a:ext cx="96110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A3F83A-F8AD-4BC4-BA0F-83F1EF2BD91E}"/>
              </a:ext>
            </a:extLst>
          </p:cNvPr>
          <p:cNvSpPr/>
          <p:nvPr userDrawn="1"/>
        </p:nvSpPr>
        <p:spPr>
          <a:xfrm>
            <a:off x="-3865" y="4523039"/>
            <a:ext cx="978511" cy="2334961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연결선 25">
            <a:extLst>
              <a:ext uri="{FF2B5EF4-FFF2-40B4-BE49-F238E27FC236}">
                <a16:creationId xmlns:a16="http://schemas.microsoft.com/office/drawing/2014/main" id="{6C6E553C-607B-4BBD-9B8F-4DF966D37F15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3370428" y="4450785"/>
            <a:ext cx="5471160" cy="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이등변 삼각형 8">
            <a:extLst>
              <a:ext uri="{FF2B5EF4-FFF2-40B4-BE49-F238E27FC236}">
                <a16:creationId xmlns:a16="http://schemas.microsoft.com/office/drawing/2014/main" id="{A72482AA-9F20-495C-B9A1-C8BEE1A2FC36}"/>
              </a:ext>
            </a:extLst>
          </p:cNvPr>
          <p:cNvSpPr/>
          <p:nvPr userDrawn="1"/>
        </p:nvSpPr>
        <p:spPr>
          <a:xfrm rot="5400000" flipV="1">
            <a:off x="11640328" y="104346"/>
            <a:ext cx="432249" cy="223558"/>
          </a:xfrm>
          <a:custGeom>
            <a:avLst/>
            <a:gdLst/>
            <a:ahLst/>
            <a:cxnLst/>
            <a:rect l="l" t="t" r="r" b="b"/>
            <a:pathLst>
              <a:path w="3135401" h="1621620">
                <a:moveTo>
                  <a:pt x="0" y="1621620"/>
                </a:moveTo>
                <a:lnTo>
                  <a:pt x="0" y="0"/>
                </a:lnTo>
                <a:lnTo>
                  <a:pt x="1076692" y="0"/>
                </a:lnTo>
                <a:lnTo>
                  <a:pt x="1178072" y="0"/>
                </a:lnTo>
                <a:lnTo>
                  <a:pt x="2058709" y="0"/>
                </a:lnTo>
                <a:lnTo>
                  <a:pt x="2254764" y="0"/>
                </a:lnTo>
                <a:lnTo>
                  <a:pt x="3135401" y="0"/>
                </a:lnTo>
                <a:lnTo>
                  <a:pt x="2254764" y="812391"/>
                </a:lnTo>
                <a:lnTo>
                  <a:pt x="3135401" y="1621620"/>
                </a:lnTo>
                <a:lnTo>
                  <a:pt x="2254764" y="1621620"/>
                </a:lnTo>
                <a:lnTo>
                  <a:pt x="2058709" y="1621620"/>
                </a:lnTo>
                <a:lnTo>
                  <a:pt x="1178072" y="1621620"/>
                </a:lnTo>
                <a:lnTo>
                  <a:pt x="1076692" y="1621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이등변 삼각형 8">
            <a:extLst>
              <a:ext uri="{FF2B5EF4-FFF2-40B4-BE49-F238E27FC236}">
                <a16:creationId xmlns:a16="http://schemas.microsoft.com/office/drawing/2014/main" id="{0CBD56CC-87AC-4415-9F76-563A606B7461}"/>
              </a:ext>
            </a:extLst>
          </p:cNvPr>
          <p:cNvSpPr/>
          <p:nvPr userDrawn="1"/>
        </p:nvSpPr>
        <p:spPr>
          <a:xfrm rot="5400000" flipV="1">
            <a:off x="11271612" y="203795"/>
            <a:ext cx="622089" cy="214496"/>
          </a:xfrm>
          <a:custGeom>
            <a:avLst/>
            <a:gdLst/>
            <a:ahLst/>
            <a:cxnLst/>
            <a:rect l="l" t="t" r="r" b="b"/>
            <a:pathLst>
              <a:path w="864399" h="298044">
                <a:moveTo>
                  <a:pt x="0" y="298044"/>
                </a:moveTo>
                <a:lnTo>
                  <a:pt x="0" y="1"/>
                </a:lnTo>
                <a:lnTo>
                  <a:pt x="197889" y="1"/>
                </a:lnTo>
                <a:lnTo>
                  <a:pt x="216522" y="1"/>
                </a:lnTo>
                <a:lnTo>
                  <a:pt x="288133" y="1"/>
                </a:lnTo>
                <a:lnTo>
                  <a:pt x="288133" y="0"/>
                </a:lnTo>
                <a:lnTo>
                  <a:pt x="486022" y="0"/>
                </a:lnTo>
                <a:lnTo>
                  <a:pt x="504655" y="0"/>
                </a:lnTo>
                <a:lnTo>
                  <a:pt x="666510" y="0"/>
                </a:lnTo>
                <a:lnTo>
                  <a:pt x="702544" y="0"/>
                </a:lnTo>
                <a:lnTo>
                  <a:pt x="864399" y="0"/>
                </a:lnTo>
                <a:lnTo>
                  <a:pt x="702544" y="149312"/>
                </a:lnTo>
                <a:lnTo>
                  <a:pt x="864399" y="298043"/>
                </a:lnTo>
                <a:lnTo>
                  <a:pt x="702544" y="298043"/>
                </a:lnTo>
                <a:lnTo>
                  <a:pt x="666510" y="298043"/>
                </a:lnTo>
                <a:lnTo>
                  <a:pt x="576265" y="298043"/>
                </a:lnTo>
                <a:lnTo>
                  <a:pt x="576266" y="298044"/>
                </a:lnTo>
                <a:lnTo>
                  <a:pt x="414411" y="298044"/>
                </a:lnTo>
                <a:lnTo>
                  <a:pt x="378377" y="298044"/>
                </a:lnTo>
                <a:lnTo>
                  <a:pt x="216522" y="298044"/>
                </a:lnTo>
                <a:lnTo>
                  <a:pt x="197889" y="298044"/>
                </a:lnTo>
                <a:close/>
              </a:path>
            </a:pathLst>
          </a:cu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텍스트 개체 틀 111">
            <a:extLst>
              <a:ext uri="{FF2B5EF4-FFF2-40B4-BE49-F238E27FC236}">
                <a16:creationId xmlns:a16="http://schemas.microsoft.com/office/drawing/2014/main" id="{FFCB0C9A-BC2B-4AA1-81FE-269074E7A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0410" y="2579301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9" name="Text Box 58">
            <a:extLst>
              <a:ext uri="{FF2B5EF4-FFF2-40B4-BE49-F238E27FC236}">
                <a16:creationId xmlns:a16="http://schemas.microsoft.com/office/drawing/2014/main" id="{ADABC70E-3B67-4544-8B52-141E979ACD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cxnSp>
        <p:nvCxnSpPr>
          <p:cNvPr id="21" name="직선 연결선 25">
            <a:extLst>
              <a:ext uri="{FF2B5EF4-FFF2-40B4-BE49-F238E27FC236}">
                <a16:creationId xmlns:a16="http://schemas.microsoft.com/office/drawing/2014/main" id="{BD471CFD-4C8B-40E5-B987-9841A06811C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 Box 58">
            <a:extLst>
              <a:ext uri="{FF2B5EF4-FFF2-40B4-BE49-F238E27FC236}">
                <a16:creationId xmlns:a16="http://schemas.microsoft.com/office/drawing/2014/main" id="{EA2D81C4-D19A-4D43-A85D-CC05D0507B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79" name="텍스트 개체 틀 9">
            <a:extLst>
              <a:ext uri="{FF2B5EF4-FFF2-40B4-BE49-F238E27FC236}">
                <a16:creationId xmlns:a16="http://schemas.microsoft.com/office/drawing/2014/main" id="{162F23DC-B052-462E-88D3-291D32EE81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0410" y="1808935"/>
            <a:ext cx="5491178" cy="7398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80" name="텍스트 개체 틀 111">
            <a:extLst>
              <a:ext uri="{FF2B5EF4-FFF2-40B4-BE49-F238E27FC236}">
                <a16:creationId xmlns:a16="http://schemas.microsoft.com/office/drawing/2014/main" id="{255392B6-1C85-45B1-A6C2-223F9D1C71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0392" y="4940995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NANE</a:t>
            </a:r>
          </a:p>
        </p:txBody>
      </p:sp>
      <p:sp>
        <p:nvSpPr>
          <p:cNvPr id="14" name="Text Box 58">
            <a:extLst>
              <a:ext uri="{FF2B5EF4-FFF2-40B4-BE49-F238E27FC236}">
                <a16:creationId xmlns:a16="http://schemas.microsoft.com/office/drawing/2014/main" id="{8226A049-981E-470D-AFFE-FBC3710999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3B383C-A098-4F25-871B-E8C781F5B841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921E89-292A-4C94-861B-E16807A7ED04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E2335F-3D9E-4832-BBEA-165B7CE7A09D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bg1">
              <a:lumMod val="8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7FAD06-8443-4492-AB72-7A717CDA29D3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AAA89B-ED35-4471-9EAB-3157E0A9B8D4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99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1EDE2F9-9B47-4C0D-AF99-30E89BFB4BB3}"/>
              </a:ext>
            </a:extLst>
          </p:cNvPr>
          <p:cNvSpPr/>
          <p:nvPr userDrawn="1"/>
        </p:nvSpPr>
        <p:spPr>
          <a:xfrm>
            <a:off x="683568" y="0"/>
            <a:ext cx="80293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302975-DB0F-4C41-A0CA-1B55E7BDE0AA}"/>
              </a:ext>
            </a:extLst>
          </p:cNvPr>
          <p:cNvSpPr/>
          <p:nvPr userDrawn="1"/>
        </p:nvSpPr>
        <p:spPr>
          <a:xfrm>
            <a:off x="2767" y="870183"/>
            <a:ext cx="12189233" cy="5084692"/>
          </a:xfrm>
          <a:prstGeom prst="rect">
            <a:avLst/>
          </a:pr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id="{A10AF99F-23EB-417A-AB18-791CB4FFA9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50411" y="2877163"/>
            <a:ext cx="5491177" cy="11316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6" name="이등변 삼각형 8">
            <a:extLst>
              <a:ext uri="{FF2B5EF4-FFF2-40B4-BE49-F238E27FC236}">
                <a16:creationId xmlns:a16="http://schemas.microsoft.com/office/drawing/2014/main" id="{C441D5A1-7E15-46E4-98D0-D240DAF1FFB8}"/>
              </a:ext>
            </a:extLst>
          </p:cNvPr>
          <p:cNvSpPr/>
          <p:nvPr userDrawn="1"/>
        </p:nvSpPr>
        <p:spPr>
          <a:xfrm rot="5400000" flipV="1">
            <a:off x="11640328" y="104346"/>
            <a:ext cx="432249" cy="223558"/>
          </a:xfrm>
          <a:custGeom>
            <a:avLst/>
            <a:gdLst/>
            <a:ahLst/>
            <a:cxnLst/>
            <a:rect l="l" t="t" r="r" b="b"/>
            <a:pathLst>
              <a:path w="3135401" h="1621620">
                <a:moveTo>
                  <a:pt x="0" y="1621620"/>
                </a:moveTo>
                <a:lnTo>
                  <a:pt x="0" y="0"/>
                </a:lnTo>
                <a:lnTo>
                  <a:pt x="1076692" y="0"/>
                </a:lnTo>
                <a:lnTo>
                  <a:pt x="1178072" y="0"/>
                </a:lnTo>
                <a:lnTo>
                  <a:pt x="2058709" y="0"/>
                </a:lnTo>
                <a:lnTo>
                  <a:pt x="2254764" y="0"/>
                </a:lnTo>
                <a:lnTo>
                  <a:pt x="3135401" y="0"/>
                </a:lnTo>
                <a:lnTo>
                  <a:pt x="2254764" y="812391"/>
                </a:lnTo>
                <a:lnTo>
                  <a:pt x="3135401" y="1621620"/>
                </a:lnTo>
                <a:lnTo>
                  <a:pt x="2254764" y="1621620"/>
                </a:lnTo>
                <a:lnTo>
                  <a:pt x="2058709" y="1621620"/>
                </a:lnTo>
                <a:lnTo>
                  <a:pt x="1178072" y="1621620"/>
                </a:lnTo>
                <a:lnTo>
                  <a:pt x="1076692" y="1621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8">
            <a:extLst>
              <a:ext uri="{FF2B5EF4-FFF2-40B4-BE49-F238E27FC236}">
                <a16:creationId xmlns:a16="http://schemas.microsoft.com/office/drawing/2014/main" id="{120613FB-95AA-4130-AF73-EA86CC0B6897}"/>
              </a:ext>
            </a:extLst>
          </p:cNvPr>
          <p:cNvSpPr/>
          <p:nvPr userDrawn="1"/>
        </p:nvSpPr>
        <p:spPr>
          <a:xfrm rot="5400000" flipV="1">
            <a:off x="11271612" y="203795"/>
            <a:ext cx="622089" cy="214496"/>
          </a:xfrm>
          <a:custGeom>
            <a:avLst/>
            <a:gdLst/>
            <a:ahLst/>
            <a:cxnLst/>
            <a:rect l="l" t="t" r="r" b="b"/>
            <a:pathLst>
              <a:path w="864399" h="298044">
                <a:moveTo>
                  <a:pt x="0" y="298044"/>
                </a:moveTo>
                <a:lnTo>
                  <a:pt x="0" y="1"/>
                </a:lnTo>
                <a:lnTo>
                  <a:pt x="197889" y="1"/>
                </a:lnTo>
                <a:lnTo>
                  <a:pt x="216522" y="1"/>
                </a:lnTo>
                <a:lnTo>
                  <a:pt x="288133" y="1"/>
                </a:lnTo>
                <a:lnTo>
                  <a:pt x="288133" y="0"/>
                </a:lnTo>
                <a:lnTo>
                  <a:pt x="486022" y="0"/>
                </a:lnTo>
                <a:lnTo>
                  <a:pt x="504655" y="0"/>
                </a:lnTo>
                <a:lnTo>
                  <a:pt x="666510" y="0"/>
                </a:lnTo>
                <a:lnTo>
                  <a:pt x="702544" y="0"/>
                </a:lnTo>
                <a:lnTo>
                  <a:pt x="864399" y="0"/>
                </a:lnTo>
                <a:lnTo>
                  <a:pt x="702544" y="149312"/>
                </a:lnTo>
                <a:lnTo>
                  <a:pt x="864399" y="298043"/>
                </a:lnTo>
                <a:lnTo>
                  <a:pt x="702544" y="298043"/>
                </a:lnTo>
                <a:lnTo>
                  <a:pt x="666510" y="298043"/>
                </a:lnTo>
                <a:lnTo>
                  <a:pt x="576265" y="298043"/>
                </a:lnTo>
                <a:lnTo>
                  <a:pt x="576266" y="298044"/>
                </a:lnTo>
                <a:lnTo>
                  <a:pt x="414411" y="298044"/>
                </a:lnTo>
                <a:lnTo>
                  <a:pt x="378377" y="298044"/>
                </a:lnTo>
                <a:lnTo>
                  <a:pt x="216522" y="298044"/>
                </a:lnTo>
                <a:lnTo>
                  <a:pt x="197889" y="298044"/>
                </a:lnTo>
                <a:close/>
              </a:path>
            </a:pathLst>
          </a:cu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텍스트 개체 틀 111">
            <a:extLst>
              <a:ext uri="{FF2B5EF4-FFF2-40B4-BE49-F238E27FC236}">
                <a16:creationId xmlns:a16="http://schemas.microsoft.com/office/drawing/2014/main" id="{0A1F5C26-97A8-4F00-AE64-F564C7C88D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0410" y="4322941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BE40EEC6-AC0C-44A0-A329-C4CC3A03F8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0412" y="1569721"/>
            <a:ext cx="5491177" cy="11316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00</a:t>
            </a:r>
          </a:p>
        </p:txBody>
      </p:sp>
      <p:cxnSp>
        <p:nvCxnSpPr>
          <p:cNvPr id="20" name="직선 연결선 25">
            <a:extLst>
              <a:ext uri="{FF2B5EF4-FFF2-40B4-BE49-F238E27FC236}">
                <a16:creationId xmlns:a16="http://schemas.microsoft.com/office/drawing/2014/main" id="{3F3044E5-30C2-4FB1-B33C-22CB0B53D31E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5425440" y="2800963"/>
            <a:ext cx="1341119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9738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98638E-7765-47C3-B3B0-6CAB344357A4}"/>
              </a:ext>
            </a:extLst>
          </p:cNvPr>
          <p:cNvSpPr/>
          <p:nvPr userDrawn="1"/>
        </p:nvSpPr>
        <p:spPr>
          <a:xfrm>
            <a:off x="2767" y="0"/>
            <a:ext cx="12189233" cy="870182"/>
          </a:xfrm>
          <a:prstGeom prst="rect">
            <a:avLst/>
          </a:pr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id="{A10AF99F-23EB-417A-AB18-791CB4FFA9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50411" y="2877163"/>
            <a:ext cx="5491177" cy="11316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6" name="이등변 삼각형 8">
            <a:extLst>
              <a:ext uri="{FF2B5EF4-FFF2-40B4-BE49-F238E27FC236}">
                <a16:creationId xmlns:a16="http://schemas.microsoft.com/office/drawing/2014/main" id="{C441D5A1-7E15-46E4-98D0-D240DAF1FFB8}"/>
              </a:ext>
            </a:extLst>
          </p:cNvPr>
          <p:cNvSpPr/>
          <p:nvPr userDrawn="1"/>
        </p:nvSpPr>
        <p:spPr>
          <a:xfrm rot="5400000" flipV="1">
            <a:off x="11640328" y="104346"/>
            <a:ext cx="432249" cy="223558"/>
          </a:xfrm>
          <a:custGeom>
            <a:avLst/>
            <a:gdLst/>
            <a:ahLst/>
            <a:cxnLst/>
            <a:rect l="l" t="t" r="r" b="b"/>
            <a:pathLst>
              <a:path w="3135401" h="1621620">
                <a:moveTo>
                  <a:pt x="0" y="1621620"/>
                </a:moveTo>
                <a:lnTo>
                  <a:pt x="0" y="0"/>
                </a:lnTo>
                <a:lnTo>
                  <a:pt x="1076692" y="0"/>
                </a:lnTo>
                <a:lnTo>
                  <a:pt x="1178072" y="0"/>
                </a:lnTo>
                <a:lnTo>
                  <a:pt x="2058709" y="0"/>
                </a:lnTo>
                <a:lnTo>
                  <a:pt x="2254764" y="0"/>
                </a:lnTo>
                <a:lnTo>
                  <a:pt x="3135401" y="0"/>
                </a:lnTo>
                <a:lnTo>
                  <a:pt x="2254764" y="812391"/>
                </a:lnTo>
                <a:lnTo>
                  <a:pt x="3135401" y="1621620"/>
                </a:lnTo>
                <a:lnTo>
                  <a:pt x="2254764" y="1621620"/>
                </a:lnTo>
                <a:lnTo>
                  <a:pt x="2058709" y="1621620"/>
                </a:lnTo>
                <a:lnTo>
                  <a:pt x="1178072" y="1621620"/>
                </a:lnTo>
                <a:lnTo>
                  <a:pt x="1076692" y="1621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8">
            <a:extLst>
              <a:ext uri="{FF2B5EF4-FFF2-40B4-BE49-F238E27FC236}">
                <a16:creationId xmlns:a16="http://schemas.microsoft.com/office/drawing/2014/main" id="{120613FB-95AA-4130-AF73-EA86CC0B6897}"/>
              </a:ext>
            </a:extLst>
          </p:cNvPr>
          <p:cNvSpPr/>
          <p:nvPr userDrawn="1"/>
        </p:nvSpPr>
        <p:spPr>
          <a:xfrm rot="5400000" flipV="1">
            <a:off x="11271612" y="203795"/>
            <a:ext cx="622089" cy="214496"/>
          </a:xfrm>
          <a:custGeom>
            <a:avLst/>
            <a:gdLst/>
            <a:ahLst/>
            <a:cxnLst/>
            <a:rect l="l" t="t" r="r" b="b"/>
            <a:pathLst>
              <a:path w="864399" h="298044">
                <a:moveTo>
                  <a:pt x="0" y="298044"/>
                </a:moveTo>
                <a:lnTo>
                  <a:pt x="0" y="1"/>
                </a:lnTo>
                <a:lnTo>
                  <a:pt x="197889" y="1"/>
                </a:lnTo>
                <a:lnTo>
                  <a:pt x="216522" y="1"/>
                </a:lnTo>
                <a:lnTo>
                  <a:pt x="288133" y="1"/>
                </a:lnTo>
                <a:lnTo>
                  <a:pt x="288133" y="0"/>
                </a:lnTo>
                <a:lnTo>
                  <a:pt x="486022" y="0"/>
                </a:lnTo>
                <a:lnTo>
                  <a:pt x="504655" y="0"/>
                </a:lnTo>
                <a:lnTo>
                  <a:pt x="666510" y="0"/>
                </a:lnTo>
                <a:lnTo>
                  <a:pt x="702544" y="0"/>
                </a:lnTo>
                <a:lnTo>
                  <a:pt x="864399" y="0"/>
                </a:lnTo>
                <a:lnTo>
                  <a:pt x="702544" y="149312"/>
                </a:lnTo>
                <a:lnTo>
                  <a:pt x="864399" y="298043"/>
                </a:lnTo>
                <a:lnTo>
                  <a:pt x="702544" y="298043"/>
                </a:lnTo>
                <a:lnTo>
                  <a:pt x="666510" y="298043"/>
                </a:lnTo>
                <a:lnTo>
                  <a:pt x="576265" y="298043"/>
                </a:lnTo>
                <a:lnTo>
                  <a:pt x="576266" y="298044"/>
                </a:lnTo>
                <a:lnTo>
                  <a:pt x="414411" y="298044"/>
                </a:lnTo>
                <a:lnTo>
                  <a:pt x="378377" y="298044"/>
                </a:lnTo>
                <a:lnTo>
                  <a:pt x="216522" y="298044"/>
                </a:lnTo>
                <a:lnTo>
                  <a:pt x="197889" y="2980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텍스트 개체 틀 111">
            <a:extLst>
              <a:ext uri="{FF2B5EF4-FFF2-40B4-BE49-F238E27FC236}">
                <a16:creationId xmlns:a16="http://schemas.microsoft.com/office/drawing/2014/main" id="{0A1F5C26-97A8-4F00-AE64-F564C7C88D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0410" y="4322941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BE40EEC6-AC0C-44A0-A329-C4CC3A03F8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0411" y="1569721"/>
            <a:ext cx="5491177" cy="11316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00</a:t>
            </a:r>
          </a:p>
        </p:txBody>
      </p:sp>
      <p:cxnSp>
        <p:nvCxnSpPr>
          <p:cNvPr id="20" name="직선 연결선 25">
            <a:extLst>
              <a:ext uri="{FF2B5EF4-FFF2-40B4-BE49-F238E27FC236}">
                <a16:creationId xmlns:a16="http://schemas.microsoft.com/office/drawing/2014/main" id="{3F3044E5-30C2-4FB1-B33C-22CB0B53D31E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5425440" y="2800963"/>
            <a:ext cx="1341119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D089A9-9778-4345-A43D-A192F66D3A21}"/>
              </a:ext>
            </a:extLst>
          </p:cNvPr>
          <p:cNvSpPr/>
          <p:nvPr userDrawn="1"/>
        </p:nvSpPr>
        <p:spPr>
          <a:xfrm>
            <a:off x="0" y="5937183"/>
            <a:ext cx="12189233" cy="920818"/>
          </a:xfrm>
          <a:prstGeom prst="rect">
            <a:avLst/>
          </a:pr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91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2CE95C81-3AD7-4640-B5A1-42E8C4C8A8E3}"/>
              </a:ext>
            </a:extLst>
          </p:cNvPr>
          <p:cNvSpPr/>
          <p:nvPr userDrawn="1"/>
        </p:nvSpPr>
        <p:spPr>
          <a:xfrm>
            <a:off x="7362117" y="1170494"/>
            <a:ext cx="4887597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600" b="1" dirty="0">
                <a:solidFill>
                  <a:schemeClr val="bg1">
                    <a:lumMod val="95000"/>
                  </a:schemeClr>
                </a:solidFill>
                <a:latin typeface="맑은 고딕 (제목)"/>
                <a:ea typeface="Adobe 고딕 Std B" pitchFamily="34" charset="-127"/>
              </a:rPr>
              <a:t>IN</a:t>
            </a:r>
          </a:p>
          <a:p>
            <a:r>
              <a:rPr lang="en-US" altLang="ko-KR" sz="16600" b="1" dirty="0">
                <a:solidFill>
                  <a:schemeClr val="bg1">
                    <a:lumMod val="95000"/>
                  </a:schemeClr>
                </a:solidFill>
                <a:latin typeface="맑은 고딕 (제목)"/>
                <a:ea typeface="Adobe 고딕 Std B" pitchFamily="34" charset="-127"/>
              </a:rPr>
              <a:t>DEX</a:t>
            </a:r>
            <a:endParaRPr lang="ko-KR" altLang="en-US" sz="28700" b="1" dirty="0">
              <a:solidFill>
                <a:schemeClr val="bg1">
                  <a:lumMod val="9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67B1D9-0EDB-4702-9FAD-FD7BA5A1891C}"/>
              </a:ext>
            </a:extLst>
          </p:cNvPr>
          <p:cNvSpPr/>
          <p:nvPr userDrawn="1"/>
        </p:nvSpPr>
        <p:spPr>
          <a:xfrm>
            <a:off x="949768" y="0"/>
            <a:ext cx="626393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BF1BDAD-5F87-49F5-8B44-713D9247A98E}"/>
              </a:ext>
            </a:extLst>
          </p:cNvPr>
          <p:cNvGrpSpPr/>
          <p:nvPr userDrawn="1"/>
        </p:nvGrpSpPr>
        <p:grpSpPr>
          <a:xfrm>
            <a:off x="69850" y="4078244"/>
            <a:ext cx="7878038" cy="809428"/>
            <a:chOff x="-11338971" y="43269"/>
            <a:chExt cx="13610067" cy="1398365"/>
          </a:xfrm>
        </p:grpSpPr>
        <p:sp>
          <p:nvSpPr>
            <p:cNvPr id="45" name="이등변 삼각형 8">
              <a:extLst>
                <a:ext uri="{FF2B5EF4-FFF2-40B4-BE49-F238E27FC236}">
                  <a16:creationId xmlns:a16="http://schemas.microsoft.com/office/drawing/2014/main" id="{C57DE946-3368-4915-9F91-703246BB58FE}"/>
                </a:ext>
              </a:extLst>
            </p:cNvPr>
            <p:cNvSpPr/>
            <p:nvPr/>
          </p:nvSpPr>
          <p:spPr>
            <a:xfrm>
              <a:off x="965088" y="288406"/>
              <a:ext cx="1306008" cy="1153228"/>
            </a:xfrm>
            <a:custGeom>
              <a:avLst/>
              <a:gdLst/>
              <a:ahLst/>
              <a:cxnLst/>
              <a:rect l="l" t="t" r="r" b="b"/>
              <a:pathLst>
                <a:path w="1266785" h="936103">
                  <a:moveTo>
                    <a:pt x="0" y="0"/>
                  </a:moveTo>
                  <a:lnTo>
                    <a:pt x="724903" y="0"/>
                  </a:lnTo>
                  <a:lnTo>
                    <a:pt x="1266785" y="0"/>
                  </a:lnTo>
                  <a:lnTo>
                    <a:pt x="724903" y="468964"/>
                  </a:lnTo>
                  <a:lnTo>
                    <a:pt x="1266785" y="936103"/>
                  </a:lnTo>
                  <a:lnTo>
                    <a:pt x="724903" y="936103"/>
                  </a:lnTo>
                  <a:lnTo>
                    <a:pt x="0" y="936103"/>
                  </a:lnTo>
                  <a:close/>
                </a:path>
              </a:pathLst>
            </a:cu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40DAD0CC-374C-4B5D-B856-946DB5CCC6CC}"/>
                </a:ext>
              </a:extLst>
            </p:cNvPr>
            <p:cNvSpPr/>
            <p:nvPr/>
          </p:nvSpPr>
          <p:spPr>
            <a:xfrm rot="5400000">
              <a:off x="908801" y="941620"/>
              <a:ext cx="556301" cy="443727"/>
            </a:xfrm>
            <a:prstGeom prst="triangle">
              <a:avLst>
                <a:gd name="adj" fmla="val 5548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88C0C08-A0FA-4F36-822C-36D985030B25}"/>
                </a:ext>
              </a:extLst>
            </p:cNvPr>
            <p:cNvSpPr/>
            <p:nvPr/>
          </p:nvSpPr>
          <p:spPr>
            <a:xfrm>
              <a:off x="-11338971" y="43269"/>
              <a:ext cx="12747787" cy="1153229"/>
            </a:xfrm>
            <a:prstGeom prst="rect">
              <a:avLst/>
            </a:pr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a스마일M" pitchFamily="18" charset="-127"/>
                <a:ea typeface="a스마일M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4D227D0-4C4B-4774-ABC1-77F7E89CB689}"/>
              </a:ext>
            </a:extLst>
          </p:cNvPr>
          <p:cNvGrpSpPr/>
          <p:nvPr userDrawn="1"/>
        </p:nvGrpSpPr>
        <p:grpSpPr>
          <a:xfrm>
            <a:off x="365760" y="4878078"/>
            <a:ext cx="7582128" cy="809428"/>
            <a:chOff x="-10827758" y="43269"/>
            <a:chExt cx="13098854" cy="1398365"/>
          </a:xfrm>
        </p:grpSpPr>
        <p:sp>
          <p:nvSpPr>
            <p:cNvPr id="49" name="이등변 삼각형 8">
              <a:extLst>
                <a:ext uri="{FF2B5EF4-FFF2-40B4-BE49-F238E27FC236}">
                  <a16:creationId xmlns:a16="http://schemas.microsoft.com/office/drawing/2014/main" id="{368D6431-808E-4BC8-BC42-D6EA6E716FDF}"/>
                </a:ext>
              </a:extLst>
            </p:cNvPr>
            <p:cNvSpPr/>
            <p:nvPr/>
          </p:nvSpPr>
          <p:spPr>
            <a:xfrm>
              <a:off x="965088" y="288406"/>
              <a:ext cx="1306008" cy="1153228"/>
            </a:xfrm>
            <a:custGeom>
              <a:avLst/>
              <a:gdLst/>
              <a:ahLst/>
              <a:cxnLst/>
              <a:rect l="l" t="t" r="r" b="b"/>
              <a:pathLst>
                <a:path w="1266785" h="936103">
                  <a:moveTo>
                    <a:pt x="0" y="0"/>
                  </a:moveTo>
                  <a:lnTo>
                    <a:pt x="724903" y="0"/>
                  </a:lnTo>
                  <a:lnTo>
                    <a:pt x="1266785" y="0"/>
                  </a:lnTo>
                  <a:lnTo>
                    <a:pt x="724903" y="468964"/>
                  </a:lnTo>
                  <a:lnTo>
                    <a:pt x="1266785" y="936103"/>
                  </a:lnTo>
                  <a:lnTo>
                    <a:pt x="724903" y="936103"/>
                  </a:lnTo>
                  <a:lnTo>
                    <a:pt x="0" y="936103"/>
                  </a:lnTo>
                  <a:close/>
                </a:path>
              </a:pathLst>
            </a:cu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0756DAF0-2251-49FA-AE41-3882191854F6}"/>
                </a:ext>
              </a:extLst>
            </p:cNvPr>
            <p:cNvSpPr/>
            <p:nvPr/>
          </p:nvSpPr>
          <p:spPr>
            <a:xfrm rot="5400000">
              <a:off x="908801" y="941620"/>
              <a:ext cx="556301" cy="443727"/>
            </a:xfrm>
            <a:prstGeom prst="triangle">
              <a:avLst>
                <a:gd name="adj" fmla="val 5548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4803F45-8197-4513-B2BC-9624F66A67DA}"/>
                </a:ext>
              </a:extLst>
            </p:cNvPr>
            <p:cNvSpPr/>
            <p:nvPr/>
          </p:nvSpPr>
          <p:spPr>
            <a:xfrm>
              <a:off x="-10827758" y="43269"/>
              <a:ext cx="12236574" cy="1153229"/>
            </a:xfrm>
            <a:prstGeom prst="rect">
              <a:avLst/>
            </a:pr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a스마일M" pitchFamily="18" charset="-127"/>
                <a:ea typeface="a스마일M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52B646-A1E8-432B-802D-322661671AB4}"/>
              </a:ext>
            </a:extLst>
          </p:cNvPr>
          <p:cNvGrpSpPr/>
          <p:nvPr userDrawn="1"/>
        </p:nvGrpSpPr>
        <p:grpSpPr>
          <a:xfrm>
            <a:off x="594360" y="3201845"/>
            <a:ext cx="7353528" cy="809428"/>
            <a:chOff x="-10432829" y="43269"/>
            <a:chExt cx="12703925" cy="1398365"/>
          </a:xfrm>
        </p:grpSpPr>
        <p:sp>
          <p:nvSpPr>
            <p:cNvPr id="13" name="이등변 삼각형 8">
              <a:extLst>
                <a:ext uri="{FF2B5EF4-FFF2-40B4-BE49-F238E27FC236}">
                  <a16:creationId xmlns:a16="http://schemas.microsoft.com/office/drawing/2014/main" id="{3A5C1502-6FFC-4FA3-BBF5-D8EC473D980F}"/>
                </a:ext>
              </a:extLst>
            </p:cNvPr>
            <p:cNvSpPr/>
            <p:nvPr/>
          </p:nvSpPr>
          <p:spPr>
            <a:xfrm>
              <a:off x="965088" y="288406"/>
              <a:ext cx="1306008" cy="1153228"/>
            </a:xfrm>
            <a:custGeom>
              <a:avLst/>
              <a:gdLst/>
              <a:ahLst/>
              <a:cxnLst/>
              <a:rect l="l" t="t" r="r" b="b"/>
              <a:pathLst>
                <a:path w="1266785" h="936103">
                  <a:moveTo>
                    <a:pt x="0" y="0"/>
                  </a:moveTo>
                  <a:lnTo>
                    <a:pt x="724903" y="0"/>
                  </a:lnTo>
                  <a:lnTo>
                    <a:pt x="1266785" y="0"/>
                  </a:lnTo>
                  <a:lnTo>
                    <a:pt x="724903" y="468964"/>
                  </a:lnTo>
                  <a:lnTo>
                    <a:pt x="1266785" y="936103"/>
                  </a:lnTo>
                  <a:lnTo>
                    <a:pt x="724903" y="936103"/>
                  </a:lnTo>
                  <a:lnTo>
                    <a:pt x="0" y="936103"/>
                  </a:lnTo>
                  <a:close/>
                </a:path>
              </a:pathLst>
            </a:cu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9B844D78-474D-40B6-9241-CC98639371AA}"/>
                </a:ext>
              </a:extLst>
            </p:cNvPr>
            <p:cNvSpPr/>
            <p:nvPr/>
          </p:nvSpPr>
          <p:spPr>
            <a:xfrm rot="5400000">
              <a:off x="908801" y="941620"/>
              <a:ext cx="556301" cy="443727"/>
            </a:xfrm>
            <a:prstGeom prst="triangle">
              <a:avLst>
                <a:gd name="adj" fmla="val 5548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5EB7757-23E7-470D-B351-59958B1A355B}"/>
                </a:ext>
              </a:extLst>
            </p:cNvPr>
            <p:cNvSpPr/>
            <p:nvPr/>
          </p:nvSpPr>
          <p:spPr>
            <a:xfrm>
              <a:off x="-10432829" y="43269"/>
              <a:ext cx="11841647" cy="1153229"/>
            </a:xfrm>
            <a:prstGeom prst="rect">
              <a:avLst/>
            </a:pr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a스마일M" pitchFamily="18" charset="-127"/>
                <a:ea typeface="a스마일M" pitchFamily="18" charset="-127"/>
              </a:endParaRPr>
            </a:p>
          </p:txBody>
        </p:sp>
      </p:grpSp>
      <p:sp>
        <p:nvSpPr>
          <p:cNvPr id="42" name="이등변 삼각형 8">
            <a:extLst>
              <a:ext uri="{FF2B5EF4-FFF2-40B4-BE49-F238E27FC236}">
                <a16:creationId xmlns:a16="http://schemas.microsoft.com/office/drawing/2014/main" id="{B27C7C66-AE96-4F0A-B1CF-1463BEFE3241}"/>
              </a:ext>
            </a:extLst>
          </p:cNvPr>
          <p:cNvSpPr/>
          <p:nvPr userDrawn="1"/>
        </p:nvSpPr>
        <p:spPr>
          <a:xfrm rot="5400000" flipV="1">
            <a:off x="11503168" y="104346"/>
            <a:ext cx="432249" cy="223558"/>
          </a:xfrm>
          <a:custGeom>
            <a:avLst/>
            <a:gdLst/>
            <a:ahLst/>
            <a:cxnLst/>
            <a:rect l="l" t="t" r="r" b="b"/>
            <a:pathLst>
              <a:path w="3135401" h="1621620">
                <a:moveTo>
                  <a:pt x="0" y="1621620"/>
                </a:moveTo>
                <a:lnTo>
                  <a:pt x="0" y="0"/>
                </a:lnTo>
                <a:lnTo>
                  <a:pt x="1076692" y="0"/>
                </a:lnTo>
                <a:lnTo>
                  <a:pt x="1178072" y="0"/>
                </a:lnTo>
                <a:lnTo>
                  <a:pt x="2058709" y="0"/>
                </a:lnTo>
                <a:lnTo>
                  <a:pt x="2254764" y="0"/>
                </a:lnTo>
                <a:lnTo>
                  <a:pt x="3135401" y="0"/>
                </a:lnTo>
                <a:lnTo>
                  <a:pt x="2254764" y="812391"/>
                </a:lnTo>
                <a:lnTo>
                  <a:pt x="3135401" y="1621620"/>
                </a:lnTo>
                <a:lnTo>
                  <a:pt x="2254764" y="1621620"/>
                </a:lnTo>
                <a:lnTo>
                  <a:pt x="2058709" y="1621620"/>
                </a:lnTo>
                <a:lnTo>
                  <a:pt x="1178072" y="1621620"/>
                </a:lnTo>
                <a:lnTo>
                  <a:pt x="1076692" y="1621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이등변 삼각형 8">
            <a:extLst>
              <a:ext uri="{FF2B5EF4-FFF2-40B4-BE49-F238E27FC236}">
                <a16:creationId xmlns:a16="http://schemas.microsoft.com/office/drawing/2014/main" id="{362D2562-FB49-46D0-816D-21231D7892E5}"/>
              </a:ext>
            </a:extLst>
          </p:cNvPr>
          <p:cNvSpPr/>
          <p:nvPr userDrawn="1"/>
        </p:nvSpPr>
        <p:spPr>
          <a:xfrm rot="5400000" flipV="1">
            <a:off x="11134452" y="203795"/>
            <a:ext cx="622089" cy="214496"/>
          </a:xfrm>
          <a:custGeom>
            <a:avLst/>
            <a:gdLst/>
            <a:ahLst/>
            <a:cxnLst/>
            <a:rect l="l" t="t" r="r" b="b"/>
            <a:pathLst>
              <a:path w="864399" h="298044">
                <a:moveTo>
                  <a:pt x="0" y="298044"/>
                </a:moveTo>
                <a:lnTo>
                  <a:pt x="0" y="1"/>
                </a:lnTo>
                <a:lnTo>
                  <a:pt x="197889" y="1"/>
                </a:lnTo>
                <a:lnTo>
                  <a:pt x="216522" y="1"/>
                </a:lnTo>
                <a:lnTo>
                  <a:pt x="288133" y="1"/>
                </a:lnTo>
                <a:lnTo>
                  <a:pt x="288133" y="0"/>
                </a:lnTo>
                <a:lnTo>
                  <a:pt x="486022" y="0"/>
                </a:lnTo>
                <a:lnTo>
                  <a:pt x="504655" y="0"/>
                </a:lnTo>
                <a:lnTo>
                  <a:pt x="666510" y="0"/>
                </a:lnTo>
                <a:lnTo>
                  <a:pt x="702544" y="0"/>
                </a:lnTo>
                <a:lnTo>
                  <a:pt x="864399" y="0"/>
                </a:lnTo>
                <a:lnTo>
                  <a:pt x="702544" y="149312"/>
                </a:lnTo>
                <a:lnTo>
                  <a:pt x="864399" y="298043"/>
                </a:lnTo>
                <a:lnTo>
                  <a:pt x="702544" y="298043"/>
                </a:lnTo>
                <a:lnTo>
                  <a:pt x="666510" y="298043"/>
                </a:lnTo>
                <a:lnTo>
                  <a:pt x="576265" y="298043"/>
                </a:lnTo>
                <a:lnTo>
                  <a:pt x="576266" y="298044"/>
                </a:lnTo>
                <a:lnTo>
                  <a:pt x="414411" y="298044"/>
                </a:lnTo>
                <a:lnTo>
                  <a:pt x="378377" y="298044"/>
                </a:lnTo>
                <a:lnTo>
                  <a:pt x="216522" y="298044"/>
                </a:lnTo>
                <a:lnTo>
                  <a:pt x="197889" y="298044"/>
                </a:lnTo>
                <a:close/>
              </a:path>
            </a:pathLst>
          </a:cu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텍스트 개체 틀 9">
            <a:extLst>
              <a:ext uri="{FF2B5EF4-FFF2-40B4-BE49-F238E27FC236}">
                <a16:creationId xmlns:a16="http://schemas.microsoft.com/office/drawing/2014/main" id="{E71FF380-CECC-4A05-A957-384F1EC432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66045" y="3343740"/>
            <a:ext cx="1738555" cy="4512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64" name="텍스트 개체 틀 9">
            <a:extLst>
              <a:ext uri="{FF2B5EF4-FFF2-40B4-BE49-F238E27FC236}">
                <a16:creationId xmlns:a16="http://schemas.microsoft.com/office/drawing/2014/main" id="{B1E80263-9779-4164-AC6C-4BA5ED935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6045" y="4192154"/>
            <a:ext cx="1738555" cy="4512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70" name="텍스트 개체 틀 9">
            <a:extLst>
              <a:ext uri="{FF2B5EF4-FFF2-40B4-BE49-F238E27FC236}">
                <a16:creationId xmlns:a16="http://schemas.microsoft.com/office/drawing/2014/main" id="{BE1A31C7-AA3E-4B53-A894-98EE25FE73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6045" y="5017996"/>
            <a:ext cx="1738555" cy="4512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C81E2ED-D895-4101-9A53-A186A7E5A4AA}"/>
              </a:ext>
            </a:extLst>
          </p:cNvPr>
          <p:cNvSpPr/>
          <p:nvPr userDrawn="1"/>
        </p:nvSpPr>
        <p:spPr>
          <a:xfrm>
            <a:off x="5655253" y="2555296"/>
            <a:ext cx="1913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162D9A"/>
                </a:solidFill>
                <a:latin typeface="맑은 고딕 (제목)"/>
                <a:ea typeface="Adobe 고딕 Std B" pitchFamily="34" charset="-127"/>
              </a:rPr>
              <a:t>INDEX</a:t>
            </a:r>
            <a:endParaRPr lang="ko-KR" altLang="en-US" sz="4400" b="1" dirty="0">
              <a:solidFill>
                <a:srgbClr val="162D9A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180A4A2-16D4-4E44-9650-4D5AFDBBCF84}"/>
              </a:ext>
            </a:extLst>
          </p:cNvPr>
          <p:cNvSpPr/>
          <p:nvPr userDrawn="1"/>
        </p:nvSpPr>
        <p:spPr>
          <a:xfrm>
            <a:off x="-1" y="-1"/>
            <a:ext cx="96110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D6916A0-9FD3-4753-9D5B-54DC7B0BED5A}"/>
              </a:ext>
            </a:extLst>
          </p:cNvPr>
          <p:cNvSpPr/>
          <p:nvPr userDrawn="1"/>
        </p:nvSpPr>
        <p:spPr>
          <a:xfrm>
            <a:off x="-3865" y="4523039"/>
            <a:ext cx="978511" cy="2334961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 Box 58">
            <a:extLst>
              <a:ext uri="{FF2B5EF4-FFF2-40B4-BE49-F238E27FC236}">
                <a16:creationId xmlns:a16="http://schemas.microsoft.com/office/drawing/2014/main" id="{0399D67B-3555-40D7-828E-4DBB3714371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cxnSp>
        <p:nvCxnSpPr>
          <p:cNvPr id="88" name="직선 연결선 25">
            <a:extLst>
              <a:ext uri="{FF2B5EF4-FFF2-40B4-BE49-F238E27FC236}">
                <a16:creationId xmlns:a16="http://schemas.microsoft.com/office/drawing/2014/main" id="{F29DF02B-0515-4F24-9A85-B138644C6B0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Text Box 58">
            <a:extLst>
              <a:ext uri="{FF2B5EF4-FFF2-40B4-BE49-F238E27FC236}">
                <a16:creationId xmlns:a16="http://schemas.microsoft.com/office/drawing/2014/main" id="{FED04A98-525D-4D37-B1C8-BE4AD87BAC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90" name="Text Box 58">
            <a:extLst>
              <a:ext uri="{FF2B5EF4-FFF2-40B4-BE49-F238E27FC236}">
                <a16:creationId xmlns:a16="http://schemas.microsoft.com/office/drawing/2014/main" id="{0FB647C4-1487-402C-98EE-0E736918F8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E27F77B-72A3-4614-9831-D16741215B97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DEDDCD9-AF5B-4469-A897-5ACE6A210B5B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C60FAB5-6CB6-4BF3-9080-923E7A79EC36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FDCB44C-A155-47E2-9A05-E1A44F96CC3C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FCDA1C5-5523-4FE6-B564-A99F46E9C2AC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96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6B1870A-BBE0-4CCE-9FA5-1DE7154764A3}"/>
              </a:ext>
            </a:extLst>
          </p:cNvPr>
          <p:cNvSpPr/>
          <p:nvPr userDrawn="1"/>
        </p:nvSpPr>
        <p:spPr>
          <a:xfrm>
            <a:off x="982790" y="0"/>
            <a:ext cx="15631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8117BD-7D5C-42EF-96E6-FFCB07301FE4}"/>
              </a:ext>
            </a:extLst>
          </p:cNvPr>
          <p:cNvSpPr/>
          <p:nvPr userDrawn="1"/>
        </p:nvSpPr>
        <p:spPr>
          <a:xfrm>
            <a:off x="978513" y="4941168"/>
            <a:ext cx="1567403" cy="1916832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CD01A9-8A51-40A0-AE6A-F7685AEFE6B8}"/>
              </a:ext>
            </a:extLst>
          </p:cNvPr>
          <p:cNvCxnSpPr>
            <a:cxnSpLocks/>
          </p:cNvCxnSpPr>
          <p:nvPr userDrawn="1"/>
        </p:nvCxnSpPr>
        <p:spPr>
          <a:xfrm>
            <a:off x="3215640" y="691743"/>
            <a:ext cx="8686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759CE9B-4FF4-424E-9B68-F7BE11CEBB59}"/>
              </a:ext>
            </a:extLst>
          </p:cNvPr>
          <p:cNvGrpSpPr/>
          <p:nvPr userDrawn="1"/>
        </p:nvGrpSpPr>
        <p:grpSpPr>
          <a:xfrm>
            <a:off x="971550" y="261864"/>
            <a:ext cx="2095499" cy="691746"/>
            <a:chOff x="1452241" y="230360"/>
            <a:chExt cx="1476983" cy="461383"/>
          </a:xfrm>
        </p:grpSpPr>
        <p:sp>
          <p:nvSpPr>
            <p:cNvPr id="25" name="이등변 삼각형 8">
              <a:extLst>
                <a:ext uri="{FF2B5EF4-FFF2-40B4-BE49-F238E27FC236}">
                  <a16:creationId xmlns:a16="http://schemas.microsoft.com/office/drawing/2014/main" id="{BBA9500D-84E3-454F-BA49-CE8E7C12D987}"/>
                </a:ext>
              </a:extLst>
            </p:cNvPr>
            <p:cNvSpPr/>
            <p:nvPr userDrawn="1"/>
          </p:nvSpPr>
          <p:spPr>
            <a:xfrm>
              <a:off x="2550998" y="311242"/>
              <a:ext cx="378226" cy="380501"/>
            </a:xfrm>
            <a:custGeom>
              <a:avLst/>
              <a:gdLst/>
              <a:ahLst/>
              <a:cxnLst/>
              <a:rect l="l" t="t" r="r" b="b"/>
              <a:pathLst>
                <a:path w="417971" h="420486">
                  <a:moveTo>
                    <a:pt x="0" y="0"/>
                  </a:moveTo>
                  <a:lnTo>
                    <a:pt x="219368" y="0"/>
                  </a:lnTo>
                  <a:lnTo>
                    <a:pt x="417971" y="0"/>
                  </a:lnTo>
                  <a:lnTo>
                    <a:pt x="219368" y="210653"/>
                  </a:lnTo>
                  <a:lnTo>
                    <a:pt x="417971" y="420486"/>
                  </a:lnTo>
                  <a:lnTo>
                    <a:pt x="219368" y="420486"/>
                  </a:lnTo>
                  <a:lnTo>
                    <a:pt x="0" y="420486"/>
                  </a:lnTo>
                  <a:close/>
                </a:path>
              </a:pathLst>
            </a:cu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4A532F9E-66AF-436B-8837-9A429F7295FC}"/>
                </a:ext>
              </a:extLst>
            </p:cNvPr>
            <p:cNvSpPr/>
            <p:nvPr userDrawn="1"/>
          </p:nvSpPr>
          <p:spPr>
            <a:xfrm rot="5400000">
              <a:off x="2529342" y="526766"/>
              <a:ext cx="183549" cy="146405"/>
            </a:xfrm>
            <a:prstGeom prst="triangle">
              <a:avLst>
                <a:gd name="adj" fmla="val 5548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8C6BF22-6786-4ECF-B226-08EF854A540A}"/>
                </a:ext>
              </a:extLst>
            </p:cNvPr>
            <p:cNvSpPr/>
            <p:nvPr userDrawn="1"/>
          </p:nvSpPr>
          <p:spPr>
            <a:xfrm>
              <a:off x="1452241" y="230360"/>
              <a:ext cx="1242081" cy="380501"/>
            </a:xfrm>
            <a:prstGeom prst="rect">
              <a:avLst/>
            </a:pr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DF4EA4-6C32-402C-A447-D428CD1F0D3A}"/>
              </a:ext>
            </a:extLst>
          </p:cNvPr>
          <p:cNvSpPr/>
          <p:nvPr userDrawn="1"/>
        </p:nvSpPr>
        <p:spPr>
          <a:xfrm>
            <a:off x="974904" y="6671329"/>
            <a:ext cx="11217096" cy="1866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연결선 25">
            <a:extLst>
              <a:ext uri="{FF2B5EF4-FFF2-40B4-BE49-F238E27FC236}">
                <a16:creationId xmlns:a16="http://schemas.microsoft.com/office/drawing/2014/main" id="{9CFA086E-E6E4-4F72-9D8E-E21BF3EBAC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58">
            <a:extLst>
              <a:ext uri="{FF2B5EF4-FFF2-40B4-BE49-F238E27FC236}">
                <a16:creationId xmlns:a16="http://schemas.microsoft.com/office/drawing/2014/main" id="{DF37A49C-7298-41FD-BDC7-B25BD32E88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A4BAA9F7-B992-4CAF-991C-343DE0B840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F6384A-B63F-4624-A599-555756EBE4DB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5722E2-7819-425F-AB2D-DE8B68ECFF98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6222B-F452-4DD5-BABA-2233A2201266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FA75C0-E461-4521-9DB4-3EA88D224860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CBC074-0787-4D05-BBE5-7AE5B2C2ACA8}"/>
              </a:ext>
            </a:extLst>
          </p:cNvPr>
          <p:cNvSpPr/>
          <p:nvPr userDrawn="1"/>
        </p:nvSpPr>
        <p:spPr>
          <a:xfrm>
            <a:off x="-3865" y="4521009"/>
            <a:ext cx="978511" cy="2336991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62D9A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2C2ECF-94E0-4777-8B84-E98ED6DFCEB5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70" name="텍스트 개체 틀 9">
            <a:extLst>
              <a:ext uri="{FF2B5EF4-FFF2-40B4-BE49-F238E27FC236}">
                <a16:creationId xmlns:a16="http://schemas.microsoft.com/office/drawing/2014/main" id="{56DC6A6A-8647-40FB-A8C7-2D44F5C192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525" y="338064"/>
            <a:ext cx="1625247" cy="4942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71" name="텍스트 개체 틀 111">
            <a:extLst>
              <a:ext uri="{FF2B5EF4-FFF2-40B4-BE49-F238E27FC236}">
                <a16:creationId xmlns:a16="http://schemas.microsoft.com/office/drawing/2014/main" id="{4C42BC6B-A0B7-40A2-BE8D-7B14B9C1A3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3489" y="5148618"/>
            <a:ext cx="3440431" cy="12538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72" name="텍스트 개체 틀 9">
            <a:extLst>
              <a:ext uri="{FF2B5EF4-FFF2-40B4-BE49-F238E27FC236}">
                <a16:creationId xmlns:a16="http://schemas.microsoft.com/office/drawing/2014/main" id="{D380656E-8455-4560-9825-17CB34E821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63489" y="4609435"/>
            <a:ext cx="3440431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8724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C8E0F6-99D6-47F5-9D3C-C94946AD425E}"/>
              </a:ext>
            </a:extLst>
          </p:cNvPr>
          <p:cNvSpPr/>
          <p:nvPr userDrawn="1"/>
        </p:nvSpPr>
        <p:spPr>
          <a:xfrm>
            <a:off x="6741755" y="687663"/>
            <a:ext cx="5009627" cy="424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7D0B01-EA44-43FF-881B-A530E66F4F16}"/>
              </a:ext>
            </a:extLst>
          </p:cNvPr>
          <p:cNvSpPr/>
          <p:nvPr userDrawn="1"/>
        </p:nvSpPr>
        <p:spPr>
          <a:xfrm>
            <a:off x="1469019" y="702903"/>
            <a:ext cx="5009627" cy="424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CD01A9-8A51-40A0-AE6A-F7685AEFE6B8}"/>
              </a:ext>
            </a:extLst>
          </p:cNvPr>
          <p:cNvCxnSpPr>
            <a:cxnSpLocks/>
          </p:cNvCxnSpPr>
          <p:nvPr userDrawn="1"/>
        </p:nvCxnSpPr>
        <p:spPr>
          <a:xfrm>
            <a:off x="968931" y="691743"/>
            <a:ext cx="111901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DF4EA4-6C32-402C-A447-D428CD1F0D3A}"/>
              </a:ext>
            </a:extLst>
          </p:cNvPr>
          <p:cNvSpPr/>
          <p:nvPr userDrawn="1"/>
        </p:nvSpPr>
        <p:spPr>
          <a:xfrm>
            <a:off x="974904" y="6671329"/>
            <a:ext cx="11217096" cy="1866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연결선 25">
            <a:extLst>
              <a:ext uri="{FF2B5EF4-FFF2-40B4-BE49-F238E27FC236}">
                <a16:creationId xmlns:a16="http://schemas.microsoft.com/office/drawing/2014/main" id="{9CFA086E-E6E4-4F72-9D8E-E21BF3EBAC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58">
            <a:extLst>
              <a:ext uri="{FF2B5EF4-FFF2-40B4-BE49-F238E27FC236}">
                <a16:creationId xmlns:a16="http://schemas.microsoft.com/office/drawing/2014/main" id="{DF37A49C-7298-41FD-BDC7-B25BD32E88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A4BAA9F7-B992-4CAF-991C-343DE0B840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F6384A-B63F-4624-A599-555756EBE4DB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5722E2-7819-425F-AB2D-DE8B68ECFF98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6222B-F452-4DD5-BABA-2233A2201266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FA75C0-E461-4521-9DB4-3EA88D224860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CBC074-0787-4D05-BBE5-7AE5B2C2ACA8}"/>
              </a:ext>
            </a:extLst>
          </p:cNvPr>
          <p:cNvSpPr/>
          <p:nvPr userDrawn="1"/>
        </p:nvSpPr>
        <p:spPr>
          <a:xfrm>
            <a:off x="-3865" y="4521009"/>
            <a:ext cx="978511" cy="2336991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62D9A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2C2ECF-94E0-4777-8B84-E98ED6DFCEB5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3E91365-8ACA-42C7-A5EF-A4EB4FD9D9EB}"/>
              </a:ext>
            </a:extLst>
          </p:cNvPr>
          <p:cNvCxnSpPr>
            <a:cxnSpLocks/>
          </p:cNvCxnSpPr>
          <p:nvPr userDrawn="1"/>
        </p:nvCxnSpPr>
        <p:spPr>
          <a:xfrm>
            <a:off x="968931" y="4941168"/>
            <a:ext cx="111901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111">
            <a:extLst>
              <a:ext uri="{FF2B5EF4-FFF2-40B4-BE49-F238E27FC236}">
                <a16:creationId xmlns:a16="http://schemas.microsoft.com/office/drawing/2014/main" id="{B49E7B48-38A9-4408-853A-2A4BC2E42C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18091" y="5615271"/>
            <a:ext cx="3440431" cy="808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29" name="텍스트 개체 틀 9">
            <a:extLst>
              <a:ext uri="{FF2B5EF4-FFF2-40B4-BE49-F238E27FC236}">
                <a16:creationId xmlns:a16="http://schemas.microsoft.com/office/drawing/2014/main" id="{97BC1C6C-A27B-44B0-9084-63B8C93238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18091" y="5076088"/>
            <a:ext cx="3440431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30" name="텍스트 개체 틀 111">
            <a:extLst>
              <a:ext uri="{FF2B5EF4-FFF2-40B4-BE49-F238E27FC236}">
                <a16:creationId xmlns:a16="http://schemas.microsoft.com/office/drawing/2014/main" id="{5FCE1FE6-A366-4C3E-8C3E-C12A69452C5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02562" y="5615271"/>
            <a:ext cx="3440431" cy="808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31" name="텍스트 개체 틀 9">
            <a:extLst>
              <a:ext uri="{FF2B5EF4-FFF2-40B4-BE49-F238E27FC236}">
                <a16:creationId xmlns:a16="http://schemas.microsoft.com/office/drawing/2014/main" id="{EDA23701-0358-4918-ACE4-631E6662F39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2562" y="5076088"/>
            <a:ext cx="3440431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4001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DF4EA4-6C32-402C-A447-D428CD1F0D3A}"/>
              </a:ext>
            </a:extLst>
          </p:cNvPr>
          <p:cNvSpPr/>
          <p:nvPr userDrawn="1"/>
        </p:nvSpPr>
        <p:spPr>
          <a:xfrm>
            <a:off x="974904" y="6671329"/>
            <a:ext cx="11217096" cy="1866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연결선 25">
            <a:extLst>
              <a:ext uri="{FF2B5EF4-FFF2-40B4-BE49-F238E27FC236}">
                <a16:creationId xmlns:a16="http://schemas.microsoft.com/office/drawing/2014/main" id="{9CFA086E-E6E4-4F72-9D8E-E21BF3EBAC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58">
            <a:extLst>
              <a:ext uri="{FF2B5EF4-FFF2-40B4-BE49-F238E27FC236}">
                <a16:creationId xmlns:a16="http://schemas.microsoft.com/office/drawing/2014/main" id="{DF37A49C-7298-41FD-BDC7-B25BD32E88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A4BAA9F7-B992-4CAF-991C-343DE0B840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F6384A-B63F-4624-A599-555756EBE4DB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5722E2-7819-425F-AB2D-DE8B68ECFF98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6222B-F452-4DD5-BABA-2233A2201266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FA75C0-E461-4521-9DB4-3EA88D224860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CBC074-0787-4D05-BBE5-7AE5B2C2ACA8}"/>
              </a:ext>
            </a:extLst>
          </p:cNvPr>
          <p:cNvSpPr/>
          <p:nvPr userDrawn="1"/>
        </p:nvSpPr>
        <p:spPr>
          <a:xfrm>
            <a:off x="-3865" y="4521009"/>
            <a:ext cx="978511" cy="2336991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62D9A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2C2ECF-94E0-4777-8B84-E98ED6DFCEB5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24" name="텍스트 개체 틀 111">
            <a:extLst>
              <a:ext uri="{FF2B5EF4-FFF2-40B4-BE49-F238E27FC236}">
                <a16:creationId xmlns:a16="http://schemas.microsoft.com/office/drawing/2014/main" id="{B49E7B48-38A9-4408-853A-2A4BC2E42C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26511" y="4787462"/>
            <a:ext cx="2268080" cy="11051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TEXT</a:t>
            </a:r>
          </a:p>
          <a:p>
            <a:pPr lvl="0"/>
            <a:endParaRPr lang="en-US" altLang="ko-KR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7CD896-F439-4490-A2C2-118DE8A0A095}"/>
              </a:ext>
            </a:extLst>
          </p:cNvPr>
          <p:cNvSpPr/>
          <p:nvPr userDrawn="1"/>
        </p:nvSpPr>
        <p:spPr>
          <a:xfrm>
            <a:off x="1946966" y="2708714"/>
            <a:ext cx="1827171" cy="18271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0F52F16B-DA7E-4D0F-99CE-824CA2505E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25117" y="3372487"/>
            <a:ext cx="700380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A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A94824B4-C26D-4242-A9A4-CABC110814F3}"/>
              </a:ext>
            </a:extLst>
          </p:cNvPr>
          <p:cNvSpPr/>
          <p:nvPr userDrawn="1"/>
        </p:nvSpPr>
        <p:spPr>
          <a:xfrm rot="19800000">
            <a:off x="4000778" y="3528887"/>
            <a:ext cx="152244" cy="13124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7751952-8197-4A2A-A30A-FA168DCC6963}"/>
              </a:ext>
            </a:extLst>
          </p:cNvPr>
          <p:cNvSpPr/>
          <p:nvPr userDrawn="1"/>
        </p:nvSpPr>
        <p:spPr>
          <a:xfrm>
            <a:off x="4379663" y="2708714"/>
            <a:ext cx="1827171" cy="18271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텍스트 개체 틀 9">
            <a:extLst>
              <a:ext uri="{FF2B5EF4-FFF2-40B4-BE49-F238E27FC236}">
                <a16:creationId xmlns:a16="http://schemas.microsoft.com/office/drawing/2014/main" id="{3FFD349D-E578-426E-9D89-3DA9AC2DA6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57814" y="3372487"/>
            <a:ext cx="700380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B</a:t>
            </a: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28E8E442-90EF-4BFC-8B29-B36466911CA9}"/>
              </a:ext>
            </a:extLst>
          </p:cNvPr>
          <p:cNvSpPr/>
          <p:nvPr userDrawn="1"/>
        </p:nvSpPr>
        <p:spPr>
          <a:xfrm rot="19800000">
            <a:off x="6433475" y="3528887"/>
            <a:ext cx="152244" cy="13124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B1FB9A1-0A98-4633-ADEB-353CDFFAA0B6}"/>
              </a:ext>
            </a:extLst>
          </p:cNvPr>
          <p:cNvSpPr/>
          <p:nvPr userDrawn="1"/>
        </p:nvSpPr>
        <p:spPr>
          <a:xfrm>
            <a:off x="6812360" y="2708714"/>
            <a:ext cx="1827171" cy="18271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텍스트 개체 틀 9">
            <a:extLst>
              <a:ext uri="{FF2B5EF4-FFF2-40B4-BE49-F238E27FC236}">
                <a16:creationId xmlns:a16="http://schemas.microsoft.com/office/drawing/2014/main" id="{D6B65D7B-3BA6-4D2D-A964-982CE5020B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90511" y="3372487"/>
            <a:ext cx="700380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C</a:t>
            </a: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DB33B895-5501-4291-863F-2085F83D50DE}"/>
              </a:ext>
            </a:extLst>
          </p:cNvPr>
          <p:cNvSpPr/>
          <p:nvPr userDrawn="1"/>
        </p:nvSpPr>
        <p:spPr>
          <a:xfrm rot="19800000">
            <a:off x="8866172" y="3528887"/>
            <a:ext cx="152244" cy="13124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A06CEEE-A302-462B-B1C6-89B7661CC270}"/>
              </a:ext>
            </a:extLst>
          </p:cNvPr>
          <p:cNvSpPr/>
          <p:nvPr userDrawn="1"/>
        </p:nvSpPr>
        <p:spPr>
          <a:xfrm>
            <a:off x="9217682" y="2708714"/>
            <a:ext cx="1827171" cy="1827171"/>
          </a:xfrm>
          <a:prstGeom prst="ellipse">
            <a:avLst/>
          </a:prstGeom>
          <a:solidFill>
            <a:srgbClr val="162D9A"/>
          </a:solidFill>
          <a:ln>
            <a:solidFill>
              <a:srgbClr val="162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텍스트 개체 틀 9">
            <a:extLst>
              <a:ext uri="{FF2B5EF4-FFF2-40B4-BE49-F238E27FC236}">
                <a16:creationId xmlns:a16="http://schemas.microsoft.com/office/drawing/2014/main" id="{B3D849FA-7841-48FC-BEDE-D18CA81683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95833" y="3372487"/>
            <a:ext cx="700380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D</a:t>
            </a:r>
          </a:p>
        </p:txBody>
      </p:sp>
      <p:sp>
        <p:nvSpPr>
          <p:cNvPr id="45" name="텍스트 개체 틀 111">
            <a:extLst>
              <a:ext uri="{FF2B5EF4-FFF2-40B4-BE49-F238E27FC236}">
                <a16:creationId xmlns:a16="http://schemas.microsoft.com/office/drawing/2014/main" id="{4CE6655A-FE93-44C3-9114-16CB88E8941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75635" y="4787462"/>
            <a:ext cx="2235226" cy="11051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TEXT</a:t>
            </a:r>
          </a:p>
          <a:p>
            <a:pPr lvl="0"/>
            <a:endParaRPr lang="en-US" altLang="ko-KR" dirty="0"/>
          </a:p>
        </p:txBody>
      </p:sp>
      <p:sp>
        <p:nvSpPr>
          <p:cNvPr id="46" name="텍스트 개체 틀 111">
            <a:extLst>
              <a:ext uri="{FF2B5EF4-FFF2-40B4-BE49-F238E27FC236}">
                <a16:creationId xmlns:a16="http://schemas.microsoft.com/office/drawing/2014/main" id="{7E6E29A6-47A9-4F84-99AC-DF822227CD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8332" y="4787462"/>
            <a:ext cx="2235226" cy="11051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TEXT</a:t>
            </a:r>
          </a:p>
          <a:p>
            <a:pPr lvl="0"/>
            <a:endParaRPr lang="en-US" altLang="ko-KR" dirty="0"/>
          </a:p>
        </p:txBody>
      </p:sp>
      <p:sp>
        <p:nvSpPr>
          <p:cNvPr id="47" name="텍스트 개체 틀 111">
            <a:extLst>
              <a:ext uri="{FF2B5EF4-FFF2-40B4-BE49-F238E27FC236}">
                <a16:creationId xmlns:a16="http://schemas.microsoft.com/office/drawing/2014/main" id="{7F539477-57B2-4C8B-9A63-2D8D4331FC8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42084" y="4787462"/>
            <a:ext cx="2178366" cy="11051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TEXT</a:t>
            </a:r>
          </a:p>
          <a:p>
            <a:pPr lvl="0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5950CE-B40E-4C78-B0E2-EAEEC20E7153}"/>
              </a:ext>
            </a:extLst>
          </p:cNvPr>
          <p:cNvSpPr/>
          <p:nvPr userDrawn="1"/>
        </p:nvSpPr>
        <p:spPr>
          <a:xfrm>
            <a:off x="2525124" y="1430458"/>
            <a:ext cx="7971089" cy="712423"/>
          </a:xfrm>
          <a:prstGeom prst="rect">
            <a:avLst/>
          </a:prstGeom>
          <a:solidFill>
            <a:srgbClr val="162D9A"/>
          </a:solidFill>
          <a:ln>
            <a:solidFill>
              <a:srgbClr val="162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텍스트 개체 틀 9">
            <a:extLst>
              <a:ext uri="{FF2B5EF4-FFF2-40B4-BE49-F238E27FC236}">
                <a16:creationId xmlns:a16="http://schemas.microsoft.com/office/drawing/2014/main" id="{AAAD72B2-1892-4FC5-94E7-097992EEB5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5117" y="1501431"/>
            <a:ext cx="7971088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51" name="텍스트 개체 틀 9">
            <a:extLst>
              <a:ext uri="{FF2B5EF4-FFF2-40B4-BE49-F238E27FC236}">
                <a16:creationId xmlns:a16="http://schemas.microsoft.com/office/drawing/2014/main" id="{7D1B18B2-39F3-4790-8BA0-BDC60C007E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25117" y="890079"/>
            <a:ext cx="7971088" cy="359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60734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타원 60">
            <a:extLst>
              <a:ext uri="{FF2B5EF4-FFF2-40B4-BE49-F238E27FC236}">
                <a16:creationId xmlns:a16="http://schemas.microsoft.com/office/drawing/2014/main" id="{D9207F6A-E595-49E0-936B-A3432C6C330C}"/>
              </a:ext>
            </a:extLst>
          </p:cNvPr>
          <p:cNvSpPr/>
          <p:nvPr userDrawn="1"/>
        </p:nvSpPr>
        <p:spPr>
          <a:xfrm>
            <a:off x="9238768" y="3146178"/>
            <a:ext cx="2449991" cy="24499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380C7A0-93CA-4C6D-B312-D1068573DB8A}"/>
              </a:ext>
            </a:extLst>
          </p:cNvPr>
          <p:cNvSpPr/>
          <p:nvPr userDrawn="1"/>
        </p:nvSpPr>
        <p:spPr>
          <a:xfrm>
            <a:off x="5443651" y="3146178"/>
            <a:ext cx="2449991" cy="24499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DF4EA4-6C32-402C-A447-D428CD1F0D3A}"/>
              </a:ext>
            </a:extLst>
          </p:cNvPr>
          <p:cNvSpPr/>
          <p:nvPr userDrawn="1"/>
        </p:nvSpPr>
        <p:spPr>
          <a:xfrm>
            <a:off x="974904" y="6671329"/>
            <a:ext cx="11217096" cy="1866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연결선 25">
            <a:extLst>
              <a:ext uri="{FF2B5EF4-FFF2-40B4-BE49-F238E27FC236}">
                <a16:creationId xmlns:a16="http://schemas.microsoft.com/office/drawing/2014/main" id="{9CFA086E-E6E4-4F72-9D8E-E21BF3EBAC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58">
            <a:extLst>
              <a:ext uri="{FF2B5EF4-FFF2-40B4-BE49-F238E27FC236}">
                <a16:creationId xmlns:a16="http://schemas.microsoft.com/office/drawing/2014/main" id="{DF37A49C-7298-41FD-BDC7-B25BD32E88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A4BAA9F7-B992-4CAF-991C-343DE0B840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F6384A-B63F-4624-A599-555756EBE4DB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5722E2-7819-425F-AB2D-DE8B68ECFF98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6222B-F452-4DD5-BABA-2233A2201266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FA75C0-E461-4521-9DB4-3EA88D224860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CBC074-0787-4D05-BBE5-7AE5B2C2ACA8}"/>
              </a:ext>
            </a:extLst>
          </p:cNvPr>
          <p:cNvSpPr/>
          <p:nvPr userDrawn="1"/>
        </p:nvSpPr>
        <p:spPr>
          <a:xfrm>
            <a:off x="-3865" y="4521009"/>
            <a:ext cx="978511" cy="2336991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62D9A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2C2ECF-94E0-4777-8B84-E98ED6DFCEB5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7CD896-F439-4490-A2C2-118DE8A0A095}"/>
              </a:ext>
            </a:extLst>
          </p:cNvPr>
          <p:cNvSpPr/>
          <p:nvPr userDrawn="1"/>
        </p:nvSpPr>
        <p:spPr>
          <a:xfrm>
            <a:off x="1762462" y="3156501"/>
            <a:ext cx="2449991" cy="24499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0F52F16B-DA7E-4D0F-99CE-824CA2505E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59366" y="4235771"/>
            <a:ext cx="2449985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51" name="텍스트 개체 틀 9">
            <a:extLst>
              <a:ext uri="{FF2B5EF4-FFF2-40B4-BE49-F238E27FC236}">
                <a16:creationId xmlns:a16="http://schemas.microsoft.com/office/drawing/2014/main" id="{7D1B18B2-39F3-4790-8BA0-BDC60C007E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25117" y="671602"/>
            <a:ext cx="7971088" cy="5699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268B58D-1479-4235-9E31-B9CED9CA7E92}"/>
              </a:ext>
            </a:extLst>
          </p:cNvPr>
          <p:cNvSpPr/>
          <p:nvPr userDrawn="1"/>
        </p:nvSpPr>
        <p:spPr>
          <a:xfrm>
            <a:off x="3619373" y="1931505"/>
            <a:ext cx="2449991" cy="2449991"/>
          </a:xfrm>
          <a:prstGeom prst="ellipse">
            <a:avLst/>
          </a:prstGeom>
          <a:solidFill>
            <a:srgbClr val="162D9A"/>
          </a:solidFill>
          <a:ln>
            <a:solidFill>
              <a:srgbClr val="162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텍스트 개체 틀 9">
            <a:extLst>
              <a:ext uri="{FF2B5EF4-FFF2-40B4-BE49-F238E27FC236}">
                <a16:creationId xmlns:a16="http://schemas.microsoft.com/office/drawing/2014/main" id="{E92F3D08-182F-41DC-BDDD-1E01F442FAD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16271" y="2975378"/>
            <a:ext cx="2449985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58" name="텍스트 개체 틀 9">
            <a:extLst>
              <a:ext uri="{FF2B5EF4-FFF2-40B4-BE49-F238E27FC236}">
                <a16:creationId xmlns:a16="http://schemas.microsoft.com/office/drawing/2014/main" id="{B0604D04-829B-4FD8-BAAA-F929816099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40555" y="4225448"/>
            <a:ext cx="2449985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A40F987-1FD7-4A20-9D3A-85F73F0D7DAB}"/>
              </a:ext>
            </a:extLst>
          </p:cNvPr>
          <p:cNvSpPr/>
          <p:nvPr userDrawn="1"/>
        </p:nvSpPr>
        <p:spPr>
          <a:xfrm>
            <a:off x="7297289" y="1931505"/>
            <a:ext cx="2449991" cy="2449991"/>
          </a:xfrm>
          <a:prstGeom prst="ellipse">
            <a:avLst/>
          </a:prstGeom>
          <a:solidFill>
            <a:srgbClr val="162D9A"/>
          </a:solidFill>
          <a:ln>
            <a:solidFill>
              <a:srgbClr val="162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텍스트 개체 틀 9">
            <a:extLst>
              <a:ext uri="{FF2B5EF4-FFF2-40B4-BE49-F238E27FC236}">
                <a16:creationId xmlns:a16="http://schemas.microsoft.com/office/drawing/2014/main" id="{9977C211-3A5A-4251-97D5-12A3ACA52E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94187" y="2975378"/>
            <a:ext cx="2449985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62" name="텍스트 개체 틀 9">
            <a:extLst>
              <a:ext uri="{FF2B5EF4-FFF2-40B4-BE49-F238E27FC236}">
                <a16:creationId xmlns:a16="http://schemas.microsoft.com/office/drawing/2014/main" id="{732F79DA-D7A6-49BF-BE27-E525B734A63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35672" y="4225448"/>
            <a:ext cx="2449985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63" name="텍스트 개체 틀 9">
            <a:extLst>
              <a:ext uri="{FF2B5EF4-FFF2-40B4-BE49-F238E27FC236}">
                <a16:creationId xmlns:a16="http://schemas.microsoft.com/office/drawing/2014/main" id="{E2D853E3-9ECB-42A8-8CB9-FD68F266FE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25117" y="1277672"/>
            <a:ext cx="7971088" cy="359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4021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188EC-CC87-463E-8706-04EBB5D7B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EB8B3-6EA9-42A6-A58A-67D080FECCEE}" type="datetimeFigureOut">
              <a:rPr lang="ko-KR" altLang="en-US" smtClean="0"/>
              <a:t>2022-01-09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7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52" r:id="rId3"/>
    <p:sldLayoutId id="2147483660" r:id="rId4"/>
    <p:sldLayoutId id="2147483649" r:id="rId5"/>
    <p:sldLayoutId id="2147483651" r:id="rId6"/>
    <p:sldLayoutId id="2147483663" r:id="rId7"/>
    <p:sldLayoutId id="2147483664" r:id="rId8"/>
    <p:sldLayoutId id="2147483665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17A32D-2590-4C9D-AFEA-AC5134555A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50411" y="3059076"/>
            <a:ext cx="5491178" cy="739847"/>
          </a:xfrm>
        </p:spPr>
        <p:txBody>
          <a:bodyPr/>
          <a:lstStyle/>
          <a:p>
            <a:r>
              <a:rPr lang="en-US" altLang="ko-KR" dirty="0"/>
              <a:t>Logic Gates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70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A526CFAC-D6D1-4A7B-BBBD-26DD1427F4C5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Two-Input Logic Gates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386BD9C1-A0EE-4405-82E8-485E7FF13671}"/>
              </a:ext>
            </a:extLst>
          </p:cNvPr>
          <p:cNvSpPr txBox="1">
            <a:spLocks/>
          </p:cNvSpPr>
          <p:nvPr/>
        </p:nvSpPr>
        <p:spPr>
          <a:xfrm>
            <a:off x="281728" y="1087952"/>
            <a:ext cx="1229572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/>
              <a:t>XOR</a:t>
            </a:r>
            <a:endParaRPr lang="ko-KR" altLang="en-US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E6BA8804-7D8F-408D-8EDB-83C1141080E9}"/>
              </a:ext>
            </a:extLst>
          </p:cNvPr>
          <p:cNvSpPr txBox="1">
            <a:spLocks/>
          </p:cNvSpPr>
          <p:nvPr/>
        </p:nvSpPr>
        <p:spPr>
          <a:xfrm>
            <a:off x="2177159" y="2629745"/>
            <a:ext cx="1441766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200" dirty="0">
                <a:solidFill>
                  <a:schemeClr val="tx1"/>
                </a:solidFill>
              </a:rPr>
              <a:t>Y =A</a:t>
            </a:r>
            <a:r>
              <a:rPr lang="ko-KR" altLang="en-US" sz="2200" b="0" i="0" dirty="0">
                <a:solidFill>
                  <a:srgbClr val="202124"/>
                </a:solidFill>
                <a:effectLst/>
                <a:latin typeface="+mn-lt"/>
              </a:rPr>
              <a:t>⊕</a:t>
            </a:r>
            <a:r>
              <a:rPr lang="en-US" altLang="ko-KR" sz="2200" b="0" i="0" dirty="0">
                <a:solidFill>
                  <a:srgbClr val="202124"/>
                </a:solidFill>
                <a:effectLst/>
                <a:latin typeface="+mn-lt"/>
              </a:rPr>
              <a:t>B</a:t>
            </a:r>
            <a:endParaRPr lang="ko-KR" altLang="en-US" sz="22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10" name="표 14">
            <a:extLst>
              <a:ext uri="{FF2B5EF4-FFF2-40B4-BE49-F238E27FC236}">
                <a16:creationId xmlns:a16="http://schemas.microsoft.com/office/drawing/2014/main" id="{281DA3B1-2753-4735-8EF7-2AB36FFA7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33153"/>
              </p:ext>
            </p:extLst>
          </p:nvPr>
        </p:nvGraphicFramePr>
        <p:xfrm>
          <a:off x="1888374" y="3276580"/>
          <a:ext cx="196494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981">
                  <a:extLst>
                    <a:ext uri="{9D8B030D-6E8A-4147-A177-3AD203B41FA5}">
                      <a16:colId xmlns:a16="http://schemas.microsoft.com/office/drawing/2014/main" val="3719460350"/>
                    </a:ext>
                  </a:extLst>
                </a:gridCol>
                <a:gridCol w="654981">
                  <a:extLst>
                    <a:ext uri="{9D8B030D-6E8A-4147-A177-3AD203B41FA5}">
                      <a16:colId xmlns:a16="http://schemas.microsoft.com/office/drawing/2014/main" val="16370075"/>
                    </a:ext>
                  </a:extLst>
                </a:gridCol>
                <a:gridCol w="654981">
                  <a:extLst>
                    <a:ext uri="{9D8B030D-6E8A-4147-A177-3AD203B41FA5}">
                      <a16:colId xmlns:a16="http://schemas.microsoft.com/office/drawing/2014/main" val="2731334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90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81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98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214558"/>
                  </a:ext>
                </a:extLst>
              </a:tr>
            </a:tbl>
          </a:graphicData>
        </a:graphic>
      </p:graphicFrame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956C8DC4-47FF-416F-A7C9-A458C205D502}"/>
              </a:ext>
            </a:extLst>
          </p:cNvPr>
          <p:cNvSpPr txBox="1">
            <a:spLocks/>
          </p:cNvSpPr>
          <p:nvPr/>
        </p:nvSpPr>
        <p:spPr>
          <a:xfrm>
            <a:off x="1915571" y="2966835"/>
            <a:ext cx="252004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Boolean equation</a:t>
            </a:r>
            <a:endParaRPr lang="ko-KR" altLang="en-US" sz="1700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C67095A0-FD1E-4212-B87D-40E233F003FD}"/>
              </a:ext>
            </a:extLst>
          </p:cNvPr>
          <p:cNvSpPr txBox="1">
            <a:spLocks/>
          </p:cNvSpPr>
          <p:nvPr/>
        </p:nvSpPr>
        <p:spPr>
          <a:xfrm>
            <a:off x="2107955" y="5200576"/>
            <a:ext cx="151097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dirty="0"/>
              <a:t>Truth table</a:t>
            </a:r>
            <a:endParaRPr lang="ko-KR" altLang="en-US" sz="1700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3CD169CD-7EF2-42FA-A4AD-D4ACE484C544}"/>
              </a:ext>
            </a:extLst>
          </p:cNvPr>
          <p:cNvSpPr txBox="1">
            <a:spLocks/>
          </p:cNvSpPr>
          <p:nvPr/>
        </p:nvSpPr>
        <p:spPr>
          <a:xfrm>
            <a:off x="3994188" y="1514164"/>
            <a:ext cx="7423076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XOR gate</a:t>
            </a:r>
            <a:r>
              <a:rPr lang="ko-KR" altLang="en-US" sz="1700" dirty="0">
                <a:solidFill>
                  <a:schemeClr val="tx1"/>
                </a:solidFill>
              </a:rPr>
              <a:t>는 </a:t>
            </a:r>
            <a:r>
              <a:rPr lang="en-US" altLang="ko-KR" sz="1700" dirty="0">
                <a:solidFill>
                  <a:schemeClr val="tx1"/>
                </a:solidFill>
              </a:rPr>
              <a:t>2</a:t>
            </a:r>
            <a:r>
              <a:rPr lang="ko-KR" altLang="en-US" sz="1700" dirty="0">
                <a:solidFill>
                  <a:schemeClr val="tx1"/>
                </a:solidFill>
              </a:rPr>
              <a:t>개의 </a:t>
            </a:r>
            <a:r>
              <a:rPr lang="en-US" altLang="ko-KR" sz="1700" dirty="0">
                <a:solidFill>
                  <a:schemeClr val="tx1"/>
                </a:solidFill>
              </a:rPr>
              <a:t>Input</a:t>
            </a:r>
            <a:r>
              <a:rPr lang="ko-KR" altLang="en-US" sz="1700" dirty="0">
                <a:solidFill>
                  <a:schemeClr val="tx1"/>
                </a:solidFill>
              </a:rPr>
              <a:t>값을 받아 </a:t>
            </a:r>
            <a:r>
              <a:rPr lang="en-US" altLang="ko-KR" sz="1700" dirty="0">
                <a:solidFill>
                  <a:schemeClr val="tx1"/>
                </a:solidFill>
              </a:rPr>
              <a:t>Output</a:t>
            </a:r>
            <a:r>
              <a:rPr lang="ko-KR" altLang="en-US" sz="1700" dirty="0">
                <a:solidFill>
                  <a:schemeClr val="tx1"/>
                </a:solidFill>
              </a:rPr>
              <a:t>값을 출력합니다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CF31F243-6AAE-4FE7-918E-E92DC9B27517}"/>
              </a:ext>
            </a:extLst>
          </p:cNvPr>
          <p:cNvSpPr txBox="1">
            <a:spLocks/>
          </p:cNvSpPr>
          <p:nvPr/>
        </p:nvSpPr>
        <p:spPr>
          <a:xfrm>
            <a:off x="3994188" y="1996006"/>
            <a:ext cx="722190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Exclusive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OR gate</a:t>
            </a:r>
            <a:r>
              <a:rPr lang="ko-KR" altLang="en-US" sz="1700" dirty="0">
                <a:solidFill>
                  <a:schemeClr val="tx1"/>
                </a:solidFill>
              </a:rPr>
              <a:t>라고도 합니다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023E3F51-26A4-4982-BF0A-8E2579179D96}"/>
              </a:ext>
            </a:extLst>
          </p:cNvPr>
          <p:cNvSpPr txBox="1">
            <a:spLocks/>
          </p:cNvSpPr>
          <p:nvPr/>
        </p:nvSpPr>
        <p:spPr>
          <a:xfrm>
            <a:off x="1968462" y="2315287"/>
            <a:ext cx="252004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XOR gate symbol</a:t>
            </a:r>
            <a:endParaRPr lang="ko-KR" altLang="en-US"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개체 틀 2">
                <a:extLst>
                  <a:ext uri="{FF2B5EF4-FFF2-40B4-BE49-F238E27FC236}">
                    <a16:creationId xmlns:a16="http://schemas.microsoft.com/office/drawing/2014/main" id="{3339647E-A626-4487-8473-63810C2040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4188" y="3057488"/>
                <a:ext cx="7221908" cy="47989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1700" dirty="0">
                    <a:solidFill>
                      <a:schemeClr val="tx1"/>
                    </a:solidFill>
                  </a:rPr>
                  <a:t>Boolean equation</a:t>
                </a:r>
                <a:r>
                  <a:rPr lang="ko-KR" altLang="en-US" sz="1700" dirty="0">
                    <a:solidFill>
                      <a:schemeClr val="tx1"/>
                    </a:solidFill>
                  </a:rPr>
                  <a:t>을 </a:t>
                </a:r>
                <a:r>
                  <a:rPr lang="en-US" altLang="ko-KR" sz="1700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ko-KR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ko-KR" sz="1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1700" dirty="0">
                    <a:solidFill>
                      <a:schemeClr val="tx1"/>
                    </a:solidFill>
                  </a:rPr>
                  <a:t> 으로도 나타낼 수 있습니다</a:t>
                </a:r>
                <a:r>
                  <a:rPr lang="en-US" altLang="ko-KR" sz="1700" dirty="0">
                    <a:solidFill>
                      <a:schemeClr val="tx1"/>
                    </a:solidFill>
                  </a:rPr>
                  <a:t>.</a:t>
                </a:r>
                <a:endParaRPr lang="ko-KR" alt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텍스트 개체 틀 2">
                <a:extLst>
                  <a:ext uri="{FF2B5EF4-FFF2-40B4-BE49-F238E27FC236}">
                    <a16:creationId xmlns:a16="http://schemas.microsoft.com/office/drawing/2014/main" id="{3339647E-A626-4487-8473-63810C204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188" y="3057488"/>
                <a:ext cx="7221908" cy="479897"/>
              </a:xfrm>
              <a:prstGeom prst="rect">
                <a:avLst/>
              </a:prstGeom>
              <a:blipFill>
                <a:blip r:embed="rId2"/>
                <a:stretch>
                  <a:fillRect l="-506" t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835FBAC2-3D60-4AFD-AD17-CCAD8149F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16" y="1294832"/>
            <a:ext cx="1467055" cy="1019317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990F5395-38D9-4399-B27D-8B9F6495D78A}"/>
              </a:ext>
            </a:extLst>
          </p:cNvPr>
          <p:cNvSpPr txBox="1">
            <a:spLocks/>
          </p:cNvSpPr>
          <p:nvPr/>
        </p:nvSpPr>
        <p:spPr>
          <a:xfrm>
            <a:off x="3994188" y="2529282"/>
            <a:ext cx="722190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Input</a:t>
            </a:r>
            <a:r>
              <a:rPr lang="ko-KR" altLang="en-US" sz="1700" dirty="0">
                <a:solidFill>
                  <a:schemeClr val="tx1"/>
                </a:solidFill>
              </a:rPr>
              <a:t>값에서 참</a:t>
            </a:r>
            <a:r>
              <a:rPr lang="en-US" altLang="ko-KR" sz="1700" dirty="0">
                <a:solidFill>
                  <a:schemeClr val="tx1"/>
                </a:solidFill>
              </a:rPr>
              <a:t>(1)</a:t>
            </a:r>
            <a:r>
              <a:rPr lang="ko-KR" altLang="en-US" sz="1700" dirty="0">
                <a:solidFill>
                  <a:schemeClr val="tx1"/>
                </a:solidFill>
              </a:rPr>
              <a:t>이 홀수개면 참을 출력합니다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21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A526CFAC-D6D1-4A7B-BBBD-26DD1427F4C5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Two-Input Logic Gates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386BD9C1-A0EE-4405-82E8-485E7FF13671}"/>
              </a:ext>
            </a:extLst>
          </p:cNvPr>
          <p:cNvSpPr txBox="1">
            <a:spLocks/>
          </p:cNvSpPr>
          <p:nvPr/>
        </p:nvSpPr>
        <p:spPr>
          <a:xfrm>
            <a:off x="281728" y="1087952"/>
            <a:ext cx="1229572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/>
              <a:t>XNOR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개체 틀 2">
                <a:extLst>
                  <a:ext uri="{FF2B5EF4-FFF2-40B4-BE49-F238E27FC236}">
                    <a16:creationId xmlns:a16="http://schemas.microsoft.com/office/drawing/2014/main" id="{E6BA8804-7D8F-408D-8EDB-83C114108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77159" y="2629745"/>
                <a:ext cx="1441766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2200" dirty="0">
                    <a:solidFill>
                      <a:schemeClr val="tx1"/>
                    </a:solidFill>
                  </a:rPr>
                  <a:t>Y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202124"/>
                            </a:solidFill>
                          </a:rPr>
                          <m:t>⊕</m:t>
                        </m:r>
                        <m:r>
                          <a:rPr lang="en-US" altLang="ko-KR" sz="2200" b="0" i="1" dirty="0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ko-KR" altLang="en-US" sz="2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" name="텍스트 개체 틀 2">
                <a:extLst>
                  <a:ext uri="{FF2B5EF4-FFF2-40B4-BE49-F238E27FC236}">
                    <a16:creationId xmlns:a16="http://schemas.microsoft.com/office/drawing/2014/main" id="{E6BA8804-7D8F-408D-8EDB-83C11410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159" y="2629745"/>
                <a:ext cx="1441766" cy="479897"/>
              </a:xfrm>
              <a:prstGeom prst="rect">
                <a:avLst/>
              </a:prstGeom>
              <a:blipFill>
                <a:blip r:embed="rId2"/>
                <a:stretch>
                  <a:fillRect l="-5485" t="-12658" b="-101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14">
            <a:extLst>
              <a:ext uri="{FF2B5EF4-FFF2-40B4-BE49-F238E27FC236}">
                <a16:creationId xmlns:a16="http://schemas.microsoft.com/office/drawing/2014/main" id="{281DA3B1-2753-4735-8EF7-2AB36FFA7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76248"/>
              </p:ext>
            </p:extLst>
          </p:nvPr>
        </p:nvGraphicFramePr>
        <p:xfrm>
          <a:off x="1888374" y="3276580"/>
          <a:ext cx="196494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981">
                  <a:extLst>
                    <a:ext uri="{9D8B030D-6E8A-4147-A177-3AD203B41FA5}">
                      <a16:colId xmlns:a16="http://schemas.microsoft.com/office/drawing/2014/main" val="3719460350"/>
                    </a:ext>
                  </a:extLst>
                </a:gridCol>
                <a:gridCol w="654981">
                  <a:extLst>
                    <a:ext uri="{9D8B030D-6E8A-4147-A177-3AD203B41FA5}">
                      <a16:colId xmlns:a16="http://schemas.microsoft.com/office/drawing/2014/main" val="16370075"/>
                    </a:ext>
                  </a:extLst>
                </a:gridCol>
                <a:gridCol w="654981">
                  <a:extLst>
                    <a:ext uri="{9D8B030D-6E8A-4147-A177-3AD203B41FA5}">
                      <a16:colId xmlns:a16="http://schemas.microsoft.com/office/drawing/2014/main" val="2731334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90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81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98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214558"/>
                  </a:ext>
                </a:extLst>
              </a:tr>
            </a:tbl>
          </a:graphicData>
        </a:graphic>
      </p:graphicFrame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956C8DC4-47FF-416F-A7C9-A458C205D502}"/>
              </a:ext>
            </a:extLst>
          </p:cNvPr>
          <p:cNvSpPr txBox="1">
            <a:spLocks/>
          </p:cNvSpPr>
          <p:nvPr/>
        </p:nvSpPr>
        <p:spPr>
          <a:xfrm>
            <a:off x="1915571" y="2966835"/>
            <a:ext cx="252004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Boolean equation</a:t>
            </a:r>
            <a:endParaRPr lang="ko-KR" altLang="en-US" sz="1700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C67095A0-FD1E-4212-B87D-40E233F003FD}"/>
              </a:ext>
            </a:extLst>
          </p:cNvPr>
          <p:cNvSpPr txBox="1">
            <a:spLocks/>
          </p:cNvSpPr>
          <p:nvPr/>
        </p:nvSpPr>
        <p:spPr>
          <a:xfrm>
            <a:off x="2107955" y="5200576"/>
            <a:ext cx="151097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dirty="0"/>
              <a:t>Truth table</a:t>
            </a:r>
            <a:endParaRPr lang="ko-KR" altLang="en-US" sz="1700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3CD169CD-7EF2-42FA-A4AD-D4ACE484C544}"/>
              </a:ext>
            </a:extLst>
          </p:cNvPr>
          <p:cNvSpPr txBox="1">
            <a:spLocks/>
          </p:cNvSpPr>
          <p:nvPr/>
        </p:nvSpPr>
        <p:spPr>
          <a:xfrm>
            <a:off x="3994188" y="1514164"/>
            <a:ext cx="7423076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XNOR gate</a:t>
            </a:r>
            <a:r>
              <a:rPr lang="ko-KR" altLang="en-US" sz="1700" dirty="0">
                <a:solidFill>
                  <a:schemeClr val="tx1"/>
                </a:solidFill>
              </a:rPr>
              <a:t>는 </a:t>
            </a:r>
            <a:r>
              <a:rPr lang="en-US" altLang="ko-KR" sz="1700" dirty="0">
                <a:solidFill>
                  <a:schemeClr val="tx1"/>
                </a:solidFill>
              </a:rPr>
              <a:t>2</a:t>
            </a:r>
            <a:r>
              <a:rPr lang="ko-KR" altLang="en-US" sz="1700" dirty="0">
                <a:solidFill>
                  <a:schemeClr val="tx1"/>
                </a:solidFill>
              </a:rPr>
              <a:t>개의 </a:t>
            </a:r>
            <a:r>
              <a:rPr lang="en-US" altLang="ko-KR" sz="1700" dirty="0">
                <a:solidFill>
                  <a:schemeClr val="tx1"/>
                </a:solidFill>
              </a:rPr>
              <a:t>Input</a:t>
            </a:r>
            <a:r>
              <a:rPr lang="ko-KR" altLang="en-US" sz="1700" dirty="0">
                <a:solidFill>
                  <a:schemeClr val="tx1"/>
                </a:solidFill>
              </a:rPr>
              <a:t>값을 받아 </a:t>
            </a:r>
            <a:r>
              <a:rPr lang="en-US" altLang="ko-KR" sz="1700" dirty="0">
                <a:solidFill>
                  <a:schemeClr val="tx1"/>
                </a:solidFill>
              </a:rPr>
              <a:t>Output</a:t>
            </a:r>
            <a:r>
              <a:rPr lang="ko-KR" altLang="en-US" sz="1700" dirty="0">
                <a:solidFill>
                  <a:schemeClr val="tx1"/>
                </a:solidFill>
              </a:rPr>
              <a:t>값을 출력합니다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CF31F243-6AAE-4FE7-918E-E92DC9B27517}"/>
              </a:ext>
            </a:extLst>
          </p:cNvPr>
          <p:cNvSpPr txBox="1">
            <a:spLocks/>
          </p:cNvSpPr>
          <p:nvPr/>
        </p:nvSpPr>
        <p:spPr>
          <a:xfrm>
            <a:off x="3994188" y="1996006"/>
            <a:ext cx="722190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Exclusive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NOR gate</a:t>
            </a:r>
            <a:r>
              <a:rPr lang="ko-KR" altLang="en-US" sz="1700" dirty="0">
                <a:solidFill>
                  <a:schemeClr val="tx1"/>
                </a:solidFill>
              </a:rPr>
              <a:t>라고도 합니다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023E3F51-26A4-4982-BF0A-8E2579179D96}"/>
              </a:ext>
            </a:extLst>
          </p:cNvPr>
          <p:cNvSpPr txBox="1">
            <a:spLocks/>
          </p:cNvSpPr>
          <p:nvPr/>
        </p:nvSpPr>
        <p:spPr>
          <a:xfrm>
            <a:off x="1968462" y="2315287"/>
            <a:ext cx="252004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XNOR gate symbol</a:t>
            </a:r>
            <a:endParaRPr lang="ko-KR" altLang="en-US"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개체 틀 2">
                <a:extLst>
                  <a:ext uri="{FF2B5EF4-FFF2-40B4-BE49-F238E27FC236}">
                    <a16:creationId xmlns:a16="http://schemas.microsoft.com/office/drawing/2014/main" id="{3339647E-A626-4487-8473-63810C2040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4188" y="3057488"/>
                <a:ext cx="7221908" cy="47989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1700" dirty="0">
                    <a:solidFill>
                      <a:schemeClr val="tx1"/>
                    </a:solidFill>
                  </a:rPr>
                  <a:t>Boolean equation</a:t>
                </a:r>
                <a:r>
                  <a:rPr lang="ko-KR" altLang="en-US" sz="1700" dirty="0">
                    <a:solidFill>
                      <a:schemeClr val="tx1"/>
                    </a:solidFill>
                  </a:rPr>
                  <a:t>을 </a:t>
                </a:r>
                <a:r>
                  <a:rPr lang="en-US" altLang="ko-KR" sz="1700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sz="1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ko-KR" sz="1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ko-KR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ko-KR" altLang="en-US" sz="1700" dirty="0">
                    <a:solidFill>
                      <a:schemeClr val="tx1"/>
                    </a:solidFill>
                  </a:rPr>
                  <a:t> 으로도 나타낼 수 있습니다</a:t>
                </a:r>
                <a:r>
                  <a:rPr lang="en-US" altLang="ko-KR" sz="1700" dirty="0">
                    <a:solidFill>
                      <a:schemeClr val="tx1"/>
                    </a:solidFill>
                  </a:rPr>
                  <a:t>.</a:t>
                </a:r>
                <a:endParaRPr lang="ko-KR" alt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텍스트 개체 틀 2">
                <a:extLst>
                  <a:ext uri="{FF2B5EF4-FFF2-40B4-BE49-F238E27FC236}">
                    <a16:creationId xmlns:a16="http://schemas.microsoft.com/office/drawing/2014/main" id="{3339647E-A626-4487-8473-63810C204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188" y="3057488"/>
                <a:ext cx="7221908" cy="479897"/>
              </a:xfrm>
              <a:prstGeom prst="rect">
                <a:avLst/>
              </a:prstGeom>
              <a:blipFill>
                <a:blip r:embed="rId3"/>
                <a:stretch>
                  <a:fillRect l="-506" t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990F5395-38D9-4399-B27D-8B9F6495D78A}"/>
              </a:ext>
            </a:extLst>
          </p:cNvPr>
          <p:cNvSpPr txBox="1">
            <a:spLocks/>
          </p:cNvSpPr>
          <p:nvPr/>
        </p:nvSpPr>
        <p:spPr>
          <a:xfrm>
            <a:off x="3994188" y="2529282"/>
            <a:ext cx="722190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Input</a:t>
            </a:r>
            <a:r>
              <a:rPr lang="ko-KR" altLang="en-US" sz="1700" dirty="0">
                <a:solidFill>
                  <a:schemeClr val="tx1"/>
                </a:solidFill>
              </a:rPr>
              <a:t>값에서 참</a:t>
            </a:r>
            <a:r>
              <a:rPr lang="en-US" altLang="ko-KR" sz="1700" dirty="0">
                <a:solidFill>
                  <a:schemeClr val="tx1"/>
                </a:solidFill>
              </a:rPr>
              <a:t>(1)</a:t>
            </a:r>
            <a:r>
              <a:rPr lang="ko-KR" altLang="en-US" sz="1700" dirty="0">
                <a:solidFill>
                  <a:schemeClr val="tx1"/>
                </a:solidFill>
              </a:rPr>
              <a:t>이 짝수개면 참을 출력합니다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01C561-7645-43EC-AA92-F6B708B63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09" y="1282787"/>
            <a:ext cx="1543265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8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A526CFAC-D6D1-4A7B-BBBD-26DD1427F4C5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NAND gate </a:t>
            </a:r>
            <a:r>
              <a:rPr lang="ko-KR" altLang="en-US" sz="2400" dirty="0">
                <a:solidFill>
                  <a:schemeClr val="bg1"/>
                </a:solidFill>
              </a:rPr>
              <a:t>응용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1D00406-1DB9-483C-A847-A5B0232E0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10" y="1985963"/>
            <a:ext cx="3396597" cy="884238"/>
          </a:xfrm>
          <a:prstGeom prst="rect">
            <a:avLst/>
          </a:prstGeom>
        </p:spPr>
      </p:pic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163B66C9-0397-4C93-9B94-6673427F31E4}"/>
              </a:ext>
            </a:extLst>
          </p:cNvPr>
          <p:cNvSpPr txBox="1">
            <a:spLocks/>
          </p:cNvSpPr>
          <p:nvPr/>
        </p:nvSpPr>
        <p:spPr>
          <a:xfrm>
            <a:off x="543810" y="1094555"/>
            <a:ext cx="6339590" cy="47989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/>
              <a:t>NAND gate</a:t>
            </a:r>
            <a:r>
              <a:rPr lang="ko-KR" altLang="en-US" dirty="0"/>
              <a:t>를 이용하여 다른 </a:t>
            </a:r>
            <a:r>
              <a:rPr lang="en-US" altLang="ko-KR" dirty="0"/>
              <a:t>Logic gate</a:t>
            </a:r>
            <a:r>
              <a:rPr lang="ko-KR" altLang="en-US" dirty="0"/>
              <a:t>를 만들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A474AE7E-BEA8-4AC1-851E-E629A3B59154}"/>
              </a:ext>
            </a:extLst>
          </p:cNvPr>
          <p:cNvSpPr txBox="1">
            <a:spLocks/>
          </p:cNvSpPr>
          <p:nvPr/>
        </p:nvSpPr>
        <p:spPr>
          <a:xfrm>
            <a:off x="1382010" y="2949103"/>
            <a:ext cx="118339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NOT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gate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86FDB54-6CA9-40C4-B863-E1CBAB72C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07" y="1871663"/>
            <a:ext cx="4579894" cy="884237"/>
          </a:xfrm>
          <a:prstGeom prst="rect">
            <a:avLst/>
          </a:prstGeom>
        </p:spPr>
      </p:pic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7674BF0-46B7-4EDA-9ED4-6578F6A571F3}"/>
              </a:ext>
            </a:extLst>
          </p:cNvPr>
          <p:cNvSpPr txBox="1">
            <a:spLocks/>
          </p:cNvSpPr>
          <p:nvPr/>
        </p:nvSpPr>
        <p:spPr>
          <a:xfrm>
            <a:off x="5549759" y="2884989"/>
            <a:ext cx="118339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AND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gate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94FBBCE-3D16-4E4F-BAA7-EF6478D07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10" y="3364886"/>
            <a:ext cx="3563354" cy="1616034"/>
          </a:xfrm>
          <a:prstGeom prst="rect">
            <a:avLst/>
          </a:prstGeom>
        </p:spPr>
      </p:pic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4F0E0D90-F737-4476-B7E4-2EF8273BDAA7}"/>
              </a:ext>
            </a:extLst>
          </p:cNvPr>
          <p:cNvSpPr txBox="1">
            <a:spLocks/>
          </p:cNvSpPr>
          <p:nvPr/>
        </p:nvSpPr>
        <p:spPr>
          <a:xfrm>
            <a:off x="1382010" y="5077312"/>
            <a:ext cx="118339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OR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gate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pic>
        <p:nvPicPr>
          <p:cNvPr id="33" name="그림 32" descr="텍스트, 거울이(가) 표시된 사진&#10;&#10;자동 생성된 설명">
            <a:extLst>
              <a:ext uri="{FF2B5EF4-FFF2-40B4-BE49-F238E27FC236}">
                <a16:creationId xmlns:a16="http://schemas.microsoft.com/office/drawing/2014/main" id="{95C793B6-7927-47C7-97B4-F25B844C06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0" y="3429000"/>
            <a:ext cx="5829300" cy="2028825"/>
          </a:xfrm>
          <a:prstGeom prst="rect">
            <a:avLst/>
          </a:prstGeom>
        </p:spPr>
      </p:pic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71673B77-1AF5-4E84-9D70-7068D5032AD4}"/>
              </a:ext>
            </a:extLst>
          </p:cNvPr>
          <p:cNvSpPr txBox="1">
            <a:spLocks/>
          </p:cNvSpPr>
          <p:nvPr/>
        </p:nvSpPr>
        <p:spPr>
          <a:xfrm>
            <a:off x="8305800" y="2007937"/>
            <a:ext cx="3683000" cy="3551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NAND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gate</a:t>
            </a:r>
            <a:r>
              <a:rPr lang="ko-KR" altLang="en-US" sz="1700" dirty="0">
                <a:solidFill>
                  <a:schemeClr val="tx1"/>
                </a:solidFill>
              </a:rPr>
              <a:t>만을 사용하여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Logic gate</a:t>
            </a:r>
            <a:r>
              <a:rPr lang="ko-KR" altLang="en-US" sz="1700" dirty="0">
                <a:solidFill>
                  <a:schemeClr val="tx1"/>
                </a:solidFill>
              </a:rPr>
              <a:t>를 구성할 수 있습니다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5FAB1483-2114-4C15-AC9F-2726937C7315}"/>
              </a:ext>
            </a:extLst>
          </p:cNvPr>
          <p:cNvSpPr txBox="1">
            <a:spLocks/>
          </p:cNvSpPr>
          <p:nvPr/>
        </p:nvSpPr>
        <p:spPr>
          <a:xfrm>
            <a:off x="6141454" y="5521939"/>
            <a:ext cx="118339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XOR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gate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25BB6974-54BA-4B34-9275-790305D54E65}"/>
              </a:ext>
            </a:extLst>
          </p:cNvPr>
          <p:cNvSpPr txBox="1">
            <a:spLocks/>
          </p:cNvSpPr>
          <p:nvPr/>
        </p:nvSpPr>
        <p:spPr>
          <a:xfrm>
            <a:off x="7721600" y="3009720"/>
            <a:ext cx="4267200" cy="3551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 dirty="0">
                <a:solidFill>
                  <a:schemeClr val="tx1"/>
                </a:solidFill>
              </a:rPr>
              <a:t>로직 개수는 증가하지만 한 종류의 게이트만 써 설계 및 제조에서 용이합니다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77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A526CFAC-D6D1-4A7B-BBBD-26DD1427F4C5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Multiple-Input Logic Gates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8830F5-FE38-4C03-B2C5-906B79B72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9" y="1061707"/>
            <a:ext cx="2505425" cy="4734586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1EEC6342-5EEC-481C-B277-C9F7AADCD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12" y="1004549"/>
            <a:ext cx="2600688" cy="4791744"/>
          </a:xfrm>
          <a:prstGeom prst="rect">
            <a:avLst/>
          </a:prstGeom>
        </p:spPr>
      </p:pic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38435393-1B26-46AE-A5E7-BFE1B3D3D748}"/>
              </a:ext>
            </a:extLst>
          </p:cNvPr>
          <p:cNvSpPr txBox="1">
            <a:spLocks/>
          </p:cNvSpPr>
          <p:nvPr/>
        </p:nvSpPr>
        <p:spPr>
          <a:xfrm>
            <a:off x="5988124" y="1387164"/>
            <a:ext cx="6203876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 dirty="0">
                <a:solidFill>
                  <a:schemeClr val="tx1"/>
                </a:solidFill>
              </a:rPr>
              <a:t>각각의 </a:t>
            </a:r>
            <a:r>
              <a:rPr lang="en-US" altLang="ko-KR" sz="1700" dirty="0">
                <a:solidFill>
                  <a:schemeClr val="tx1"/>
                </a:solidFill>
              </a:rPr>
              <a:t>Logic gate</a:t>
            </a:r>
            <a:r>
              <a:rPr lang="ko-KR" altLang="en-US" sz="1700" dirty="0">
                <a:solidFill>
                  <a:schemeClr val="tx1"/>
                </a:solidFill>
              </a:rPr>
              <a:t>는 </a:t>
            </a:r>
            <a:r>
              <a:rPr lang="en-US" altLang="ko-KR" sz="1700" dirty="0">
                <a:solidFill>
                  <a:schemeClr val="tx1"/>
                </a:solidFill>
              </a:rPr>
              <a:t>Input </a:t>
            </a:r>
            <a:r>
              <a:rPr lang="ko-KR" altLang="en-US" sz="1700" dirty="0">
                <a:solidFill>
                  <a:schemeClr val="tx1"/>
                </a:solidFill>
              </a:rPr>
              <a:t>개수를 늘려 사용할 수 있습니다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6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C61AF5D4-E5AB-414D-AD07-BE1C9B89762C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Supply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Volatge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14F68-72AF-46B8-BE1B-5DBD53CC523F}"/>
              </a:ext>
            </a:extLst>
          </p:cNvPr>
          <p:cNvSpPr txBox="1"/>
          <p:nvPr/>
        </p:nvSpPr>
        <p:spPr>
          <a:xfrm>
            <a:off x="1338532" y="2283465"/>
            <a:ext cx="951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0V</a:t>
            </a:r>
            <a:r>
              <a:rPr lang="ko-KR" altLang="en-US" dirty="0"/>
              <a:t>가 시스템의 </a:t>
            </a:r>
            <a:r>
              <a:rPr lang="en-US" altLang="ko-KR" dirty="0"/>
              <a:t>the lowest voltage (ground, GND)</a:t>
            </a:r>
            <a:r>
              <a:rPr lang="ko-KR" altLang="en-US" dirty="0"/>
              <a:t>일 때</a:t>
            </a:r>
            <a:r>
              <a:rPr lang="en-US" altLang="ko-KR" dirty="0"/>
              <a:t>, the</a:t>
            </a:r>
            <a:r>
              <a:rPr lang="ko-KR" altLang="en-US" dirty="0"/>
              <a:t> </a:t>
            </a:r>
            <a:r>
              <a:rPr lang="en-US" altLang="ko-KR" dirty="0"/>
              <a:t>highest volage</a:t>
            </a:r>
            <a:r>
              <a:rPr lang="ko-KR" altLang="en-US" dirty="0"/>
              <a:t>는 </a:t>
            </a:r>
            <a:r>
              <a:rPr lang="en-US" altLang="ko-KR" dirty="0" err="1"/>
              <a:t>Vdd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70</a:t>
            </a:r>
            <a:r>
              <a:rPr lang="ko-KR" altLang="en-US" dirty="0"/>
              <a:t>년대 </a:t>
            </a:r>
            <a:r>
              <a:rPr lang="en-US" altLang="ko-KR" dirty="0"/>
              <a:t>80</a:t>
            </a:r>
            <a:r>
              <a:rPr lang="ko-KR" altLang="en-US" dirty="0"/>
              <a:t>년대는 통상 </a:t>
            </a:r>
            <a:r>
              <a:rPr lang="en-US" altLang="ko-KR" dirty="0"/>
              <a:t>5V</a:t>
            </a:r>
            <a:r>
              <a:rPr lang="ko-KR" altLang="en-US" dirty="0"/>
              <a:t>를 </a:t>
            </a:r>
            <a:r>
              <a:rPr lang="en-US" altLang="ko-KR" dirty="0" err="1"/>
              <a:t>Vdd</a:t>
            </a:r>
            <a:r>
              <a:rPr lang="ko-KR" altLang="en-US" dirty="0"/>
              <a:t>로 설정을 했지만 </a:t>
            </a:r>
            <a:r>
              <a:rPr lang="en-US" altLang="ko-KR" dirty="0"/>
              <a:t>transistor</a:t>
            </a:r>
            <a:r>
              <a:rPr lang="ko-KR" altLang="en-US" dirty="0"/>
              <a:t>가 </a:t>
            </a:r>
            <a:r>
              <a:rPr lang="ko-KR" altLang="en-US" dirty="0" err="1"/>
              <a:t>작아짐에</a:t>
            </a:r>
            <a:r>
              <a:rPr lang="ko-KR" altLang="en-US" dirty="0"/>
              <a:t> 따라 </a:t>
            </a:r>
            <a:r>
              <a:rPr lang="en-US" altLang="ko-KR" dirty="0" err="1"/>
              <a:t>Vdd</a:t>
            </a:r>
            <a:r>
              <a:rPr lang="ko-KR" altLang="en-US" dirty="0"/>
              <a:t>는 </a:t>
            </a:r>
            <a:r>
              <a:rPr lang="en-US" altLang="ko-KR" dirty="0"/>
              <a:t>3.3V, 2.5V, 1.8V, 1.5V, 1.2V </a:t>
            </a:r>
            <a:r>
              <a:rPr lang="ko-KR" altLang="en-US" dirty="0"/>
              <a:t>혹은 더 작은 </a:t>
            </a:r>
            <a:r>
              <a:rPr lang="en-US" altLang="ko-KR" dirty="0"/>
              <a:t>voltage</a:t>
            </a:r>
            <a:r>
              <a:rPr lang="ko-KR" altLang="en-US" dirty="0"/>
              <a:t>를 </a:t>
            </a:r>
            <a:r>
              <a:rPr lang="en-US" altLang="ko-KR" dirty="0" err="1"/>
              <a:t>Vdd</a:t>
            </a:r>
            <a:r>
              <a:rPr lang="ko-KR" altLang="en-US" dirty="0"/>
              <a:t>로 사용한다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파워 소모량을 줄이고 </a:t>
            </a:r>
            <a:r>
              <a:rPr lang="en-US" altLang="ko-KR" dirty="0"/>
              <a:t>transistor</a:t>
            </a:r>
            <a:r>
              <a:rPr lang="ko-KR" altLang="en-US" dirty="0"/>
              <a:t>의 과부하를 방지할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3080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C61AF5D4-E5AB-414D-AD07-BE1C9B89762C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Logic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Level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2DC77-DFEB-46D1-8E4F-DFFDFDAAF6C1}"/>
              </a:ext>
            </a:extLst>
          </p:cNvPr>
          <p:cNvSpPr txBox="1"/>
          <p:nvPr/>
        </p:nvSpPr>
        <p:spPr>
          <a:xfrm>
            <a:off x="1338532" y="2274838"/>
            <a:ext cx="951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을 표현하는 </a:t>
            </a:r>
            <a:r>
              <a:rPr lang="en-US" altLang="ko-KR" dirty="0"/>
              <a:t>discrete voltages</a:t>
            </a:r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0 = ground (GND) </a:t>
            </a:r>
            <a:r>
              <a:rPr lang="ko-KR" altLang="en-US" dirty="0"/>
              <a:t>혹은 </a:t>
            </a:r>
            <a:r>
              <a:rPr lang="en-US" altLang="ko-KR" dirty="0"/>
              <a:t>0 volts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 = </a:t>
            </a:r>
            <a:r>
              <a:rPr lang="en-US" altLang="ko-KR" dirty="0" err="1"/>
              <a:t>Vdd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/>
              <a:t>5 volts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Logic</a:t>
            </a:r>
            <a:r>
              <a:rPr lang="ko-KR" altLang="en-US" dirty="0"/>
              <a:t> </a:t>
            </a:r>
            <a:r>
              <a:rPr lang="en-US" altLang="ko-KR" dirty="0"/>
              <a:t>level</a:t>
            </a:r>
            <a:r>
              <a:rPr lang="ko-KR" altLang="en-US" dirty="0"/>
              <a:t>이란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으로 표현 될 수 있는 </a:t>
            </a:r>
            <a:r>
              <a:rPr lang="en-US" altLang="ko-KR" dirty="0"/>
              <a:t>voltage</a:t>
            </a:r>
            <a:r>
              <a:rPr lang="ko-KR" altLang="en-US" dirty="0"/>
              <a:t>의 </a:t>
            </a:r>
            <a:r>
              <a:rPr lang="en-US" altLang="ko-KR" dirty="0"/>
              <a:t>range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897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FD833574-4541-472E-B058-AFC4EFB50B66}"/>
              </a:ext>
            </a:extLst>
          </p:cNvPr>
          <p:cNvSpPr txBox="1">
            <a:spLocks/>
          </p:cNvSpPr>
          <p:nvPr/>
        </p:nvSpPr>
        <p:spPr>
          <a:xfrm>
            <a:off x="204874" y="194705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What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is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Noise?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3D27F-421D-4663-BFA4-2B90C08BE408}"/>
              </a:ext>
            </a:extLst>
          </p:cNvPr>
          <p:cNvSpPr txBox="1"/>
          <p:nvPr/>
        </p:nvSpPr>
        <p:spPr>
          <a:xfrm>
            <a:off x="1338531" y="1499334"/>
            <a:ext cx="951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Signal</a:t>
            </a:r>
            <a:r>
              <a:rPr lang="ko-KR" altLang="en-US" dirty="0"/>
              <a:t>을 </a:t>
            </a:r>
            <a:r>
              <a:rPr lang="en-US" altLang="ko-KR" dirty="0"/>
              <a:t>degrade</a:t>
            </a:r>
            <a:r>
              <a:rPr lang="ko-KR" altLang="en-US" dirty="0"/>
              <a:t>하는 모든 것이</a:t>
            </a:r>
            <a:r>
              <a:rPr lang="en-US" altLang="ko-KR" dirty="0"/>
              <a:t> noise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E.g., </a:t>
            </a:r>
            <a:r>
              <a:rPr lang="ko-KR" altLang="en-US" dirty="0"/>
              <a:t>전선</a:t>
            </a:r>
            <a:r>
              <a:rPr lang="en-US" altLang="ko-KR" dirty="0"/>
              <a:t> </a:t>
            </a:r>
            <a:r>
              <a:rPr lang="ko-KR" altLang="en-US" dirty="0"/>
              <a:t>저항</a:t>
            </a:r>
            <a:r>
              <a:rPr lang="en-US" altLang="ko-KR" dirty="0"/>
              <a:t>, </a:t>
            </a:r>
            <a:r>
              <a:rPr lang="ko-KR" altLang="en-US" dirty="0"/>
              <a:t>파워 </a:t>
            </a:r>
            <a:r>
              <a:rPr lang="ko-KR" altLang="en-US" dirty="0" err="1"/>
              <a:t>써플라이</a:t>
            </a:r>
            <a:r>
              <a:rPr lang="ko-KR" altLang="en-US" dirty="0"/>
              <a:t> 노이즈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Driver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은 </a:t>
            </a:r>
            <a:r>
              <a:rPr lang="en-US" altLang="ko-KR" dirty="0"/>
              <a:t>Receiver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으로 연결 되어 있다</a:t>
            </a:r>
            <a:r>
              <a:rPr lang="en-US" altLang="ko-KR" dirty="0"/>
              <a:t>.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AB219B-F6D4-454C-A174-3B38AB0E8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22" y="3881339"/>
            <a:ext cx="3962953" cy="10097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626C82-BF9C-4D92-ADBD-2F24DB6ED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528" y="3757553"/>
            <a:ext cx="612998" cy="60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30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2B88FF8C-427A-48FB-B5BA-883CA5FBD711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Logic Level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B3ADA6-9601-4D87-962F-F954B5FDF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520" y="1614234"/>
            <a:ext cx="6535062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12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5C569FF-0267-41EE-AE1D-9627D59183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C064A-7B9C-4D11-B729-C65E168427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C61F4-055E-49C1-8930-4DBC935F58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355057B2-A442-4A28-AF73-A398FB95660E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DC Transfer Characteristics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9C1DDA-98CB-40F7-BA5E-9FF722461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1" y="1071233"/>
            <a:ext cx="703995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59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6581615-32CD-499A-A3BF-BCADFEEFEE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5F7FFF-1757-4AE4-B874-47F50D2FA4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546FE4-0DD2-4B71-8778-2F1CE764E2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2F13E4-AC3B-4E39-8DCD-E49255786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05" y="1185549"/>
            <a:ext cx="6906589" cy="4486901"/>
          </a:xfrm>
          <a:prstGeom prst="rect">
            <a:avLst/>
          </a:prstGeom>
        </p:spPr>
      </p:pic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9DC09860-7D47-450A-A89E-D846E377E883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DC Transfer Characteristics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7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A526CFAC-D6D1-4A7B-BBBD-26DD1427F4C5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Logic Gates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386BD9C1-A0EE-4405-82E8-485E7FF13671}"/>
              </a:ext>
            </a:extLst>
          </p:cNvPr>
          <p:cNvSpPr txBox="1">
            <a:spLocks/>
          </p:cNvSpPr>
          <p:nvPr/>
        </p:nvSpPr>
        <p:spPr>
          <a:xfrm>
            <a:off x="204872" y="1250557"/>
            <a:ext cx="10932520" cy="47989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/>
              <a:t>Logic Gate</a:t>
            </a:r>
            <a:r>
              <a:rPr lang="ko-KR" altLang="en-US" dirty="0"/>
              <a:t>는 하나 또는 그 이상의 </a:t>
            </a:r>
            <a:r>
              <a:rPr lang="en-US" altLang="ko-KR" dirty="0"/>
              <a:t>2</a:t>
            </a:r>
            <a:r>
              <a:rPr lang="ko-KR" altLang="en-US" dirty="0"/>
              <a:t>진수 입력을 받아서 하나의 출력을 만들어내는 간단한 디지털 회로입니다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422CA3C-2129-4067-B048-CF6E8E264D99}"/>
              </a:ext>
            </a:extLst>
          </p:cNvPr>
          <p:cNvSpPr txBox="1">
            <a:spLocks/>
          </p:cNvSpPr>
          <p:nvPr/>
        </p:nvSpPr>
        <p:spPr>
          <a:xfrm>
            <a:off x="204872" y="1782671"/>
            <a:ext cx="1093252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Logic Gates</a:t>
            </a:r>
            <a:r>
              <a:rPr lang="ko-KR" altLang="en-US" sz="1700" dirty="0"/>
              <a:t>를 조합하여 </a:t>
            </a:r>
            <a:r>
              <a:rPr lang="en-US" altLang="ko-KR" sz="1700" dirty="0"/>
              <a:t>Digital Logic Circuit</a:t>
            </a:r>
            <a:r>
              <a:rPr lang="ko-KR" altLang="en-US" sz="1700" dirty="0"/>
              <a:t>을 만들 수 있습니다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3400CB-108E-42EF-82FD-A03CEF97B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73" y="2314785"/>
            <a:ext cx="5375910" cy="3094988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7D34D90-42D2-4D4B-AF69-7A18D76A0E45}"/>
              </a:ext>
            </a:extLst>
          </p:cNvPr>
          <p:cNvSpPr txBox="1">
            <a:spLocks/>
          </p:cNvSpPr>
          <p:nvPr/>
        </p:nvSpPr>
        <p:spPr>
          <a:xfrm>
            <a:off x="320143" y="5409773"/>
            <a:ext cx="2660801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 example: 2-to-1 MUX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508195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1E596A24-71EE-406F-A6FD-274EBF2BC619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The Static Discipline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70211-4AE6-46FC-ABA2-02215C45C578}"/>
              </a:ext>
            </a:extLst>
          </p:cNvPr>
          <p:cNvSpPr txBox="1"/>
          <p:nvPr/>
        </p:nvSpPr>
        <p:spPr>
          <a:xfrm>
            <a:off x="1338532" y="2690336"/>
            <a:ext cx="951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이 </a:t>
            </a:r>
            <a:r>
              <a:rPr lang="en-US" altLang="ko-KR" dirty="0"/>
              <a:t>Forbidden zone</a:t>
            </a:r>
            <a:r>
              <a:rPr lang="ko-KR" altLang="en-US" dirty="0"/>
              <a:t>에 빠지지 않기 위해 논리 게이트는 </a:t>
            </a:r>
            <a:r>
              <a:rPr lang="en-US" altLang="ko-KR" dirty="0"/>
              <a:t>static discipline</a:t>
            </a:r>
            <a:r>
              <a:rPr lang="ko-KR" altLang="en-US" dirty="0"/>
              <a:t>을 따르도록  디자인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Static discipline</a:t>
            </a:r>
            <a:r>
              <a:rPr lang="ko-KR" altLang="en-US" dirty="0"/>
              <a:t>이란 모든 회로는 </a:t>
            </a:r>
            <a:r>
              <a:rPr lang="en-US" altLang="ko-KR" dirty="0"/>
              <a:t>valid</a:t>
            </a:r>
            <a:r>
              <a:rPr lang="ko-KR" altLang="en-US" dirty="0"/>
              <a:t>한 </a:t>
            </a:r>
            <a:r>
              <a:rPr lang="en-US" altLang="ko-KR" dirty="0"/>
              <a:t>input</a:t>
            </a:r>
            <a:r>
              <a:rPr lang="ko-KR" altLang="en-US" dirty="0"/>
              <a:t>을 주었을 때 </a:t>
            </a:r>
            <a:r>
              <a:rPr lang="en-US" altLang="ko-KR"/>
              <a:t>valid</a:t>
            </a:r>
            <a:r>
              <a:rPr lang="ko-KR" altLang="en-US" dirty="0"/>
              <a:t>한 </a:t>
            </a:r>
            <a:r>
              <a:rPr lang="en-US" altLang="ko-KR" dirty="0"/>
              <a:t>output</a:t>
            </a:r>
            <a:r>
              <a:rPr lang="ko-KR" altLang="en-US" dirty="0"/>
              <a:t>을 도출해 내야한다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2633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17A32D-2590-4C9D-AFEA-AC5134555A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50411" y="3059076"/>
            <a:ext cx="5491178" cy="739847"/>
          </a:xfrm>
        </p:spPr>
        <p:txBody>
          <a:bodyPr/>
          <a:lstStyle/>
          <a:p>
            <a:r>
              <a:rPr lang="en-US" altLang="ko-KR" sz="3000" dirty="0"/>
              <a:t>Transistor Level Implementation of Logic Gates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937777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0B62D-FB44-42B7-84C4-0D26FAF3F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4872" y="1250557"/>
            <a:ext cx="7348072" cy="479897"/>
          </a:xfrm>
        </p:spPr>
        <p:txBody>
          <a:bodyPr>
            <a:normAutofit/>
          </a:bodyPr>
          <a:lstStyle/>
          <a:p>
            <a:pPr algn="just"/>
            <a:r>
              <a:rPr lang="en-US" altLang="ko-KR" sz="1700" dirty="0"/>
              <a:t>Logic gates</a:t>
            </a:r>
            <a:r>
              <a:rPr lang="ko-KR" altLang="en-US" sz="1700" dirty="0"/>
              <a:t>들은 여러 개의 </a:t>
            </a:r>
            <a:r>
              <a:rPr lang="en-US" altLang="ko-KR" sz="1700" dirty="0"/>
              <a:t>transistor</a:t>
            </a:r>
            <a:r>
              <a:rPr lang="ko-KR" altLang="en-US" sz="1700" dirty="0"/>
              <a:t>들로 구성되어있습니다</a:t>
            </a:r>
            <a:r>
              <a:rPr lang="en-US" altLang="ko-KR" sz="1700" dirty="0"/>
              <a:t>.</a:t>
            </a:r>
            <a:r>
              <a:rPr lang="ko-KR" altLang="en-US" sz="1700" dirty="0"/>
              <a:t>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Transistors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C217983C-7C10-4EA6-BE4A-CFB4559F86FD}"/>
              </a:ext>
            </a:extLst>
          </p:cNvPr>
          <p:cNvSpPr txBox="1">
            <a:spLocks/>
          </p:cNvSpPr>
          <p:nvPr/>
        </p:nvSpPr>
        <p:spPr>
          <a:xfrm>
            <a:off x="204872" y="1730454"/>
            <a:ext cx="7348072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3</a:t>
            </a:r>
            <a:r>
              <a:rPr lang="ko-KR" altLang="en-US" sz="1700" dirty="0"/>
              <a:t>개의 입력 단자로 구성된 스위치입니다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A79DA78-925C-4226-95F2-5D24F8419A38}"/>
              </a:ext>
            </a:extLst>
          </p:cNvPr>
          <p:cNvSpPr txBox="1">
            <a:spLocks/>
          </p:cNvSpPr>
          <p:nvPr/>
        </p:nvSpPr>
        <p:spPr>
          <a:xfrm>
            <a:off x="201745" y="2210351"/>
            <a:ext cx="7872328" cy="47989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g</a:t>
            </a:r>
            <a:r>
              <a:rPr lang="ko-KR" altLang="en-US" sz="1700" dirty="0"/>
              <a:t>의 신호는 나머지 두 입력을 연결하거나</a:t>
            </a:r>
            <a:r>
              <a:rPr lang="en-US" altLang="ko-KR" sz="1700" dirty="0"/>
              <a:t>(ON : 1), </a:t>
            </a:r>
            <a:r>
              <a:rPr lang="ko-KR" altLang="en-US" sz="1700" dirty="0"/>
              <a:t>끊는 역할</a:t>
            </a:r>
            <a:r>
              <a:rPr lang="en-US" altLang="ko-KR" sz="1700" dirty="0"/>
              <a:t>(OFF : 0)</a:t>
            </a:r>
            <a:r>
              <a:rPr lang="ko-KR" altLang="en-US" sz="1700" dirty="0"/>
              <a:t>을 수행합니다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EFFB4-4A0C-4B74-B518-939A8165125E}"/>
              </a:ext>
            </a:extLst>
          </p:cNvPr>
          <p:cNvSpPr txBox="1"/>
          <p:nvPr/>
        </p:nvSpPr>
        <p:spPr>
          <a:xfrm>
            <a:off x="5138671" y="2985479"/>
            <a:ext cx="191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nMOS</a:t>
            </a:r>
            <a:r>
              <a:rPr lang="en-US" altLang="ko-KR" dirty="0"/>
              <a:t> Transistor</a:t>
            </a:r>
            <a:endParaRPr lang="ko-KR" alt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02F7E2AD-7FC2-1A4E-B985-C1B46C33A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55" y="3429000"/>
            <a:ext cx="3130985" cy="187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201B1AA-DAD0-844D-B022-6BD2AD88B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60" y="3573160"/>
            <a:ext cx="4683539" cy="15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93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Transistor Function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AED2B-AB9C-C545-884F-F48A2C65D6BB}"/>
              </a:ext>
            </a:extLst>
          </p:cNvPr>
          <p:cNvSpPr txBox="1"/>
          <p:nvPr/>
        </p:nvSpPr>
        <p:spPr>
          <a:xfrm>
            <a:off x="8820589" y="1356884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 err="1">
                <a:solidFill>
                  <a:srgbClr val="162D9A"/>
                </a:solidFill>
              </a:rPr>
              <a:t>pMOS</a:t>
            </a:r>
            <a:endParaRPr kumimoji="1" lang="ko-Kore-KR" altLang="en-US" sz="2400" dirty="0">
              <a:solidFill>
                <a:srgbClr val="162D9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FCBEA-5723-5A47-A455-EA5AD79AAEBF}"/>
              </a:ext>
            </a:extLst>
          </p:cNvPr>
          <p:cNvSpPr txBox="1"/>
          <p:nvPr/>
        </p:nvSpPr>
        <p:spPr>
          <a:xfrm>
            <a:off x="2534322" y="1356884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 err="1">
                <a:solidFill>
                  <a:srgbClr val="162D9A"/>
                </a:solidFill>
              </a:rPr>
              <a:t>nMOS</a:t>
            </a:r>
            <a:endParaRPr kumimoji="1" lang="ko-Kore-KR" altLang="en-US" sz="2400" dirty="0">
              <a:solidFill>
                <a:srgbClr val="162D9A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C5B7F6-7D4F-8A43-B15B-FE492B0A07EE}"/>
              </a:ext>
            </a:extLst>
          </p:cNvPr>
          <p:cNvSpPr txBox="1"/>
          <p:nvPr/>
        </p:nvSpPr>
        <p:spPr>
          <a:xfrm>
            <a:off x="182880" y="2011680"/>
            <a:ext cx="5378395" cy="731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g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일 때 닫히고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일 때 열리는 회로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0</a:t>
            </a:r>
            <a:r>
              <a:rPr kumimoji="1" lang="ko-KR" altLang="en-US" dirty="0"/>
              <a:t>을 잘 통과시킴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전압을 끌어내리는 것에 유리</a:t>
            </a:r>
            <a:endParaRPr kumimoji="1"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4555F4-1685-634E-9D03-E2BC9C646CD2}"/>
              </a:ext>
            </a:extLst>
          </p:cNvPr>
          <p:cNvSpPr txBox="1"/>
          <p:nvPr/>
        </p:nvSpPr>
        <p:spPr>
          <a:xfrm>
            <a:off x="6630727" y="2011680"/>
            <a:ext cx="5460149" cy="731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g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일 때 닫히고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일 때 열리는 회로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1</a:t>
            </a:r>
            <a:r>
              <a:rPr kumimoji="1" lang="ko-KR" altLang="en-US" dirty="0"/>
              <a:t>을 잘 통과시킴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전압을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가지고 오는 것에 유리</a:t>
            </a:r>
            <a:endParaRPr kumimoji="1"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1384AE3-2294-5045-9675-203940679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464" y="3046953"/>
            <a:ext cx="1525386" cy="18213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FCBF599-997B-9041-BE19-40FD04616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150" y="3204353"/>
            <a:ext cx="1525385" cy="18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5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6528816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Transistor Function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5B215-B90D-534B-ABCC-CB25CB8136C9}"/>
              </a:ext>
            </a:extLst>
          </p:cNvPr>
          <p:cNvSpPr txBox="1"/>
          <p:nvPr/>
        </p:nvSpPr>
        <p:spPr>
          <a:xfrm>
            <a:off x="420624" y="1134229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rgbClr val="162D9A"/>
                </a:solidFill>
              </a:rPr>
              <a:t>CMOS</a:t>
            </a:r>
            <a:endParaRPr kumimoji="1" lang="ko-Kore-KR" altLang="en-US" sz="2400" dirty="0">
              <a:solidFill>
                <a:srgbClr val="162D9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4D08D2-FE35-0A47-9B6D-4B20C67C80B1}"/>
              </a:ext>
            </a:extLst>
          </p:cNvPr>
          <p:cNvSpPr txBox="1"/>
          <p:nvPr/>
        </p:nvSpPr>
        <p:spPr>
          <a:xfrm>
            <a:off x="420624" y="1595894"/>
            <a:ext cx="11385681" cy="1562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>
                <a:solidFill>
                  <a:srgbClr val="162D9A"/>
                </a:solidFill>
              </a:rPr>
              <a:t>nMOS</a:t>
            </a:r>
            <a:r>
              <a:rPr kumimoji="1" lang="ko-KR" altLang="en-US" dirty="0">
                <a:solidFill>
                  <a:srgbClr val="162D9A"/>
                </a:solidFill>
              </a:rPr>
              <a:t>와 </a:t>
            </a:r>
            <a:r>
              <a:rPr kumimoji="1" lang="en-US" altLang="ko-KR" dirty="0" err="1">
                <a:solidFill>
                  <a:srgbClr val="162D9A"/>
                </a:solidFill>
              </a:rPr>
              <a:t>pMOS</a:t>
            </a:r>
            <a:r>
              <a:rPr kumimoji="1" lang="ko-KR" altLang="en-US" dirty="0">
                <a:solidFill>
                  <a:srgbClr val="162D9A"/>
                </a:solidFill>
              </a:rPr>
              <a:t>의 장점을 통해 보완한 회로이다</a:t>
            </a:r>
            <a:r>
              <a:rPr kumimoji="1" lang="en-US" altLang="ko-KR" dirty="0">
                <a:solidFill>
                  <a:srgbClr val="162D9A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rgbClr val="162D9A"/>
                </a:solidFill>
              </a:rPr>
              <a:t>pMOS</a:t>
            </a:r>
            <a:r>
              <a:rPr kumimoji="1" lang="en-US" altLang="ko-KR" dirty="0">
                <a:solidFill>
                  <a:srgbClr val="162D9A"/>
                </a:solidFill>
              </a:rPr>
              <a:t> pull-up</a:t>
            </a:r>
            <a:r>
              <a:rPr kumimoji="1" lang="ko-KR" altLang="en-US" dirty="0">
                <a:solidFill>
                  <a:srgbClr val="162D9A"/>
                </a:solidFill>
              </a:rPr>
              <a:t> </a:t>
            </a:r>
            <a:r>
              <a:rPr kumimoji="1" lang="en-US" altLang="ko-KR" dirty="0">
                <a:solidFill>
                  <a:srgbClr val="162D9A"/>
                </a:solidFill>
              </a:rPr>
              <a:t>network</a:t>
            </a:r>
            <a:r>
              <a:rPr kumimoji="1" lang="ko-KR" altLang="en-US" dirty="0">
                <a:solidFill>
                  <a:srgbClr val="162D9A"/>
                </a:solidFill>
              </a:rPr>
              <a:t>에서는 </a:t>
            </a:r>
            <a:r>
              <a:rPr kumimoji="1" lang="en-US" altLang="ko-KR" dirty="0">
                <a:solidFill>
                  <a:srgbClr val="162D9A"/>
                </a:solidFill>
              </a:rPr>
              <a:t>1</a:t>
            </a:r>
            <a:r>
              <a:rPr kumimoji="1" lang="ko-KR" altLang="en-US" dirty="0">
                <a:solidFill>
                  <a:srgbClr val="162D9A"/>
                </a:solidFill>
              </a:rPr>
              <a:t>을 잘 통과시키기 때문에 </a:t>
            </a:r>
            <a:r>
              <a:rPr kumimoji="1" lang="en-US" altLang="ko-KR" dirty="0" err="1">
                <a:solidFill>
                  <a:srgbClr val="162D9A"/>
                </a:solidFill>
              </a:rPr>
              <a:t>V</a:t>
            </a:r>
            <a:r>
              <a:rPr kumimoji="1" lang="en-US" altLang="ko-KR" baseline="-25000" dirty="0" err="1">
                <a:solidFill>
                  <a:srgbClr val="162D9A"/>
                </a:solidFill>
              </a:rPr>
              <a:t>dd</a:t>
            </a:r>
            <a:r>
              <a:rPr kumimoji="1" lang="ko-KR" altLang="en-US" dirty="0">
                <a:solidFill>
                  <a:srgbClr val="162D9A"/>
                </a:solidFill>
              </a:rPr>
              <a:t>로부터 전압을 가져오는 역할을 수행</a:t>
            </a:r>
            <a:endParaRPr kumimoji="1" lang="en-US" altLang="ko-KR" dirty="0">
              <a:solidFill>
                <a:srgbClr val="162D9A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rgbClr val="162D9A"/>
                </a:solidFill>
              </a:rPr>
              <a:t>nMOS</a:t>
            </a:r>
            <a:r>
              <a:rPr kumimoji="1" lang="en-US" altLang="ko-KR" dirty="0">
                <a:solidFill>
                  <a:srgbClr val="162D9A"/>
                </a:solidFill>
              </a:rPr>
              <a:t> pull-down network</a:t>
            </a:r>
            <a:r>
              <a:rPr kumimoji="1" lang="ko-KR" altLang="en-US" dirty="0">
                <a:solidFill>
                  <a:srgbClr val="162D9A"/>
                </a:solidFill>
              </a:rPr>
              <a:t>에서는 </a:t>
            </a:r>
            <a:r>
              <a:rPr kumimoji="1" lang="en-US" altLang="ko-KR" dirty="0">
                <a:solidFill>
                  <a:srgbClr val="162D9A"/>
                </a:solidFill>
              </a:rPr>
              <a:t>0</a:t>
            </a:r>
            <a:r>
              <a:rPr kumimoji="1" lang="ko-KR" altLang="en-US" dirty="0">
                <a:solidFill>
                  <a:srgbClr val="162D9A"/>
                </a:solidFill>
              </a:rPr>
              <a:t>을 잘 통과시키기 때문에 </a:t>
            </a:r>
            <a:r>
              <a:rPr kumimoji="1" lang="en-US" altLang="ko-KR" dirty="0">
                <a:solidFill>
                  <a:srgbClr val="162D9A"/>
                </a:solidFill>
              </a:rPr>
              <a:t>output</a:t>
            </a:r>
            <a:r>
              <a:rPr kumimoji="1" lang="ko-KR" altLang="en-US" dirty="0">
                <a:solidFill>
                  <a:srgbClr val="162D9A"/>
                </a:solidFill>
              </a:rPr>
              <a:t>의 전압을 </a:t>
            </a:r>
            <a:r>
              <a:rPr kumimoji="1" lang="en-US" altLang="ko-KR" dirty="0">
                <a:solidFill>
                  <a:srgbClr val="162D9A"/>
                </a:solidFill>
              </a:rPr>
              <a:t>Ground</a:t>
            </a:r>
            <a:r>
              <a:rPr kumimoji="1" lang="ko-KR" altLang="en-US" dirty="0">
                <a:solidFill>
                  <a:srgbClr val="162D9A"/>
                </a:solidFill>
              </a:rPr>
              <a:t>로 빼내는 역할 수행</a:t>
            </a:r>
            <a:endParaRPr kumimoji="1" lang="en-US" altLang="ko-KR" dirty="0">
              <a:solidFill>
                <a:srgbClr val="162D9A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162D9A"/>
                </a:solidFill>
              </a:rPr>
              <a:t>해당 회로를 구성함으로써 파워의 소비를 </a:t>
            </a:r>
            <a:r>
              <a:rPr kumimoji="1" lang="ko-KR" altLang="en-US" dirty="0" err="1">
                <a:solidFill>
                  <a:srgbClr val="162D9A"/>
                </a:solidFill>
              </a:rPr>
              <a:t>극소화시킨다</a:t>
            </a:r>
            <a:r>
              <a:rPr kumimoji="1" lang="en-US" altLang="ko-KR" dirty="0">
                <a:solidFill>
                  <a:srgbClr val="162D9A"/>
                </a:solidFill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EC8B525-37A3-0643-B91D-BFECC2C3A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45" y="3253072"/>
            <a:ext cx="2789637" cy="258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0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6528816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CMOS Gates : NOT Gate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57E183-7847-8146-BAC0-852303D5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028" y="1298621"/>
            <a:ext cx="2237780" cy="3685755"/>
          </a:xfrm>
          <a:prstGeom prst="rect">
            <a:avLst/>
          </a:prstGeom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ED405EB7-9D93-1E45-9249-547C30EE1BFC}"/>
              </a:ext>
            </a:extLst>
          </p:cNvPr>
          <p:cNvGraphicFramePr>
            <a:graphicFrameLocks noGrp="1"/>
          </p:cNvGraphicFramePr>
          <p:nvPr/>
        </p:nvGraphicFramePr>
        <p:xfrm>
          <a:off x="723153" y="2926976"/>
          <a:ext cx="4601884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471">
                  <a:extLst>
                    <a:ext uri="{9D8B030D-6E8A-4147-A177-3AD203B41FA5}">
                      <a16:colId xmlns:a16="http://schemas.microsoft.com/office/drawing/2014/main" val="1037776304"/>
                    </a:ext>
                  </a:extLst>
                </a:gridCol>
                <a:gridCol w="1150471">
                  <a:extLst>
                    <a:ext uri="{9D8B030D-6E8A-4147-A177-3AD203B41FA5}">
                      <a16:colId xmlns:a16="http://schemas.microsoft.com/office/drawing/2014/main" val="3487034065"/>
                    </a:ext>
                  </a:extLst>
                </a:gridCol>
                <a:gridCol w="1150471">
                  <a:extLst>
                    <a:ext uri="{9D8B030D-6E8A-4147-A177-3AD203B41FA5}">
                      <a16:colId xmlns:a16="http://schemas.microsoft.com/office/drawing/2014/main" val="2138822663"/>
                    </a:ext>
                  </a:extLst>
                </a:gridCol>
                <a:gridCol w="1150471">
                  <a:extLst>
                    <a:ext uri="{9D8B030D-6E8A-4147-A177-3AD203B41FA5}">
                      <a16:colId xmlns:a16="http://schemas.microsoft.com/office/drawing/2014/main" val="138463073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P1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N1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Y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264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OFF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4928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OFF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7486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78EEF10-09F9-A547-9D2F-70406075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14" y="1298621"/>
            <a:ext cx="1847762" cy="898453"/>
          </a:xfrm>
          <a:prstGeom prst="rect">
            <a:avLst/>
          </a:prstGeom>
        </p:spPr>
      </p:pic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28B99472-8C7E-594D-93FC-B2D2C2B0E849}"/>
              </a:ext>
            </a:extLst>
          </p:cNvPr>
          <p:cNvSpPr/>
          <p:nvPr/>
        </p:nvSpPr>
        <p:spPr>
          <a:xfrm>
            <a:off x="4430643" y="1574472"/>
            <a:ext cx="1595718" cy="496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2356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6528816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CMOS Gates : NOT Gate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57E183-7847-8146-BAC0-852303D5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028" y="1298621"/>
            <a:ext cx="2237780" cy="3685755"/>
          </a:xfrm>
          <a:prstGeom prst="rect">
            <a:avLst/>
          </a:prstGeom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ED405EB7-9D93-1E45-9249-547C30EE1BFC}"/>
              </a:ext>
            </a:extLst>
          </p:cNvPr>
          <p:cNvGraphicFramePr>
            <a:graphicFrameLocks noGrp="1"/>
          </p:cNvGraphicFramePr>
          <p:nvPr/>
        </p:nvGraphicFramePr>
        <p:xfrm>
          <a:off x="723153" y="2926976"/>
          <a:ext cx="4601884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471">
                  <a:extLst>
                    <a:ext uri="{9D8B030D-6E8A-4147-A177-3AD203B41FA5}">
                      <a16:colId xmlns:a16="http://schemas.microsoft.com/office/drawing/2014/main" val="1037776304"/>
                    </a:ext>
                  </a:extLst>
                </a:gridCol>
                <a:gridCol w="1150471">
                  <a:extLst>
                    <a:ext uri="{9D8B030D-6E8A-4147-A177-3AD203B41FA5}">
                      <a16:colId xmlns:a16="http://schemas.microsoft.com/office/drawing/2014/main" val="3487034065"/>
                    </a:ext>
                  </a:extLst>
                </a:gridCol>
                <a:gridCol w="1150471">
                  <a:extLst>
                    <a:ext uri="{9D8B030D-6E8A-4147-A177-3AD203B41FA5}">
                      <a16:colId xmlns:a16="http://schemas.microsoft.com/office/drawing/2014/main" val="2138822663"/>
                    </a:ext>
                  </a:extLst>
                </a:gridCol>
                <a:gridCol w="1150471">
                  <a:extLst>
                    <a:ext uri="{9D8B030D-6E8A-4147-A177-3AD203B41FA5}">
                      <a16:colId xmlns:a16="http://schemas.microsoft.com/office/drawing/2014/main" val="138463073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P1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N1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Y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264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OFF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4928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OFF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7486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78EEF10-09F9-A547-9D2F-70406075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14" y="1298621"/>
            <a:ext cx="1847762" cy="898453"/>
          </a:xfrm>
          <a:prstGeom prst="rect">
            <a:avLst/>
          </a:prstGeom>
        </p:spPr>
      </p:pic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28B99472-8C7E-594D-93FC-B2D2C2B0E849}"/>
              </a:ext>
            </a:extLst>
          </p:cNvPr>
          <p:cNvSpPr/>
          <p:nvPr/>
        </p:nvSpPr>
        <p:spPr>
          <a:xfrm>
            <a:off x="4430643" y="1574472"/>
            <a:ext cx="1595718" cy="496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4486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6528816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CMOS Gates : NAND Gate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57E183-7847-8146-BAC0-852303D50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5169" y="1361765"/>
            <a:ext cx="3267542" cy="2854800"/>
          </a:xfrm>
          <a:prstGeom prst="rect">
            <a:avLst/>
          </a:prstGeom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ED405EB7-9D93-1E45-9249-547C30EE1BFC}"/>
              </a:ext>
            </a:extLst>
          </p:cNvPr>
          <p:cNvGraphicFramePr>
            <a:graphicFrameLocks noGrp="1"/>
          </p:cNvGraphicFramePr>
          <p:nvPr/>
        </p:nvGraphicFramePr>
        <p:xfrm>
          <a:off x="723155" y="2428096"/>
          <a:ext cx="5372847" cy="285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1037776304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92610013"/>
                    </a:ext>
                  </a:extLst>
                </a:gridCol>
                <a:gridCol w="805927">
                  <a:extLst>
                    <a:ext uri="{9D8B030D-6E8A-4147-A177-3AD203B41FA5}">
                      <a16:colId xmlns:a16="http://schemas.microsoft.com/office/drawing/2014/main" val="3487034065"/>
                    </a:ext>
                  </a:extLst>
                </a:gridCol>
                <a:gridCol w="805927">
                  <a:extLst>
                    <a:ext uri="{9D8B030D-6E8A-4147-A177-3AD203B41FA5}">
                      <a16:colId xmlns:a16="http://schemas.microsoft.com/office/drawing/2014/main" val="3000355116"/>
                    </a:ext>
                  </a:extLst>
                </a:gridCol>
                <a:gridCol w="805927">
                  <a:extLst>
                    <a:ext uri="{9D8B030D-6E8A-4147-A177-3AD203B41FA5}">
                      <a16:colId xmlns:a16="http://schemas.microsoft.com/office/drawing/2014/main" val="2138822663"/>
                    </a:ext>
                  </a:extLst>
                </a:gridCol>
                <a:gridCol w="805927">
                  <a:extLst>
                    <a:ext uri="{9D8B030D-6E8A-4147-A177-3AD203B41FA5}">
                      <a16:colId xmlns:a16="http://schemas.microsoft.com/office/drawing/2014/main" val="215392466"/>
                    </a:ext>
                  </a:extLst>
                </a:gridCol>
                <a:gridCol w="805927">
                  <a:extLst>
                    <a:ext uri="{9D8B030D-6E8A-4147-A177-3AD203B41FA5}">
                      <a16:colId xmlns:a16="http://schemas.microsoft.com/office/drawing/2014/main" val="1384630736"/>
                    </a:ext>
                  </a:extLst>
                </a:gridCol>
              </a:tblGrid>
              <a:tr h="951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P1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P2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N1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N2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Y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26403"/>
                  </a:ext>
                </a:extLst>
              </a:tr>
              <a:tr h="47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OFF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OFF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49288"/>
                  </a:ext>
                </a:extLst>
              </a:tr>
              <a:tr h="47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OFF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OFF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62815"/>
                  </a:ext>
                </a:extLst>
              </a:tr>
              <a:tr h="47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OFF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OFF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74865"/>
                  </a:ext>
                </a:extLst>
              </a:tr>
              <a:tr h="47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OFF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OFF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506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78EEF10-09F9-A547-9D2F-704060751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9289" y="1361765"/>
            <a:ext cx="2189586" cy="977493"/>
          </a:xfrm>
          <a:prstGeom prst="rect">
            <a:avLst/>
          </a:prstGeom>
        </p:spPr>
      </p:pic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28B99472-8C7E-594D-93FC-B2D2C2B0E849}"/>
              </a:ext>
            </a:extLst>
          </p:cNvPr>
          <p:cNvSpPr/>
          <p:nvPr/>
        </p:nvSpPr>
        <p:spPr>
          <a:xfrm>
            <a:off x="4430643" y="1574472"/>
            <a:ext cx="1595718" cy="496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54F1D-499A-7C43-882E-AF9A1837094F}"/>
              </a:ext>
            </a:extLst>
          </p:cNvPr>
          <p:cNvSpPr txBox="1"/>
          <p:nvPr/>
        </p:nvSpPr>
        <p:spPr>
          <a:xfrm>
            <a:off x="6813160" y="928141"/>
            <a:ext cx="4291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pMOS</a:t>
            </a:r>
            <a:r>
              <a:rPr kumimoji="1" lang="ko-KR" altLang="en-US" dirty="0"/>
              <a:t>는 하나라도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이면 전압을 받아야</a:t>
            </a:r>
            <a:endParaRPr kumimoji="1" lang="en-US" altLang="ko-KR" dirty="0"/>
          </a:p>
          <a:p>
            <a:r>
              <a:rPr kumimoji="1" lang="ko-KR" altLang="en-US" dirty="0"/>
              <a:t>하기 때문에 병렬로 연결되어있다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3537D-8294-2843-814E-D99C9B37313E}"/>
              </a:ext>
            </a:extLst>
          </p:cNvPr>
          <p:cNvSpPr txBox="1"/>
          <p:nvPr/>
        </p:nvSpPr>
        <p:spPr>
          <a:xfrm>
            <a:off x="6813160" y="4216565"/>
            <a:ext cx="453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nMOS</a:t>
            </a:r>
            <a:r>
              <a:rPr kumimoji="1" lang="ko-Kore-KR" altLang="en-US" dirty="0"/>
              <a:t>는</a:t>
            </a:r>
            <a:r>
              <a:rPr kumimoji="1" lang="ko-KR" altLang="en-US" dirty="0"/>
              <a:t> 둘 다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일 시 전류가 나가야 하기</a:t>
            </a:r>
            <a:endParaRPr kumimoji="1" lang="en-US" altLang="ko-KR" dirty="0"/>
          </a:p>
          <a:p>
            <a:r>
              <a:rPr kumimoji="1" lang="ko-KR" altLang="en-US" dirty="0"/>
              <a:t>때문에 직렬로 연결되어있다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35153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6528816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CMOS Gates : AND Gate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57E183-7847-8146-BAC0-852303D509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1"/>
          <a:stretch/>
        </p:blipFill>
        <p:spPr>
          <a:xfrm>
            <a:off x="7325169" y="1361765"/>
            <a:ext cx="2742109" cy="2854800"/>
          </a:xfrm>
          <a:prstGeom prst="rect">
            <a:avLst/>
          </a:prstGeom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ED405EB7-9D93-1E45-9249-547C30EE1BFC}"/>
              </a:ext>
            </a:extLst>
          </p:cNvPr>
          <p:cNvGraphicFramePr>
            <a:graphicFrameLocks noGrp="1"/>
          </p:cNvGraphicFramePr>
          <p:nvPr/>
        </p:nvGraphicFramePr>
        <p:xfrm>
          <a:off x="723155" y="2428096"/>
          <a:ext cx="5372847" cy="285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606">
                  <a:extLst>
                    <a:ext uri="{9D8B030D-6E8A-4147-A177-3AD203B41FA5}">
                      <a16:colId xmlns:a16="http://schemas.microsoft.com/office/drawing/2014/main" val="1037776304"/>
                    </a:ext>
                  </a:extLst>
                </a:gridCol>
                <a:gridCol w="671606">
                  <a:extLst>
                    <a:ext uri="{9D8B030D-6E8A-4147-A177-3AD203B41FA5}">
                      <a16:colId xmlns:a16="http://schemas.microsoft.com/office/drawing/2014/main" val="2092610013"/>
                    </a:ext>
                  </a:extLst>
                </a:gridCol>
                <a:gridCol w="805927">
                  <a:extLst>
                    <a:ext uri="{9D8B030D-6E8A-4147-A177-3AD203B41FA5}">
                      <a16:colId xmlns:a16="http://schemas.microsoft.com/office/drawing/2014/main" val="3487034065"/>
                    </a:ext>
                  </a:extLst>
                </a:gridCol>
                <a:gridCol w="805927">
                  <a:extLst>
                    <a:ext uri="{9D8B030D-6E8A-4147-A177-3AD203B41FA5}">
                      <a16:colId xmlns:a16="http://schemas.microsoft.com/office/drawing/2014/main" val="3000355116"/>
                    </a:ext>
                  </a:extLst>
                </a:gridCol>
                <a:gridCol w="805927">
                  <a:extLst>
                    <a:ext uri="{9D8B030D-6E8A-4147-A177-3AD203B41FA5}">
                      <a16:colId xmlns:a16="http://schemas.microsoft.com/office/drawing/2014/main" val="2138822663"/>
                    </a:ext>
                  </a:extLst>
                </a:gridCol>
                <a:gridCol w="805927">
                  <a:extLst>
                    <a:ext uri="{9D8B030D-6E8A-4147-A177-3AD203B41FA5}">
                      <a16:colId xmlns:a16="http://schemas.microsoft.com/office/drawing/2014/main" val="215392466"/>
                    </a:ext>
                  </a:extLst>
                </a:gridCol>
                <a:gridCol w="805927">
                  <a:extLst>
                    <a:ext uri="{9D8B030D-6E8A-4147-A177-3AD203B41FA5}">
                      <a16:colId xmlns:a16="http://schemas.microsoft.com/office/drawing/2014/main" val="1384630736"/>
                    </a:ext>
                  </a:extLst>
                </a:gridCol>
              </a:tblGrid>
              <a:tr h="951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P1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P2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N1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N2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Y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26403"/>
                  </a:ext>
                </a:extLst>
              </a:tr>
              <a:tr h="47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OFF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OFF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49288"/>
                  </a:ext>
                </a:extLst>
              </a:tr>
              <a:tr h="47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OFF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OFF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62815"/>
                  </a:ext>
                </a:extLst>
              </a:tr>
              <a:tr h="47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OFF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OFF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74865"/>
                  </a:ext>
                </a:extLst>
              </a:tr>
              <a:tr h="47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OFF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OFF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506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78EEF10-09F9-A547-9D2F-7040607518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83"/>
          <a:stretch/>
        </p:blipFill>
        <p:spPr>
          <a:xfrm>
            <a:off x="1599289" y="1251306"/>
            <a:ext cx="1427993" cy="977493"/>
          </a:xfrm>
          <a:prstGeom prst="rect">
            <a:avLst/>
          </a:prstGeom>
        </p:spPr>
      </p:pic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28B99472-8C7E-594D-93FC-B2D2C2B0E849}"/>
              </a:ext>
            </a:extLst>
          </p:cNvPr>
          <p:cNvSpPr/>
          <p:nvPr/>
        </p:nvSpPr>
        <p:spPr>
          <a:xfrm>
            <a:off x="4430643" y="1574472"/>
            <a:ext cx="1595718" cy="496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9C3A754-E98F-474E-9FE9-6F7C7B5001E5}"/>
              </a:ext>
            </a:extLst>
          </p:cNvPr>
          <p:cNvCxnSpPr>
            <a:stCxn id="5" idx="3"/>
          </p:cNvCxnSpPr>
          <p:nvPr/>
        </p:nvCxnSpPr>
        <p:spPr>
          <a:xfrm flipV="1">
            <a:off x="3027282" y="1740052"/>
            <a:ext cx="442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25B5D2-2BF8-8A4C-BB59-6DBD7CF9495D}"/>
              </a:ext>
            </a:extLst>
          </p:cNvPr>
          <p:cNvSpPr txBox="1"/>
          <p:nvPr/>
        </p:nvSpPr>
        <p:spPr>
          <a:xfrm>
            <a:off x="3469282" y="150921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i="1" dirty="0"/>
              <a:t>Y</a:t>
            </a:r>
            <a:endParaRPr kumimoji="1" lang="ko-Kore-KR" altLang="en-US" sz="2400" b="1" i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E2F480-2780-DA45-83ED-632AF0CF6A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53" t="-2627" r="602" b="2627"/>
          <a:stretch/>
        </p:blipFill>
        <p:spPr>
          <a:xfrm>
            <a:off x="10050026" y="1916626"/>
            <a:ext cx="1444949" cy="8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51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6528816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NOR3 Gate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4BA538-599A-C54E-A077-A3DB4A53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528" y="1651000"/>
            <a:ext cx="4152900" cy="3556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06B8EEF-7D22-934C-926B-D48D9281C35F}"/>
              </a:ext>
            </a:extLst>
          </p:cNvPr>
          <p:cNvSpPr/>
          <p:nvPr/>
        </p:nvSpPr>
        <p:spPr>
          <a:xfrm>
            <a:off x="7134225" y="2028825"/>
            <a:ext cx="619125" cy="18859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D1742-910A-6840-977D-4619A9E63A2C}"/>
              </a:ext>
            </a:extLst>
          </p:cNvPr>
          <p:cNvSpPr txBox="1"/>
          <p:nvPr/>
        </p:nvSpPr>
        <p:spPr>
          <a:xfrm>
            <a:off x="7982023" y="1844159"/>
            <a:ext cx="4142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pMOS</a:t>
            </a:r>
            <a:r>
              <a:rPr kumimoji="1" lang="ko-KR" altLang="en-US" dirty="0"/>
              <a:t>는 모두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일 시 연결되어야 하기</a:t>
            </a:r>
            <a:endParaRPr kumimoji="1" lang="en-US" altLang="ko-KR" dirty="0"/>
          </a:p>
          <a:p>
            <a:r>
              <a:rPr kumimoji="1" lang="ko-KR" altLang="en-US" dirty="0"/>
              <a:t>때문에 직렬 연결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81229B-E14D-7A47-81EA-89E025C976F2}"/>
              </a:ext>
            </a:extLst>
          </p:cNvPr>
          <p:cNvSpPr/>
          <p:nvPr/>
        </p:nvSpPr>
        <p:spPr>
          <a:xfrm>
            <a:off x="5057776" y="3914775"/>
            <a:ext cx="2600324" cy="86677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5065F-849B-3145-8C01-CED63CD57638}"/>
              </a:ext>
            </a:extLst>
          </p:cNvPr>
          <p:cNvSpPr txBox="1"/>
          <p:nvPr/>
        </p:nvSpPr>
        <p:spPr>
          <a:xfrm>
            <a:off x="614815" y="4883834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nMOS</a:t>
            </a:r>
            <a:r>
              <a:rPr kumimoji="1" lang="ko-Kore-KR" altLang="en-US" dirty="0"/>
              <a:t>는</a:t>
            </a:r>
            <a:r>
              <a:rPr kumimoji="1" lang="ko-KR" altLang="en-US" dirty="0"/>
              <a:t> 하나라도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일 시 연결되어야 하기</a:t>
            </a:r>
            <a:endParaRPr kumimoji="1" lang="en-US" altLang="ko-KR" dirty="0"/>
          </a:p>
          <a:p>
            <a:r>
              <a:rPr kumimoji="1" lang="ko-KR" altLang="en-US" dirty="0"/>
              <a:t>때문에 병렬 연결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3987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A526CFAC-D6D1-4A7B-BBBD-26DD1427F4C5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Logic Gates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386BD9C1-A0EE-4405-82E8-485E7FF13671}"/>
              </a:ext>
            </a:extLst>
          </p:cNvPr>
          <p:cNvSpPr txBox="1">
            <a:spLocks/>
          </p:cNvSpPr>
          <p:nvPr/>
        </p:nvSpPr>
        <p:spPr>
          <a:xfrm>
            <a:off x="204872" y="1250557"/>
            <a:ext cx="2776072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/>
              <a:t>Logic Gates </a:t>
            </a:r>
            <a:r>
              <a:rPr lang="ko-KR" altLang="en-US" dirty="0"/>
              <a:t>종류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422CA3C-2129-4067-B048-CF6E8E264D99}"/>
              </a:ext>
            </a:extLst>
          </p:cNvPr>
          <p:cNvSpPr txBox="1">
            <a:spLocks/>
          </p:cNvSpPr>
          <p:nvPr/>
        </p:nvSpPr>
        <p:spPr>
          <a:xfrm>
            <a:off x="204872" y="1782671"/>
            <a:ext cx="252004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Perform logic functions:</a:t>
            </a:r>
            <a:endParaRPr lang="ko-KR" altLang="en-US" sz="1700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E6BA8804-7D8F-408D-8EDB-83C1141080E9}"/>
              </a:ext>
            </a:extLst>
          </p:cNvPr>
          <p:cNvSpPr txBox="1">
            <a:spLocks/>
          </p:cNvSpPr>
          <p:nvPr/>
        </p:nvSpPr>
        <p:spPr>
          <a:xfrm>
            <a:off x="204872" y="2190368"/>
            <a:ext cx="8043016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- NOT gate, AND gate, OR gate, NAND gate, NOR gate, XOR gate, XNOR gate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470E26AC-C034-45D3-A094-19CBB88BE587}"/>
              </a:ext>
            </a:extLst>
          </p:cNvPr>
          <p:cNvSpPr txBox="1">
            <a:spLocks/>
          </p:cNvSpPr>
          <p:nvPr/>
        </p:nvSpPr>
        <p:spPr>
          <a:xfrm>
            <a:off x="204872" y="2838013"/>
            <a:ext cx="252004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Single-input:</a:t>
            </a:r>
            <a:endParaRPr lang="ko-KR" altLang="en-US" sz="1700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889F24F4-2C7C-44DF-BA6A-F7EA519C5B03}"/>
              </a:ext>
            </a:extLst>
          </p:cNvPr>
          <p:cNvSpPr txBox="1">
            <a:spLocks/>
          </p:cNvSpPr>
          <p:nvPr/>
        </p:nvSpPr>
        <p:spPr>
          <a:xfrm>
            <a:off x="204872" y="3300142"/>
            <a:ext cx="8043016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- NOT gate, Buffer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10BE7FA9-17ED-4B03-B835-B9217EC8C212}"/>
              </a:ext>
            </a:extLst>
          </p:cNvPr>
          <p:cNvSpPr txBox="1">
            <a:spLocks/>
          </p:cNvSpPr>
          <p:nvPr/>
        </p:nvSpPr>
        <p:spPr>
          <a:xfrm>
            <a:off x="204872" y="3947787"/>
            <a:ext cx="252004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Multiple-input:</a:t>
            </a:r>
            <a:endParaRPr lang="ko-KR" altLang="en-US" sz="1700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B18FA104-D9C0-4EEC-A148-3ED2F52C8B9F}"/>
              </a:ext>
            </a:extLst>
          </p:cNvPr>
          <p:cNvSpPr txBox="1">
            <a:spLocks/>
          </p:cNvSpPr>
          <p:nvPr/>
        </p:nvSpPr>
        <p:spPr>
          <a:xfrm>
            <a:off x="204872" y="4409916"/>
            <a:ext cx="756752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- AND gate, OR gate, NAND gate, NOR gate, XNOR gate, XOR gate 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586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Area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of CMOS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DF83AB-615B-F24B-9134-6A3311D2B8B2}"/>
              </a:ext>
            </a:extLst>
          </p:cNvPr>
          <p:cNvSpPr txBox="1"/>
          <p:nvPr/>
        </p:nvSpPr>
        <p:spPr>
          <a:xfrm>
            <a:off x="217788" y="2128838"/>
            <a:ext cx="1188306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N-input NAND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NOR gate</a:t>
            </a:r>
            <a:r>
              <a:rPr kumimoji="1" lang="ko-KR" altLang="en-US" dirty="0"/>
              <a:t>의 크기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2N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Transistor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N-input AND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OR gate</a:t>
            </a:r>
            <a:r>
              <a:rPr kumimoji="1" lang="ko-KR" altLang="en-US" dirty="0"/>
              <a:t>의 크기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2N + 2(NOT gate)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Transistor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회로를 설계할 때 </a:t>
            </a:r>
            <a:r>
              <a:rPr kumimoji="1" lang="en-US" altLang="ko-KR" dirty="0"/>
              <a:t>AND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OR</a:t>
            </a:r>
            <a:r>
              <a:rPr kumimoji="1" lang="ko-KR" altLang="en-US" dirty="0"/>
              <a:t>로 설계하는 것 보다 </a:t>
            </a:r>
            <a:r>
              <a:rPr kumimoji="1" lang="en-US" altLang="ko-KR" dirty="0"/>
              <a:t>NAND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NOR</a:t>
            </a:r>
            <a:r>
              <a:rPr kumimoji="1" lang="ko-KR" altLang="en-US" dirty="0"/>
              <a:t> </a:t>
            </a:r>
            <a:r>
              <a:rPr kumimoji="1" lang="en-US" altLang="ko-KR" dirty="0"/>
              <a:t>gate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회로를 설계하는 것이 유리</a:t>
            </a:r>
            <a:endParaRPr kumimoji="1"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D4D0AD4-1AC6-4CA6-B7CB-0783DC866628}"/>
                  </a:ext>
                </a:extLst>
              </p14:cNvPr>
              <p14:cNvContentPartPr/>
              <p14:nvPr/>
            </p14:nvContentPartPr>
            <p14:xfrm>
              <a:off x="7582225" y="4062858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D4D0AD4-1AC6-4CA6-B7CB-0783DC8666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3585" y="405385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3450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Transmission Gates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49988-3D19-D046-8293-31CFE86699FA}"/>
              </a:ext>
            </a:extLst>
          </p:cNvPr>
          <p:cNvSpPr txBox="1"/>
          <p:nvPr/>
        </p:nvSpPr>
        <p:spPr>
          <a:xfrm>
            <a:off x="204874" y="1730998"/>
            <a:ext cx="7909986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 err="1">
                <a:solidFill>
                  <a:srgbClr val="162D9A"/>
                </a:solidFill>
              </a:rPr>
              <a:t>nMOS</a:t>
            </a:r>
            <a:r>
              <a:rPr kumimoji="1" lang="ko-KR" altLang="en-US" dirty="0">
                <a:solidFill>
                  <a:srgbClr val="162D9A"/>
                </a:solidFill>
              </a:rPr>
              <a:t>는 </a:t>
            </a:r>
            <a:r>
              <a:rPr kumimoji="1" lang="en-US" altLang="ko-KR" dirty="0">
                <a:solidFill>
                  <a:srgbClr val="162D9A"/>
                </a:solidFill>
              </a:rPr>
              <a:t>1</a:t>
            </a:r>
            <a:r>
              <a:rPr kumimoji="1" lang="ko-KR" altLang="en-US" dirty="0">
                <a:solidFill>
                  <a:srgbClr val="162D9A"/>
                </a:solidFill>
              </a:rPr>
              <a:t>을 잘 전달하지 못하고 </a:t>
            </a:r>
            <a:r>
              <a:rPr kumimoji="1" lang="en-US" altLang="ko-KR" dirty="0" err="1">
                <a:solidFill>
                  <a:srgbClr val="162D9A"/>
                </a:solidFill>
              </a:rPr>
              <a:t>pMos</a:t>
            </a:r>
            <a:r>
              <a:rPr kumimoji="1" lang="ko-KR" altLang="en-US" dirty="0">
                <a:solidFill>
                  <a:srgbClr val="162D9A"/>
                </a:solidFill>
              </a:rPr>
              <a:t>는 </a:t>
            </a:r>
            <a:r>
              <a:rPr kumimoji="1" lang="en-US" altLang="ko-KR" dirty="0">
                <a:solidFill>
                  <a:srgbClr val="162D9A"/>
                </a:solidFill>
              </a:rPr>
              <a:t>0</a:t>
            </a:r>
            <a:r>
              <a:rPr kumimoji="1" lang="ko-KR" altLang="en-US" dirty="0">
                <a:solidFill>
                  <a:srgbClr val="162D9A"/>
                </a:solidFill>
              </a:rPr>
              <a:t>을 잘 전달하지 못함</a:t>
            </a:r>
            <a:endParaRPr kumimoji="1" lang="en-US" altLang="ko-KR" dirty="0">
              <a:solidFill>
                <a:srgbClr val="162D9A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162D9A"/>
                </a:solidFill>
              </a:rPr>
              <a:t>Transmission gates</a:t>
            </a:r>
            <a:r>
              <a:rPr kumimoji="1" lang="ko-KR" altLang="en-US" dirty="0">
                <a:solidFill>
                  <a:srgbClr val="162D9A"/>
                </a:solidFill>
              </a:rPr>
              <a:t>는 </a:t>
            </a:r>
            <a:r>
              <a:rPr kumimoji="1" lang="en-US" altLang="ko-KR" dirty="0">
                <a:solidFill>
                  <a:srgbClr val="162D9A"/>
                </a:solidFill>
              </a:rPr>
              <a:t>A</a:t>
            </a:r>
            <a:r>
              <a:rPr kumimoji="1" lang="ko-KR" altLang="en-US" dirty="0">
                <a:solidFill>
                  <a:srgbClr val="162D9A"/>
                </a:solidFill>
              </a:rPr>
              <a:t>와 </a:t>
            </a:r>
            <a:r>
              <a:rPr kumimoji="1" lang="en-US" altLang="ko-KR" dirty="0">
                <a:solidFill>
                  <a:srgbClr val="162D9A"/>
                </a:solidFill>
              </a:rPr>
              <a:t>B</a:t>
            </a:r>
            <a:r>
              <a:rPr kumimoji="1" lang="ko-KR" altLang="en-US" dirty="0">
                <a:solidFill>
                  <a:srgbClr val="162D9A"/>
                </a:solidFill>
              </a:rPr>
              <a:t>사이를 </a:t>
            </a:r>
            <a:r>
              <a:rPr kumimoji="1" lang="en-US" altLang="ko-KR" dirty="0" err="1">
                <a:solidFill>
                  <a:srgbClr val="162D9A"/>
                </a:solidFill>
              </a:rPr>
              <a:t>nMOS</a:t>
            </a:r>
            <a:r>
              <a:rPr kumimoji="1" lang="ko-KR" altLang="en-US" dirty="0">
                <a:solidFill>
                  <a:srgbClr val="162D9A"/>
                </a:solidFill>
              </a:rPr>
              <a:t>와 </a:t>
            </a:r>
            <a:r>
              <a:rPr kumimoji="1" lang="en-US" altLang="ko-KR" dirty="0" err="1">
                <a:solidFill>
                  <a:srgbClr val="162D9A"/>
                </a:solidFill>
              </a:rPr>
              <a:t>pMOS</a:t>
            </a:r>
            <a:r>
              <a:rPr kumimoji="1" lang="ko-KR" altLang="en-US" dirty="0">
                <a:solidFill>
                  <a:srgbClr val="162D9A"/>
                </a:solidFill>
              </a:rPr>
              <a:t> 둘 다 사용하여 연결</a:t>
            </a:r>
            <a:endParaRPr kumimoji="1" lang="en-US" altLang="ko-KR" dirty="0">
              <a:solidFill>
                <a:srgbClr val="162D9A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162D9A"/>
                </a:solidFill>
              </a:rPr>
              <a:t>0</a:t>
            </a:r>
            <a:r>
              <a:rPr kumimoji="1" lang="ko-KR" altLang="en-US" dirty="0">
                <a:solidFill>
                  <a:srgbClr val="162D9A"/>
                </a:solidFill>
              </a:rPr>
              <a:t>과 </a:t>
            </a:r>
            <a:r>
              <a:rPr kumimoji="1" lang="en-US" altLang="ko-KR" dirty="0">
                <a:solidFill>
                  <a:srgbClr val="162D9A"/>
                </a:solidFill>
              </a:rPr>
              <a:t>1</a:t>
            </a:r>
            <a:r>
              <a:rPr kumimoji="1" lang="ko-KR" altLang="en-US" dirty="0">
                <a:solidFill>
                  <a:srgbClr val="162D9A"/>
                </a:solidFill>
              </a:rPr>
              <a:t> 신호 둘 다 잘 전달한다</a:t>
            </a:r>
            <a:r>
              <a:rPr kumimoji="1" lang="en-US" altLang="ko-KR" dirty="0">
                <a:solidFill>
                  <a:srgbClr val="162D9A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162D9A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162D9A"/>
                </a:solidFill>
              </a:rPr>
              <a:t>EN</a:t>
            </a:r>
            <a:r>
              <a:rPr kumimoji="1" lang="ko-KR" altLang="en-US" dirty="0">
                <a:solidFill>
                  <a:srgbClr val="162D9A"/>
                </a:solidFill>
              </a:rPr>
              <a:t>이 </a:t>
            </a:r>
            <a:r>
              <a:rPr kumimoji="1" lang="en-US" altLang="ko-KR" dirty="0">
                <a:solidFill>
                  <a:srgbClr val="162D9A"/>
                </a:solidFill>
              </a:rPr>
              <a:t>0</a:t>
            </a:r>
            <a:r>
              <a:rPr kumimoji="1" lang="ko-KR" altLang="en-US" dirty="0">
                <a:solidFill>
                  <a:srgbClr val="162D9A"/>
                </a:solidFill>
              </a:rPr>
              <a:t>일 시 </a:t>
            </a:r>
            <a:r>
              <a:rPr kumimoji="1" lang="en-US" altLang="ko-KR" dirty="0">
                <a:solidFill>
                  <a:srgbClr val="162D9A"/>
                </a:solidFill>
              </a:rPr>
              <a:t>switch</a:t>
            </a:r>
            <a:r>
              <a:rPr kumimoji="1" lang="ko-KR" altLang="en-US" dirty="0">
                <a:solidFill>
                  <a:srgbClr val="162D9A"/>
                </a:solidFill>
              </a:rPr>
              <a:t>는 </a:t>
            </a:r>
            <a:r>
              <a:rPr kumimoji="1" lang="en-US" altLang="ko-KR" dirty="0">
                <a:solidFill>
                  <a:srgbClr val="162D9A"/>
                </a:solidFill>
              </a:rPr>
              <a:t>OFF</a:t>
            </a:r>
            <a:r>
              <a:rPr kumimoji="1" lang="ko-KR" altLang="en-US" dirty="0">
                <a:solidFill>
                  <a:srgbClr val="162D9A"/>
                </a:solidFill>
              </a:rPr>
              <a:t>된다</a:t>
            </a:r>
            <a:r>
              <a:rPr kumimoji="1" lang="en-US" altLang="ko-KR" dirty="0">
                <a:solidFill>
                  <a:srgbClr val="162D9A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162D9A"/>
                </a:solidFill>
              </a:rPr>
              <a:t>EN</a:t>
            </a:r>
            <a:r>
              <a:rPr kumimoji="1" lang="ko-KR" altLang="en-US" dirty="0">
                <a:solidFill>
                  <a:srgbClr val="162D9A"/>
                </a:solidFill>
              </a:rPr>
              <a:t>이 </a:t>
            </a:r>
            <a:r>
              <a:rPr kumimoji="1" lang="en-US" altLang="ko-KR" dirty="0">
                <a:solidFill>
                  <a:srgbClr val="162D9A"/>
                </a:solidFill>
              </a:rPr>
              <a:t>1</a:t>
            </a:r>
            <a:r>
              <a:rPr kumimoji="1" lang="ko-KR" altLang="en-US" dirty="0">
                <a:solidFill>
                  <a:srgbClr val="162D9A"/>
                </a:solidFill>
              </a:rPr>
              <a:t>일 시 </a:t>
            </a:r>
            <a:r>
              <a:rPr kumimoji="1" lang="en-US" altLang="ko-KR" dirty="0">
                <a:solidFill>
                  <a:srgbClr val="162D9A"/>
                </a:solidFill>
              </a:rPr>
              <a:t>switch</a:t>
            </a:r>
            <a:r>
              <a:rPr kumimoji="1" lang="ko-KR" altLang="en-US" dirty="0">
                <a:solidFill>
                  <a:srgbClr val="162D9A"/>
                </a:solidFill>
              </a:rPr>
              <a:t>는 </a:t>
            </a:r>
            <a:r>
              <a:rPr kumimoji="1" lang="en-US" altLang="ko-KR" dirty="0">
                <a:solidFill>
                  <a:srgbClr val="162D9A"/>
                </a:solidFill>
              </a:rPr>
              <a:t>ON</a:t>
            </a:r>
            <a:r>
              <a:rPr kumimoji="1" lang="ko-KR" altLang="en-US" dirty="0">
                <a:solidFill>
                  <a:srgbClr val="162D9A"/>
                </a:solidFill>
              </a:rPr>
              <a:t>된다</a:t>
            </a:r>
            <a:r>
              <a:rPr kumimoji="1" lang="en-US" altLang="ko-KR" dirty="0">
                <a:solidFill>
                  <a:srgbClr val="162D9A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ore-KR" altLang="en-US" dirty="0">
              <a:solidFill>
                <a:srgbClr val="162D9A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F2E1B7-AE10-B143-B200-30944216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860" y="1730998"/>
            <a:ext cx="2114990" cy="336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Pseudo-</a:t>
            </a:r>
            <a:r>
              <a:rPr lang="en-US" altLang="ko-KR" sz="2400" dirty="0" err="1">
                <a:solidFill>
                  <a:schemeClr val="bg1"/>
                </a:solidFill>
              </a:rPr>
              <a:t>nMOS</a:t>
            </a:r>
            <a:r>
              <a:rPr lang="en-US" altLang="ko-KR" sz="2400" dirty="0">
                <a:solidFill>
                  <a:schemeClr val="bg1"/>
                </a:solidFill>
              </a:rPr>
              <a:t> Gates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49988-3D19-D046-8293-31CFE86699FA}"/>
              </a:ext>
            </a:extLst>
          </p:cNvPr>
          <p:cNvSpPr txBox="1"/>
          <p:nvPr/>
        </p:nvSpPr>
        <p:spPr>
          <a:xfrm>
            <a:off x="204874" y="1235698"/>
            <a:ext cx="9890208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162D9A"/>
                </a:solidFill>
              </a:rPr>
              <a:t>기존의 </a:t>
            </a:r>
            <a:r>
              <a:rPr kumimoji="1" lang="en-US" altLang="ko-KR" dirty="0" err="1">
                <a:solidFill>
                  <a:srgbClr val="162D9A"/>
                </a:solidFill>
              </a:rPr>
              <a:t>pMOS</a:t>
            </a:r>
            <a:r>
              <a:rPr kumimoji="1" lang="en-US" altLang="ko-KR" dirty="0">
                <a:solidFill>
                  <a:srgbClr val="162D9A"/>
                </a:solidFill>
              </a:rPr>
              <a:t> pull-up network</a:t>
            </a:r>
            <a:r>
              <a:rPr kumimoji="1" lang="ko-KR" altLang="en-US" dirty="0" err="1">
                <a:solidFill>
                  <a:srgbClr val="162D9A"/>
                </a:solidFill>
              </a:rPr>
              <a:t>를</a:t>
            </a:r>
            <a:r>
              <a:rPr kumimoji="1" lang="ko-KR" altLang="en-US" dirty="0">
                <a:solidFill>
                  <a:srgbClr val="162D9A"/>
                </a:solidFill>
              </a:rPr>
              <a:t> </a:t>
            </a:r>
            <a:r>
              <a:rPr kumimoji="1" lang="en-US" altLang="ko-KR" dirty="0">
                <a:solidFill>
                  <a:srgbClr val="162D9A"/>
                </a:solidFill>
              </a:rPr>
              <a:t>weak </a:t>
            </a:r>
            <a:r>
              <a:rPr kumimoji="1" lang="en-US" altLang="ko-KR" dirty="0" err="1">
                <a:solidFill>
                  <a:srgbClr val="162D9A"/>
                </a:solidFill>
              </a:rPr>
              <a:t>pMOS</a:t>
            </a:r>
            <a:r>
              <a:rPr kumimoji="1" lang="en-US" altLang="ko-KR" dirty="0">
                <a:solidFill>
                  <a:srgbClr val="162D9A"/>
                </a:solidFill>
              </a:rPr>
              <a:t> transistor</a:t>
            </a:r>
            <a:r>
              <a:rPr kumimoji="1" lang="ko-KR" altLang="en-US" dirty="0">
                <a:solidFill>
                  <a:srgbClr val="162D9A"/>
                </a:solidFill>
              </a:rPr>
              <a:t>로 변경하여 항상 전압이 공급된다</a:t>
            </a:r>
            <a:r>
              <a:rPr kumimoji="1" lang="en-US" altLang="ko-KR" dirty="0">
                <a:solidFill>
                  <a:srgbClr val="162D9A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rgbClr val="162D9A"/>
                </a:solidFill>
              </a:rPr>
              <a:t>nMOS</a:t>
            </a:r>
            <a:r>
              <a:rPr kumimoji="1" lang="en-US" altLang="ko-KR" dirty="0">
                <a:solidFill>
                  <a:srgbClr val="162D9A"/>
                </a:solidFill>
              </a:rPr>
              <a:t> pull-down network</a:t>
            </a:r>
            <a:r>
              <a:rPr kumimoji="1" lang="ko-KR" altLang="en-US" dirty="0">
                <a:solidFill>
                  <a:srgbClr val="162D9A"/>
                </a:solidFill>
              </a:rPr>
              <a:t>는 기존과 같게 회로를 구성한다</a:t>
            </a:r>
            <a:r>
              <a:rPr kumimoji="1" lang="en-US" altLang="ko-KR" dirty="0">
                <a:solidFill>
                  <a:srgbClr val="162D9A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162D9A"/>
                </a:solidFill>
              </a:rPr>
              <a:t>채우는 속도와 빠지는 속도의 차이를 통해 해당 회로는 끊기고 연결되는 동작을 수행한다</a:t>
            </a:r>
            <a:r>
              <a:rPr kumimoji="1" lang="en-US" altLang="ko-KR" dirty="0">
                <a:solidFill>
                  <a:srgbClr val="162D9A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162D9A"/>
                </a:solidFill>
              </a:rPr>
              <a:t>해당 회로는 약하게 충전되기 때문에 </a:t>
            </a:r>
            <a:r>
              <a:rPr kumimoji="1" lang="en-US" altLang="ko-KR" dirty="0" err="1">
                <a:solidFill>
                  <a:srgbClr val="162D9A"/>
                </a:solidFill>
              </a:rPr>
              <a:t>precharge</a:t>
            </a:r>
            <a:r>
              <a:rPr kumimoji="1" lang="ko-KR" altLang="en-US" dirty="0">
                <a:solidFill>
                  <a:srgbClr val="162D9A"/>
                </a:solidFill>
              </a:rPr>
              <a:t> 시간이 필요하다</a:t>
            </a:r>
            <a:r>
              <a:rPr kumimoji="1" lang="en-US" altLang="ko-KR" dirty="0">
                <a:solidFill>
                  <a:srgbClr val="162D9A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162D9A"/>
                </a:solidFill>
              </a:rPr>
              <a:t>단점 </a:t>
            </a:r>
            <a:r>
              <a:rPr kumimoji="1" lang="en-US" altLang="ko-KR" dirty="0">
                <a:solidFill>
                  <a:srgbClr val="162D9A"/>
                </a:solidFill>
              </a:rPr>
              <a:t>:</a:t>
            </a:r>
            <a:r>
              <a:rPr kumimoji="1" lang="ko-KR" altLang="en-US" dirty="0">
                <a:solidFill>
                  <a:srgbClr val="162D9A"/>
                </a:solidFill>
              </a:rPr>
              <a:t> 사용이 어렵고</a:t>
            </a:r>
            <a:r>
              <a:rPr kumimoji="1" lang="en-US" altLang="ko-KR" dirty="0">
                <a:solidFill>
                  <a:srgbClr val="162D9A"/>
                </a:solidFill>
              </a:rPr>
              <a:t>,</a:t>
            </a:r>
            <a:r>
              <a:rPr kumimoji="1" lang="ko-KR" altLang="en-US" dirty="0">
                <a:solidFill>
                  <a:srgbClr val="162D9A"/>
                </a:solidFill>
              </a:rPr>
              <a:t> </a:t>
            </a:r>
            <a:r>
              <a:rPr kumimoji="1" lang="en-US" altLang="ko-KR" dirty="0">
                <a:solidFill>
                  <a:srgbClr val="162D9A"/>
                </a:solidFill>
              </a:rPr>
              <a:t>static</a:t>
            </a:r>
            <a:r>
              <a:rPr kumimoji="1" lang="ko-KR" altLang="en-US" dirty="0">
                <a:solidFill>
                  <a:srgbClr val="162D9A"/>
                </a:solidFill>
              </a:rPr>
              <a:t>하게 전압을 소비한다</a:t>
            </a:r>
            <a:r>
              <a:rPr kumimoji="1" lang="en-US" altLang="ko-KR" dirty="0">
                <a:solidFill>
                  <a:srgbClr val="162D9A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162D9A"/>
                </a:solidFill>
              </a:rPr>
              <a:t>장점 </a:t>
            </a:r>
            <a:r>
              <a:rPr kumimoji="1" lang="en-US" altLang="ko-KR" dirty="0">
                <a:solidFill>
                  <a:srgbClr val="162D9A"/>
                </a:solidFill>
              </a:rPr>
              <a:t>:</a:t>
            </a:r>
            <a:r>
              <a:rPr kumimoji="1" lang="ko-KR" altLang="en-US" dirty="0">
                <a:solidFill>
                  <a:srgbClr val="162D9A"/>
                </a:solidFill>
              </a:rPr>
              <a:t> 속도가 빠르다</a:t>
            </a:r>
            <a:r>
              <a:rPr kumimoji="1" lang="en-US" altLang="ko-KR" dirty="0">
                <a:solidFill>
                  <a:srgbClr val="162D9A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ore-KR" altLang="en-US" dirty="0">
              <a:solidFill>
                <a:srgbClr val="162D9A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0865DB-BA31-AD44-9EA9-BCF0AE607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98422"/>
            <a:ext cx="5486400" cy="280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206FAE-48BD-AD47-B8F6-73C59BA85FE2}"/>
              </a:ext>
            </a:extLst>
          </p:cNvPr>
          <p:cNvSpPr txBox="1"/>
          <p:nvPr/>
        </p:nvSpPr>
        <p:spPr>
          <a:xfrm>
            <a:off x="10232672" y="3244334"/>
            <a:ext cx="13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NOR4 gate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84538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Moore’s Law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E4F6F7-7B6C-48C5-87BD-28991EE9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566" y="1008520"/>
            <a:ext cx="1924165" cy="48409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46A763-01A6-4C66-B278-B6AC05248A9E}"/>
              </a:ext>
            </a:extLst>
          </p:cNvPr>
          <p:cNvSpPr txBox="1"/>
          <p:nvPr/>
        </p:nvSpPr>
        <p:spPr>
          <a:xfrm>
            <a:off x="1338322" y="3201853"/>
            <a:ext cx="90724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컴퓨터 칩의 트랜지스터의 개수는 </a:t>
            </a:r>
            <a:r>
              <a:rPr kumimoji="1" lang="en-US" altLang="ko-KR" dirty="0"/>
              <a:t>2</a:t>
            </a:r>
            <a:r>
              <a:rPr kumimoji="1" lang="ko-KR" altLang="en-US" dirty="0"/>
              <a:t>년 마다 </a:t>
            </a:r>
            <a:r>
              <a:rPr kumimoji="1" lang="en-US" altLang="ko-KR" dirty="0"/>
              <a:t>2</a:t>
            </a:r>
            <a:r>
              <a:rPr kumimoji="1" lang="ko-KR" altLang="en-US" dirty="0"/>
              <a:t>배 증가한다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0264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Power  Consumption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6A763-01A6-4C66-B278-B6AC05248A9E}"/>
              </a:ext>
            </a:extLst>
          </p:cNvPr>
          <p:cNvSpPr txBox="1"/>
          <p:nvPr/>
        </p:nvSpPr>
        <p:spPr>
          <a:xfrm>
            <a:off x="1159813" y="2370857"/>
            <a:ext cx="907247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Power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unit time</a:t>
            </a:r>
            <a:r>
              <a:rPr kumimoji="1" lang="ko-KR" altLang="en-US" dirty="0"/>
              <a:t>동안 소모한 에너지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Dynamic power consumption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Static 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3585211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46A763-01A6-4C66-B278-B6AC05248A9E}"/>
              </a:ext>
            </a:extLst>
          </p:cNvPr>
          <p:cNvSpPr txBox="1"/>
          <p:nvPr/>
        </p:nvSpPr>
        <p:spPr>
          <a:xfrm>
            <a:off x="1559761" y="1742994"/>
            <a:ext cx="9072476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Wire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Transistor</a:t>
            </a:r>
            <a:r>
              <a:rPr kumimoji="1" lang="ko-KR" altLang="en-US" dirty="0"/>
              <a:t>내부의 </a:t>
            </a:r>
            <a:r>
              <a:rPr kumimoji="1" lang="en-US" altLang="ko-KR" dirty="0"/>
              <a:t>capacitance</a:t>
            </a:r>
            <a:r>
              <a:rPr kumimoji="1" lang="ko-KR" altLang="en-US" dirty="0"/>
              <a:t>를 충전</a:t>
            </a:r>
            <a:r>
              <a:rPr kumimoji="1" lang="en-US" altLang="ko-KR" dirty="0"/>
              <a:t>(charge)</a:t>
            </a:r>
            <a:r>
              <a:rPr kumimoji="1" lang="ko-KR" altLang="en-US" dirty="0"/>
              <a:t>하기 위한 </a:t>
            </a:r>
            <a:r>
              <a:rPr kumimoji="1" lang="en-US" altLang="ko-KR" dirty="0"/>
              <a:t>Power</a:t>
            </a:r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Capacitance C</a:t>
            </a:r>
            <a:r>
              <a:rPr kumimoji="1" lang="ko-KR" altLang="en-US" dirty="0"/>
              <a:t>를 </a:t>
            </a:r>
            <a:r>
              <a:rPr kumimoji="1" lang="en-US" altLang="ko-KR" dirty="0" err="1"/>
              <a:t>Vdd</a:t>
            </a:r>
            <a:r>
              <a:rPr kumimoji="1" lang="ko-KR" altLang="en-US" dirty="0"/>
              <a:t>로 충전하기 위해 필요한 에너지 </a:t>
            </a:r>
            <a:r>
              <a:rPr kumimoji="1" lang="en-US" altLang="ko-KR" dirty="0"/>
              <a:t>: </a:t>
            </a:r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만약 </a:t>
            </a:r>
            <a:r>
              <a:rPr kumimoji="1" lang="en-US" altLang="ko-KR" dirty="0"/>
              <a:t>volage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프리퀀시</a:t>
            </a:r>
            <a:r>
              <a:rPr kumimoji="1" lang="ko-KR" altLang="en-US" dirty="0"/>
              <a:t> </a:t>
            </a:r>
            <a:r>
              <a:rPr kumimoji="1" lang="en-US" altLang="ko-KR" dirty="0"/>
              <a:t>  </a:t>
            </a:r>
            <a:r>
              <a:rPr kumimoji="1" lang="ko-KR" altLang="en-US" dirty="0"/>
              <a:t>로 스위칭 하면 초당  </a:t>
            </a:r>
            <a:r>
              <a:rPr kumimoji="1" lang="en-US" altLang="ko-KR" dirty="0"/>
              <a:t>   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capacitor</a:t>
            </a:r>
            <a:r>
              <a:rPr kumimoji="1" lang="ko-KR" altLang="en-US" dirty="0"/>
              <a:t>를 충전 </a:t>
            </a:r>
            <a:r>
              <a:rPr kumimoji="1" lang="en-US" altLang="ko-KR" dirty="0"/>
              <a:t>(charge), </a:t>
            </a:r>
            <a:r>
              <a:rPr kumimoji="1" lang="ko-KR" altLang="en-US" dirty="0"/>
              <a:t>방전은 에너지 소모 </a:t>
            </a:r>
            <a:r>
              <a:rPr kumimoji="1" lang="en-US" altLang="ko-KR" dirty="0"/>
              <a:t>X</a:t>
            </a:r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endParaRPr kumimoji="1" lang="en-US" altLang="ko-KR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65A27204-EC4D-4661-805C-5A5C15B60DFD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>
                <a:solidFill>
                  <a:schemeClr val="bg1"/>
                </a:solidFill>
              </a:rPr>
              <a:t>Power  Consumption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2D9E69-C9F4-4A74-B3CF-51B2D0E5B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907" y="2592371"/>
            <a:ext cx="949200" cy="4286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3ADBE5F-90CA-46F5-A10F-C0ED4F08A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034" y="3525791"/>
            <a:ext cx="172386" cy="3084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C98DFB-1C7E-4298-850A-13B03141F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241" y="3547763"/>
            <a:ext cx="290557" cy="2645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8F97B0B-47BD-4978-90FE-6A2C8EC41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115" y="4603559"/>
            <a:ext cx="3819769" cy="100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82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46A763-01A6-4C66-B278-B6AC05248A9E}"/>
              </a:ext>
            </a:extLst>
          </p:cNvPr>
          <p:cNvSpPr txBox="1"/>
          <p:nvPr/>
        </p:nvSpPr>
        <p:spPr>
          <a:xfrm>
            <a:off x="1559762" y="1955359"/>
            <a:ext cx="907247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전기 시스템은 </a:t>
            </a:r>
            <a:r>
              <a:rPr kumimoji="1" lang="en-US" altLang="ko-KR" dirty="0"/>
              <a:t>idle (</a:t>
            </a:r>
            <a:r>
              <a:rPr kumimoji="1" lang="ko-KR" altLang="en-US" dirty="0"/>
              <a:t>유휴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아무것도 하지않는 상태</a:t>
            </a:r>
            <a:r>
              <a:rPr kumimoji="1" lang="en-US" altLang="ko-KR" dirty="0"/>
              <a:t>)</a:t>
            </a:r>
            <a:r>
              <a:rPr kumimoji="1" lang="ko-KR" altLang="en-US" dirty="0"/>
              <a:t>일 때도 적은 양의 </a:t>
            </a:r>
            <a:r>
              <a:rPr kumimoji="1" lang="en-US" altLang="ko-KR" dirty="0"/>
              <a:t>current</a:t>
            </a:r>
            <a:r>
              <a:rPr kumimoji="1" lang="ko-KR" altLang="en-US" dirty="0"/>
              <a:t>가 흐른다 </a:t>
            </a:r>
            <a:r>
              <a:rPr kumimoji="1" lang="en-US" altLang="ko-KR" dirty="0"/>
              <a:t>(leakage current).</a:t>
            </a:r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Pseudo-</a:t>
            </a:r>
            <a:r>
              <a:rPr kumimoji="1" lang="en-US" altLang="ko-KR" dirty="0" err="1"/>
              <a:t>nMOS</a:t>
            </a:r>
            <a:r>
              <a:rPr kumimoji="1" lang="ko-KR" altLang="en-US" dirty="0"/>
              <a:t>와 같이 지속적으로 </a:t>
            </a:r>
            <a:r>
              <a:rPr kumimoji="1" lang="en-US" altLang="ko-KR" dirty="0" err="1"/>
              <a:t>Vdd</a:t>
            </a:r>
            <a:r>
              <a:rPr kumimoji="1" lang="ko-KR" altLang="en-US" dirty="0"/>
              <a:t>부터 </a:t>
            </a:r>
            <a:r>
              <a:rPr kumimoji="1" lang="en-US" altLang="ko-KR" dirty="0"/>
              <a:t>ground</a:t>
            </a:r>
            <a:r>
              <a:rPr kumimoji="1" lang="ko-KR" altLang="en-US" dirty="0"/>
              <a:t>로의 </a:t>
            </a:r>
            <a:r>
              <a:rPr kumimoji="1" lang="en-US" altLang="ko-KR" dirty="0"/>
              <a:t>path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current (</a:t>
            </a:r>
            <a:r>
              <a:rPr kumimoji="1" lang="en-US" altLang="ko-KR" dirty="0" err="1"/>
              <a:t>Idd</a:t>
            </a:r>
            <a:r>
              <a:rPr kumimoji="1" lang="en-US" altLang="ko-KR" dirty="0"/>
              <a:t>)</a:t>
            </a:r>
            <a:r>
              <a:rPr kumimoji="1" lang="ko-KR" altLang="en-US" dirty="0"/>
              <a:t>가 흐른다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65A27204-EC4D-4661-805C-5A5C15B60DFD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>
                <a:solidFill>
                  <a:schemeClr val="bg1"/>
                </a:solidFill>
              </a:rPr>
              <a:t>Power  Consumption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2EDD91-9B8C-4588-9504-0E2A7980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076" y="4071644"/>
            <a:ext cx="3743847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A526CFAC-D6D1-4A7B-BBBD-26DD1427F4C5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Single-Input Logic Gates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386BD9C1-A0EE-4405-82E8-485E7FF13671}"/>
              </a:ext>
            </a:extLst>
          </p:cNvPr>
          <p:cNvSpPr txBox="1">
            <a:spLocks/>
          </p:cNvSpPr>
          <p:nvPr/>
        </p:nvSpPr>
        <p:spPr>
          <a:xfrm>
            <a:off x="281728" y="1087952"/>
            <a:ext cx="2776072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422CA3C-2129-4067-B048-CF6E8E264D99}"/>
              </a:ext>
            </a:extLst>
          </p:cNvPr>
          <p:cNvSpPr txBox="1">
            <a:spLocks/>
          </p:cNvSpPr>
          <p:nvPr/>
        </p:nvSpPr>
        <p:spPr>
          <a:xfrm>
            <a:off x="4189804" y="2909683"/>
            <a:ext cx="555770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Input </a:t>
            </a:r>
            <a:r>
              <a:rPr lang="ko-KR" altLang="en-US" sz="1700" dirty="0"/>
              <a:t>값을 그대로 출력함에도 불구하고 존재하는 이유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E6BA8804-7D8F-408D-8EDB-83C1141080E9}"/>
              </a:ext>
            </a:extLst>
          </p:cNvPr>
          <p:cNvSpPr txBox="1">
            <a:spLocks/>
          </p:cNvSpPr>
          <p:nvPr/>
        </p:nvSpPr>
        <p:spPr>
          <a:xfrm>
            <a:off x="2382994" y="3744645"/>
            <a:ext cx="1093576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200" dirty="0">
                <a:solidFill>
                  <a:schemeClr val="tx1"/>
                </a:solidFill>
              </a:rPr>
              <a:t>Y = A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pic>
        <p:nvPicPr>
          <p:cNvPr id="9" name="그림 8" descr="텍스트, 안테나이(가) 표시된 사진&#10;&#10;자동 생성된 설명">
            <a:extLst>
              <a:ext uri="{FF2B5EF4-FFF2-40B4-BE49-F238E27FC236}">
                <a16:creationId xmlns:a16="http://schemas.microsoft.com/office/drawing/2014/main" id="{0EDFFB77-D1E2-4CD5-A920-A9129E8A9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30" y="1702192"/>
            <a:ext cx="2015503" cy="1645087"/>
          </a:xfrm>
          <a:prstGeom prst="rect">
            <a:avLst/>
          </a:prstGeom>
        </p:spPr>
      </p:pic>
      <p:graphicFrame>
        <p:nvGraphicFramePr>
          <p:cNvPr id="10" name="표 14">
            <a:extLst>
              <a:ext uri="{FF2B5EF4-FFF2-40B4-BE49-F238E27FC236}">
                <a16:creationId xmlns:a16="http://schemas.microsoft.com/office/drawing/2014/main" id="{281DA3B1-2753-4735-8EF7-2AB36FFA7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267542"/>
              </p:ext>
            </p:extLst>
          </p:nvPr>
        </p:nvGraphicFramePr>
        <p:xfrm>
          <a:off x="1947310" y="4438127"/>
          <a:ext cx="196494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472">
                  <a:extLst>
                    <a:ext uri="{9D8B030D-6E8A-4147-A177-3AD203B41FA5}">
                      <a16:colId xmlns:a16="http://schemas.microsoft.com/office/drawing/2014/main" val="3719460350"/>
                    </a:ext>
                  </a:extLst>
                </a:gridCol>
                <a:gridCol w="982472">
                  <a:extLst>
                    <a:ext uri="{9D8B030D-6E8A-4147-A177-3AD203B41FA5}">
                      <a16:colId xmlns:a16="http://schemas.microsoft.com/office/drawing/2014/main" val="2731334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90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984794"/>
                  </a:ext>
                </a:extLst>
              </a:tr>
            </a:tbl>
          </a:graphicData>
        </a:graphic>
      </p:graphicFrame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956C8DC4-47FF-416F-A7C9-A458C205D502}"/>
              </a:ext>
            </a:extLst>
          </p:cNvPr>
          <p:cNvSpPr txBox="1">
            <a:spLocks/>
          </p:cNvSpPr>
          <p:nvPr/>
        </p:nvSpPr>
        <p:spPr>
          <a:xfrm>
            <a:off x="1895312" y="4060290"/>
            <a:ext cx="252004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Boolean equation</a:t>
            </a:r>
            <a:endParaRPr lang="ko-KR" altLang="en-US" sz="1700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C67095A0-FD1E-4212-B87D-40E233F003FD}"/>
              </a:ext>
            </a:extLst>
          </p:cNvPr>
          <p:cNvSpPr txBox="1">
            <a:spLocks/>
          </p:cNvSpPr>
          <p:nvPr/>
        </p:nvSpPr>
        <p:spPr>
          <a:xfrm>
            <a:off x="2174297" y="5524283"/>
            <a:ext cx="151097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dirty="0"/>
              <a:t>Truth table</a:t>
            </a:r>
            <a:endParaRPr lang="ko-KR" altLang="en-US" sz="1700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3CD169CD-7EF2-42FA-A4AD-D4ACE484C544}"/>
              </a:ext>
            </a:extLst>
          </p:cNvPr>
          <p:cNvSpPr txBox="1">
            <a:spLocks/>
          </p:cNvSpPr>
          <p:nvPr/>
        </p:nvSpPr>
        <p:spPr>
          <a:xfrm>
            <a:off x="4189804" y="1759291"/>
            <a:ext cx="447870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Buffer</a:t>
            </a:r>
            <a:r>
              <a:rPr lang="ko-KR" altLang="en-US" sz="1700" dirty="0">
                <a:solidFill>
                  <a:schemeClr val="tx1"/>
                </a:solidFill>
              </a:rPr>
              <a:t>는 </a:t>
            </a:r>
            <a:r>
              <a:rPr lang="en-US" altLang="ko-KR" sz="1700" dirty="0">
                <a:solidFill>
                  <a:schemeClr val="tx1"/>
                </a:solidFill>
              </a:rPr>
              <a:t>input</a:t>
            </a:r>
            <a:r>
              <a:rPr lang="ko-KR" altLang="en-US" sz="1700" dirty="0">
                <a:solidFill>
                  <a:schemeClr val="tx1"/>
                </a:solidFill>
              </a:rPr>
              <a:t>값을 하나만 받는 </a:t>
            </a:r>
            <a:r>
              <a:rPr lang="en-US" altLang="ko-KR" sz="1700" dirty="0">
                <a:solidFill>
                  <a:schemeClr val="tx1"/>
                </a:solidFill>
              </a:rPr>
              <a:t>gate</a:t>
            </a:r>
            <a:r>
              <a:rPr lang="ko-KR" altLang="en-US" sz="1700" dirty="0">
                <a:solidFill>
                  <a:schemeClr val="tx1"/>
                </a:solidFill>
              </a:rPr>
              <a:t>입니다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CF31F243-6AAE-4FE7-918E-E92DC9B27517}"/>
              </a:ext>
            </a:extLst>
          </p:cNvPr>
          <p:cNvSpPr txBox="1">
            <a:spLocks/>
          </p:cNvSpPr>
          <p:nvPr/>
        </p:nvSpPr>
        <p:spPr>
          <a:xfrm>
            <a:off x="4189804" y="2239188"/>
            <a:ext cx="447870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 dirty="0">
                <a:solidFill>
                  <a:schemeClr val="tx1"/>
                </a:solidFill>
              </a:rPr>
              <a:t>입력 받은 </a:t>
            </a:r>
            <a:r>
              <a:rPr lang="en-US" altLang="ko-KR" sz="1700" dirty="0">
                <a:solidFill>
                  <a:schemeClr val="tx1"/>
                </a:solidFill>
              </a:rPr>
              <a:t>A</a:t>
            </a:r>
            <a:r>
              <a:rPr lang="ko-KR" altLang="en-US" sz="1700" dirty="0">
                <a:solidFill>
                  <a:schemeClr val="tx1"/>
                </a:solidFill>
              </a:rPr>
              <a:t>의 값을 그대로 </a:t>
            </a:r>
            <a:r>
              <a:rPr lang="en-US" altLang="ko-KR" sz="1700" dirty="0">
                <a:solidFill>
                  <a:schemeClr val="tx1"/>
                </a:solidFill>
              </a:rPr>
              <a:t>Y</a:t>
            </a:r>
            <a:r>
              <a:rPr lang="ko-KR" altLang="en-US" sz="1700" dirty="0">
                <a:solidFill>
                  <a:schemeClr val="tx1"/>
                </a:solidFill>
              </a:rPr>
              <a:t>로 출력합니다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2407375B-9AFC-48CD-97C8-8845291DD2A2}"/>
              </a:ext>
            </a:extLst>
          </p:cNvPr>
          <p:cNvSpPr txBox="1">
            <a:spLocks/>
          </p:cNvSpPr>
          <p:nvPr/>
        </p:nvSpPr>
        <p:spPr>
          <a:xfrm>
            <a:off x="4189804" y="3473201"/>
            <a:ext cx="7715684" cy="6262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 dirty="0">
                <a:solidFill>
                  <a:schemeClr val="tx1"/>
                </a:solidFill>
              </a:rPr>
              <a:t>신호를 보낼 때 </a:t>
            </a:r>
            <a:r>
              <a:rPr lang="en-US" altLang="ko-KR" sz="1700" dirty="0">
                <a:solidFill>
                  <a:schemeClr val="tx1"/>
                </a:solidFill>
              </a:rPr>
              <a:t>wire</a:t>
            </a:r>
            <a:r>
              <a:rPr lang="ko-KR" altLang="en-US" sz="1700" dirty="0">
                <a:solidFill>
                  <a:schemeClr val="tx1"/>
                </a:solidFill>
              </a:rPr>
              <a:t>를 사용해서 보낼 수 도 있겠지만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700" dirty="0">
                <a:solidFill>
                  <a:schemeClr val="tx1"/>
                </a:solidFill>
              </a:rPr>
              <a:t>이 경우 </a:t>
            </a:r>
            <a:r>
              <a:rPr lang="en-US" altLang="ko-KR" sz="1700" dirty="0">
                <a:solidFill>
                  <a:schemeClr val="tx1"/>
                </a:solidFill>
              </a:rPr>
              <a:t>wire</a:t>
            </a:r>
            <a:r>
              <a:rPr lang="ko-KR" altLang="en-US" sz="1700" dirty="0">
                <a:solidFill>
                  <a:schemeClr val="tx1"/>
                </a:solidFill>
              </a:rPr>
              <a:t>가 길어지면 저항이 증가해 신호의 세기가 감소할 수 있습니다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023E3F51-26A4-4982-BF0A-8E2579179D96}"/>
              </a:ext>
            </a:extLst>
          </p:cNvPr>
          <p:cNvSpPr txBox="1">
            <a:spLocks/>
          </p:cNvSpPr>
          <p:nvPr/>
        </p:nvSpPr>
        <p:spPr>
          <a:xfrm>
            <a:off x="1895312" y="3222937"/>
            <a:ext cx="252004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Buffer gate symbol</a:t>
            </a:r>
            <a:endParaRPr lang="ko-KR" altLang="en-US" sz="1700" dirty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044CF4A4-EF2F-4A7C-A3C4-9EFF245DFFB8}"/>
              </a:ext>
            </a:extLst>
          </p:cNvPr>
          <p:cNvSpPr txBox="1">
            <a:spLocks/>
          </p:cNvSpPr>
          <p:nvPr/>
        </p:nvSpPr>
        <p:spPr>
          <a:xfrm>
            <a:off x="4189804" y="4137331"/>
            <a:ext cx="7715684" cy="6262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 dirty="0">
                <a:solidFill>
                  <a:schemeClr val="tx1"/>
                </a:solidFill>
              </a:rPr>
              <a:t>따라서 </a:t>
            </a:r>
            <a:r>
              <a:rPr lang="en-US" altLang="ko-KR" sz="1700" dirty="0">
                <a:solidFill>
                  <a:schemeClr val="tx1"/>
                </a:solidFill>
              </a:rPr>
              <a:t>Buffer gate</a:t>
            </a:r>
            <a:r>
              <a:rPr lang="ko-KR" altLang="en-US" sz="1700" dirty="0">
                <a:solidFill>
                  <a:schemeClr val="tx1"/>
                </a:solidFill>
              </a:rPr>
              <a:t>를 사용해 이를 증폭시켜 신호를 올바르게 전달할 수 있습니다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7C96F566-D60C-4361-B58F-3BF0BCF955B6}"/>
              </a:ext>
            </a:extLst>
          </p:cNvPr>
          <p:cNvSpPr txBox="1">
            <a:spLocks/>
          </p:cNvSpPr>
          <p:nvPr/>
        </p:nvSpPr>
        <p:spPr>
          <a:xfrm>
            <a:off x="4189804" y="4796457"/>
            <a:ext cx="7715684" cy="6262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 dirty="0">
                <a:solidFill>
                  <a:schemeClr val="tx1"/>
                </a:solidFill>
              </a:rPr>
              <a:t>또한</a:t>
            </a:r>
            <a:r>
              <a:rPr lang="en-US" altLang="ko-KR" sz="1700" dirty="0">
                <a:solidFill>
                  <a:schemeClr val="tx1"/>
                </a:solidFill>
              </a:rPr>
              <a:t>, </a:t>
            </a:r>
            <a:r>
              <a:rPr lang="ko-KR" altLang="en-US" sz="1700" dirty="0">
                <a:solidFill>
                  <a:schemeClr val="tx1"/>
                </a:solidFill>
              </a:rPr>
              <a:t>신호 전달 시 </a:t>
            </a:r>
            <a:r>
              <a:rPr lang="en-US" altLang="ko-KR" sz="1700" dirty="0">
                <a:solidFill>
                  <a:schemeClr val="tx1"/>
                </a:solidFill>
              </a:rPr>
              <a:t>Delay</a:t>
            </a:r>
            <a:r>
              <a:rPr lang="ko-KR" altLang="en-US" sz="1700" dirty="0">
                <a:solidFill>
                  <a:schemeClr val="tx1"/>
                </a:solidFill>
              </a:rPr>
              <a:t>를 발생시켜 </a:t>
            </a:r>
            <a:r>
              <a:rPr lang="en-US" altLang="ko-KR" sz="1700" dirty="0">
                <a:solidFill>
                  <a:schemeClr val="tx1"/>
                </a:solidFill>
              </a:rPr>
              <a:t>Delay</a:t>
            </a:r>
            <a:r>
              <a:rPr lang="ko-KR" altLang="en-US" sz="1700" dirty="0">
                <a:solidFill>
                  <a:schemeClr val="tx1"/>
                </a:solidFill>
              </a:rPr>
              <a:t>가 필요한 상황에서 사용되기도 합니다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A526CFAC-D6D1-4A7B-BBBD-26DD1427F4C5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Single-Input Logic Gates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386BD9C1-A0EE-4405-82E8-485E7FF13671}"/>
              </a:ext>
            </a:extLst>
          </p:cNvPr>
          <p:cNvSpPr txBox="1">
            <a:spLocks/>
          </p:cNvSpPr>
          <p:nvPr/>
        </p:nvSpPr>
        <p:spPr>
          <a:xfrm>
            <a:off x="281728" y="1087952"/>
            <a:ext cx="2776072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/>
              <a:t>NOT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개체 틀 2">
                <a:extLst>
                  <a:ext uri="{FF2B5EF4-FFF2-40B4-BE49-F238E27FC236}">
                    <a16:creationId xmlns:a16="http://schemas.microsoft.com/office/drawing/2014/main" id="{E6BA8804-7D8F-408D-8EDB-83C114108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2994" y="3744645"/>
                <a:ext cx="1093576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2200" dirty="0">
                    <a:solidFill>
                      <a:schemeClr val="tx1"/>
                    </a:solidFill>
                  </a:rPr>
                  <a:t>Y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ko-KR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텍스트 개체 틀 2">
                <a:extLst>
                  <a:ext uri="{FF2B5EF4-FFF2-40B4-BE49-F238E27FC236}">
                    <a16:creationId xmlns:a16="http://schemas.microsoft.com/office/drawing/2014/main" id="{E6BA8804-7D8F-408D-8EDB-83C11410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94" y="3744645"/>
                <a:ext cx="1093576" cy="479897"/>
              </a:xfrm>
              <a:prstGeom prst="rect">
                <a:avLst/>
              </a:prstGeom>
              <a:blipFill>
                <a:blip r:embed="rId2"/>
                <a:stretch>
                  <a:fillRect l="-7263" t="-15190" r="-5587" b="-75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14">
            <a:extLst>
              <a:ext uri="{FF2B5EF4-FFF2-40B4-BE49-F238E27FC236}">
                <a16:creationId xmlns:a16="http://schemas.microsoft.com/office/drawing/2014/main" id="{281DA3B1-2753-4735-8EF7-2AB36FFA7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26152"/>
              </p:ext>
            </p:extLst>
          </p:nvPr>
        </p:nvGraphicFramePr>
        <p:xfrm>
          <a:off x="1947310" y="4438127"/>
          <a:ext cx="196494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472">
                  <a:extLst>
                    <a:ext uri="{9D8B030D-6E8A-4147-A177-3AD203B41FA5}">
                      <a16:colId xmlns:a16="http://schemas.microsoft.com/office/drawing/2014/main" val="3719460350"/>
                    </a:ext>
                  </a:extLst>
                </a:gridCol>
                <a:gridCol w="982472">
                  <a:extLst>
                    <a:ext uri="{9D8B030D-6E8A-4147-A177-3AD203B41FA5}">
                      <a16:colId xmlns:a16="http://schemas.microsoft.com/office/drawing/2014/main" val="2731334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90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984794"/>
                  </a:ext>
                </a:extLst>
              </a:tr>
            </a:tbl>
          </a:graphicData>
        </a:graphic>
      </p:graphicFrame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956C8DC4-47FF-416F-A7C9-A458C205D502}"/>
              </a:ext>
            </a:extLst>
          </p:cNvPr>
          <p:cNvSpPr txBox="1">
            <a:spLocks/>
          </p:cNvSpPr>
          <p:nvPr/>
        </p:nvSpPr>
        <p:spPr>
          <a:xfrm>
            <a:off x="1895312" y="4060290"/>
            <a:ext cx="252004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Boolean equation</a:t>
            </a:r>
            <a:endParaRPr lang="ko-KR" altLang="en-US" sz="1700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C67095A0-FD1E-4212-B87D-40E233F003FD}"/>
              </a:ext>
            </a:extLst>
          </p:cNvPr>
          <p:cNvSpPr txBox="1">
            <a:spLocks/>
          </p:cNvSpPr>
          <p:nvPr/>
        </p:nvSpPr>
        <p:spPr>
          <a:xfrm>
            <a:off x="2174297" y="5524283"/>
            <a:ext cx="151097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dirty="0"/>
              <a:t>Truth table</a:t>
            </a:r>
            <a:endParaRPr lang="ko-KR" altLang="en-US" sz="1700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3CD169CD-7EF2-42FA-A4AD-D4ACE484C544}"/>
              </a:ext>
            </a:extLst>
          </p:cNvPr>
          <p:cNvSpPr txBox="1">
            <a:spLocks/>
          </p:cNvSpPr>
          <p:nvPr/>
        </p:nvSpPr>
        <p:spPr>
          <a:xfrm>
            <a:off x="3994188" y="2215503"/>
            <a:ext cx="7423076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NOT gate</a:t>
            </a:r>
            <a:r>
              <a:rPr lang="ko-KR" altLang="en-US" sz="1700" dirty="0">
                <a:solidFill>
                  <a:schemeClr val="tx1"/>
                </a:solidFill>
              </a:rPr>
              <a:t>는 </a:t>
            </a:r>
            <a:r>
              <a:rPr lang="en-US" altLang="ko-KR" sz="1700" dirty="0">
                <a:solidFill>
                  <a:schemeClr val="tx1"/>
                </a:solidFill>
              </a:rPr>
              <a:t>Buffer gate</a:t>
            </a:r>
            <a:r>
              <a:rPr lang="ko-KR" altLang="en-US" sz="1700" dirty="0">
                <a:solidFill>
                  <a:schemeClr val="tx1"/>
                </a:solidFill>
              </a:rPr>
              <a:t>에 </a:t>
            </a:r>
            <a:r>
              <a:rPr lang="en-US" altLang="ko-KR" sz="1700" dirty="0">
                <a:solidFill>
                  <a:schemeClr val="tx1"/>
                </a:solidFill>
              </a:rPr>
              <a:t>Bubble</a:t>
            </a:r>
            <a:r>
              <a:rPr lang="ko-KR" altLang="en-US" sz="1700" dirty="0">
                <a:solidFill>
                  <a:schemeClr val="tx1"/>
                </a:solidFill>
              </a:rPr>
              <a:t>이라는 작은 원을 추가하여 나타냅니다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CF31F243-6AAE-4FE7-918E-E92DC9B27517}"/>
              </a:ext>
            </a:extLst>
          </p:cNvPr>
          <p:cNvSpPr txBox="1">
            <a:spLocks/>
          </p:cNvSpPr>
          <p:nvPr/>
        </p:nvSpPr>
        <p:spPr>
          <a:xfrm>
            <a:off x="3994188" y="2693554"/>
            <a:ext cx="722190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 dirty="0">
                <a:solidFill>
                  <a:schemeClr val="tx1"/>
                </a:solidFill>
              </a:rPr>
              <a:t>입력 받은 </a:t>
            </a:r>
            <a:r>
              <a:rPr lang="en-US" altLang="ko-KR" sz="1700" dirty="0">
                <a:solidFill>
                  <a:schemeClr val="tx1"/>
                </a:solidFill>
              </a:rPr>
              <a:t>A</a:t>
            </a:r>
            <a:r>
              <a:rPr lang="ko-KR" altLang="en-US" sz="1700" dirty="0">
                <a:solidFill>
                  <a:schemeClr val="tx1"/>
                </a:solidFill>
              </a:rPr>
              <a:t>의 값을 반전시켜</a:t>
            </a:r>
            <a:r>
              <a:rPr lang="en-US" altLang="ko-KR" sz="1700" dirty="0">
                <a:solidFill>
                  <a:schemeClr val="tx1"/>
                </a:solidFill>
              </a:rPr>
              <a:t>(invert) Y</a:t>
            </a:r>
            <a:r>
              <a:rPr lang="ko-KR" altLang="en-US" sz="1700" dirty="0">
                <a:solidFill>
                  <a:schemeClr val="tx1"/>
                </a:solidFill>
              </a:rPr>
              <a:t>의 값으로 출력합니다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023E3F51-26A4-4982-BF0A-8E2579179D96}"/>
              </a:ext>
            </a:extLst>
          </p:cNvPr>
          <p:cNvSpPr txBox="1">
            <a:spLocks/>
          </p:cNvSpPr>
          <p:nvPr/>
        </p:nvSpPr>
        <p:spPr>
          <a:xfrm>
            <a:off x="1895312" y="3376922"/>
            <a:ext cx="252004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NOT gate symbol</a:t>
            </a:r>
            <a:endParaRPr lang="ko-KR" altLang="en-US" sz="17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B031E8-2251-42B6-90D0-43A732873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764" y="1575018"/>
            <a:ext cx="2324424" cy="161947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FE594F7-CBC0-4C02-B5B0-1B57B5C4D649}"/>
              </a:ext>
            </a:extLst>
          </p:cNvPr>
          <p:cNvCxnSpPr/>
          <p:nvPr/>
        </p:nvCxnSpPr>
        <p:spPr>
          <a:xfrm flipH="1">
            <a:off x="3310128" y="1575018"/>
            <a:ext cx="602126" cy="90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52D7B25E-229E-403E-B498-973C2DDB65C9}"/>
              </a:ext>
            </a:extLst>
          </p:cNvPr>
          <p:cNvSpPr txBox="1">
            <a:spLocks/>
          </p:cNvSpPr>
          <p:nvPr/>
        </p:nvSpPr>
        <p:spPr>
          <a:xfrm>
            <a:off x="3513383" y="1131598"/>
            <a:ext cx="879676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Bubble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77814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A526CFAC-D6D1-4A7B-BBBD-26DD1427F4C5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Two-Input Logic Gates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386BD9C1-A0EE-4405-82E8-485E7FF13671}"/>
              </a:ext>
            </a:extLst>
          </p:cNvPr>
          <p:cNvSpPr txBox="1">
            <a:spLocks/>
          </p:cNvSpPr>
          <p:nvPr/>
        </p:nvSpPr>
        <p:spPr>
          <a:xfrm>
            <a:off x="281728" y="1087952"/>
            <a:ext cx="2776072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/>
              <a:t>AND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개체 틀 2">
                <a:extLst>
                  <a:ext uri="{FF2B5EF4-FFF2-40B4-BE49-F238E27FC236}">
                    <a16:creationId xmlns:a16="http://schemas.microsoft.com/office/drawing/2014/main" id="{E6BA8804-7D8F-408D-8EDB-83C114108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77159" y="2629745"/>
                <a:ext cx="1441766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2200" dirty="0">
                    <a:solidFill>
                      <a:schemeClr val="tx1"/>
                    </a:solidFill>
                  </a:rPr>
                  <a:t>Y =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ko-KR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텍스트 개체 틀 2">
                <a:extLst>
                  <a:ext uri="{FF2B5EF4-FFF2-40B4-BE49-F238E27FC236}">
                    <a16:creationId xmlns:a16="http://schemas.microsoft.com/office/drawing/2014/main" id="{E6BA8804-7D8F-408D-8EDB-83C11410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159" y="2629745"/>
                <a:ext cx="1441766" cy="479897"/>
              </a:xfrm>
              <a:prstGeom prst="rect">
                <a:avLst/>
              </a:prstGeom>
              <a:blipFill>
                <a:blip r:embed="rId2"/>
                <a:stretch>
                  <a:fillRect l="-5485" t="-15190" b="-75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14">
            <a:extLst>
              <a:ext uri="{FF2B5EF4-FFF2-40B4-BE49-F238E27FC236}">
                <a16:creationId xmlns:a16="http://schemas.microsoft.com/office/drawing/2014/main" id="{281DA3B1-2753-4735-8EF7-2AB36FFA7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012572"/>
              </p:ext>
            </p:extLst>
          </p:nvPr>
        </p:nvGraphicFramePr>
        <p:xfrm>
          <a:off x="1888374" y="3276580"/>
          <a:ext cx="196494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981">
                  <a:extLst>
                    <a:ext uri="{9D8B030D-6E8A-4147-A177-3AD203B41FA5}">
                      <a16:colId xmlns:a16="http://schemas.microsoft.com/office/drawing/2014/main" val="3719460350"/>
                    </a:ext>
                  </a:extLst>
                </a:gridCol>
                <a:gridCol w="654981">
                  <a:extLst>
                    <a:ext uri="{9D8B030D-6E8A-4147-A177-3AD203B41FA5}">
                      <a16:colId xmlns:a16="http://schemas.microsoft.com/office/drawing/2014/main" val="16370075"/>
                    </a:ext>
                  </a:extLst>
                </a:gridCol>
                <a:gridCol w="654981">
                  <a:extLst>
                    <a:ext uri="{9D8B030D-6E8A-4147-A177-3AD203B41FA5}">
                      <a16:colId xmlns:a16="http://schemas.microsoft.com/office/drawing/2014/main" val="2731334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90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81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98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214558"/>
                  </a:ext>
                </a:extLst>
              </a:tr>
            </a:tbl>
          </a:graphicData>
        </a:graphic>
      </p:graphicFrame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956C8DC4-47FF-416F-A7C9-A458C205D502}"/>
              </a:ext>
            </a:extLst>
          </p:cNvPr>
          <p:cNvSpPr txBox="1">
            <a:spLocks/>
          </p:cNvSpPr>
          <p:nvPr/>
        </p:nvSpPr>
        <p:spPr>
          <a:xfrm>
            <a:off x="1915571" y="2966835"/>
            <a:ext cx="252004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Boolean equation</a:t>
            </a:r>
            <a:endParaRPr lang="ko-KR" altLang="en-US" sz="1700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C67095A0-FD1E-4212-B87D-40E233F003FD}"/>
              </a:ext>
            </a:extLst>
          </p:cNvPr>
          <p:cNvSpPr txBox="1">
            <a:spLocks/>
          </p:cNvSpPr>
          <p:nvPr/>
        </p:nvSpPr>
        <p:spPr>
          <a:xfrm>
            <a:off x="2107955" y="5200576"/>
            <a:ext cx="151097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dirty="0"/>
              <a:t>Truth table</a:t>
            </a:r>
            <a:endParaRPr lang="ko-KR" altLang="en-US" sz="1700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3CD169CD-7EF2-42FA-A4AD-D4ACE484C544}"/>
              </a:ext>
            </a:extLst>
          </p:cNvPr>
          <p:cNvSpPr txBox="1">
            <a:spLocks/>
          </p:cNvSpPr>
          <p:nvPr/>
        </p:nvSpPr>
        <p:spPr>
          <a:xfrm>
            <a:off x="3994188" y="1514164"/>
            <a:ext cx="7423076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AND gate</a:t>
            </a:r>
            <a:r>
              <a:rPr lang="ko-KR" altLang="en-US" sz="1700" dirty="0">
                <a:solidFill>
                  <a:schemeClr val="tx1"/>
                </a:solidFill>
              </a:rPr>
              <a:t>는 기본적으로 두개의 </a:t>
            </a:r>
            <a:r>
              <a:rPr lang="en-US" altLang="ko-KR" sz="1700" dirty="0">
                <a:solidFill>
                  <a:schemeClr val="tx1"/>
                </a:solidFill>
              </a:rPr>
              <a:t>Input</a:t>
            </a:r>
            <a:r>
              <a:rPr lang="ko-KR" altLang="en-US" sz="1700" dirty="0">
                <a:solidFill>
                  <a:schemeClr val="tx1"/>
                </a:solidFill>
              </a:rPr>
              <a:t>값을 받아 동작합니다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CF31F243-6AAE-4FE7-918E-E92DC9B27517}"/>
              </a:ext>
            </a:extLst>
          </p:cNvPr>
          <p:cNvSpPr txBox="1">
            <a:spLocks/>
          </p:cNvSpPr>
          <p:nvPr/>
        </p:nvSpPr>
        <p:spPr>
          <a:xfrm>
            <a:off x="3994188" y="1996006"/>
            <a:ext cx="722190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AND gate</a:t>
            </a:r>
            <a:r>
              <a:rPr lang="ko-KR" altLang="en-US" sz="1700" dirty="0">
                <a:solidFill>
                  <a:schemeClr val="tx1"/>
                </a:solidFill>
              </a:rPr>
              <a:t>는 논리곱 연산을 통해 </a:t>
            </a:r>
            <a:r>
              <a:rPr lang="en-US" altLang="ko-KR" sz="1700" dirty="0">
                <a:solidFill>
                  <a:schemeClr val="tx1"/>
                </a:solidFill>
              </a:rPr>
              <a:t>Output</a:t>
            </a:r>
            <a:r>
              <a:rPr lang="ko-KR" altLang="en-US" sz="1700" dirty="0">
                <a:solidFill>
                  <a:schemeClr val="tx1"/>
                </a:solidFill>
              </a:rPr>
              <a:t>값을 나타냅니다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023E3F51-26A4-4982-BF0A-8E2579179D96}"/>
              </a:ext>
            </a:extLst>
          </p:cNvPr>
          <p:cNvSpPr txBox="1">
            <a:spLocks/>
          </p:cNvSpPr>
          <p:nvPr/>
        </p:nvSpPr>
        <p:spPr>
          <a:xfrm>
            <a:off x="1968462" y="2315287"/>
            <a:ext cx="252004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AND gate symbol</a:t>
            </a:r>
            <a:endParaRPr lang="ko-KR" altLang="en-US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3A4B26-C708-4C4C-892F-F936225C6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62" y="1087952"/>
            <a:ext cx="1789955" cy="1265824"/>
          </a:xfrm>
          <a:prstGeom prst="rect">
            <a:avLst/>
          </a:prstGeom>
        </p:spPr>
      </p:pic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C03A3D2A-8FFA-4257-B9BE-E17CB81B209E}"/>
              </a:ext>
            </a:extLst>
          </p:cNvPr>
          <p:cNvSpPr txBox="1">
            <a:spLocks/>
          </p:cNvSpPr>
          <p:nvPr/>
        </p:nvSpPr>
        <p:spPr>
          <a:xfrm>
            <a:off x="3994188" y="2475903"/>
            <a:ext cx="722190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 dirty="0">
                <a:solidFill>
                  <a:schemeClr val="tx1"/>
                </a:solidFill>
              </a:rPr>
              <a:t>따라서 두개의 </a:t>
            </a:r>
            <a:r>
              <a:rPr lang="en-US" altLang="ko-KR" sz="1700" dirty="0">
                <a:solidFill>
                  <a:schemeClr val="tx1"/>
                </a:solidFill>
              </a:rPr>
              <a:t>Input</a:t>
            </a:r>
            <a:r>
              <a:rPr lang="ko-KR" altLang="en-US" sz="1700" dirty="0">
                <a:solidFill>
                  <a:schemeClr val="tx1"/>
                </a:solidFill>
              </a:rPr>
              <a:t>값 중 두개 모두가 참</a:t>
            </a:r>
            <a:r>
              <a:rPr lang="en-US" altLang="ko-KR" sz="1700" dirty="0">
                <a:solidFill>
                  <a:schemeClr val="tx1"/>
                </a:solidFill>
              </a:rPr>
              <a:t>(1)</a:t>
            </a:r>
            <a:r>
              <a:rPr lang="ko-KR" altLang="en-US" sz="1700" dirty="0">
                <a:solidFill>
                  <a:schemeClr val="tx1"/>
                </a:solidFill>
              </a:rPr>
              <a:t>이어야 참을 출력합니다</a:t>
            </a:r>
            <a:r>
              <a:rPr lang="en-US" altLang="ko-KR" sz="1700" dirty="0">
                <a:solidFill>
                  <a:schemeClr val="tx1"/>
                </a:solidFill>
              </a:rPr>
              <a:t>. 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682B9F76-3108-4AFC-9CE1-0396A1402F24}"/>
              </a:ext>
            </a:extLst>
          </p:cNvPr>
          <p:cNvSpPr txBox="1">
            <a:spLocks/>
          </p:cNvSpPr>
          <p:nvPr/>
        </p:nvSpPr>
        <p:spPr>
          <a:xfrm>
            <a:off x="3994188" y="2977870"/>
            <a:ext cx="722190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 dirty="0">
                <a:solidFill>
                  <a:schemeClr val="tx1"/>
                </a:solidFill>
              </a:rPr>
              <a:t>다른 경우에는 거짓</a:t>
            </a:r>
            <a:r>
              <a:rPr lang="en-US" altLang="ko-KR" sz="1700" dirty="0">
                <a:solidFill>
                  <a:schemeClr val="tx1"/>
                </a:solidFill>
              </a:rPr>
              <a:t>(0)</a:t>
            </a:r>
            <a:r>
              <a:rPr lang="ko-KR" altLang="en-US" sz="1700" dirty="0">
                <a:solidFill>
                  <a:schemeClr val="tx1"/>
                </a:solidFill>
              </a:rPr>
              <a:t>으로 출력합니다</a:t>
            </a:r>
            <a:r>
              <a:rPr lang="en-US" altLang="ko-KR" sz="1700" dirty="0">
                <a:solidFill>
                  <a:schemeClr val="tx1"/>
                </a:solidFill>
              </a:rPr>
              <a:t>. 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텍스트 개체 틀 2">
                <a:extLst>
                  <a:ext uri="{FF2B5EF4-FFF2-40B4-BE49-F238E27FC236}">
                    <a16:creationId xmlns:a16="http://schemas.microsoft.com/office/drawing/2014/main" id="{9E8839DC-F23E-416A-AD4A-5316CC07F3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4188" y="3479837"/>
                <a:ext cx="7221908" cy="47989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1700" dirty="0">
                    <a:solidFill>
                      <a:schemeClr val="tx1"/>
                    </a:solidFill>
                  </a:rPr>
                  <a:t>Boolean equation</a:t>
                </a:r>
                <a:r>
                  <a:rPr lang="ko-KR" altLang="en-US" sz="1700" dirty="0">
                    <a:solidFill>
                      <a:schemeClr val="tx1"/>
                    </a:solidFill>
                  </a:rPr>
                  <a:t>을 표현할 때 </a:t>
                </a:r>
                <a:r>
                  <a:rPr lang="en-US" altLang="ko-KR" sz="1700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ko-KR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1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700" dirty="0">
                    <a:solidFill>
                      <a:schemeClr val="tx1"/>
                    </a:solidFill>
                  </a:rPr>
                  <a:t>라고도 표현합니다</a:t>
                </a:r>
                <a:r>
                  <a:rPr lang="en-US" altLang="ko-KR" sz="1700" dirty="0">
                    <a:solidFill>
                      <a:schemeClr val="tx1"/>
                    </a:solidFill>
                  </a:rPr>
                  <a:t>. </a:t>
                </a:r>
                <a:endParaRPr lang="ko-KR" alt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텍스트 개체 틀 2">
                <a:extLst>
                  <a:ext uri="{FF2B5EF4-FFF2-40B4-BE49-F238E27FC236}">
                    <a16:creationId xmlns:a16="http://schemas.microsoft.com/office/drawing/2014/main" id="{9E8839DC-F23E-416A-AD4A-5316CC07F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188" y="3479837"/>
                <a:ext cx="7221908" cy="479897"/>
              </a:xfrm>
              <a:prstGeom prst="rect">
                <a:avLst/>
              </a:prstGeom>
              <a:blipFill>
                <a:blip r:embed="rId4"/>
                <a:stretch>
                  <a:fillRect l="-506" t="-11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07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A526CFAC-D6D1-4A7B-BBBD-26DD1427F4C5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Single-Input Logic Gates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386BD9C1-A0EE-4405-82E8-485E7FF13671}"/>
              </a:ext>
            </a:extLst>
          </p:cNvPr>
          <p:cNvSpPr txBox="1">
            <a:spLocks/>
          </p:cNvSpPr>
          <p:nvPr/>
        </p:nvSpPr>
        <p:spPr>
          <a:xfrm>
            <a:off x="281728" y="1087952"/>
            <a:ext cx="2776072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/>
              <a:t>OR</a:t>
            </a:r>
            <a:endParaRPr lang="ko-KR" altLang="en-US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E6BA8804-7D8F-408D-8EDB-83C1141080E9}"/>
              </a:ext>
            </a:extLst>
          </p:cNvPr>
          <p:cNvSpPr txBox="1">
            <a:spLocks/>
          </p:cNvSpPr>
          <p:nvPr/>
        </p:nvSpPr>
        <p:spPr>
          <a:xfrm>
            <a:off x="2243501" y="2748843"/>
            <a:ext cx="1210899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200" dirty="0">
                <a:solidFill>
                  <a:schemeClr val="tx1"/>
                </a:solidFill>
              </a:rPr>
              <a:t>Y =A+B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956C8DC4-47FF-416F-A7C9-A458C205D502}"/>
              </a:ext>
            </a:extLst>
          </p:cNvPr>
          <p:cNvSpPr txBox="1">
            <a:spLocks/>
          </p:cNvSpPr>
          <p:nvPr/>
        </p:nvSpPr>
        <p:spPr>
          <a:xfrm>
            <a:off x="1895312" y="3054666"/>
            <a:ext cx="1964944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Boolean equation</a:t>
            </a:r>
            <a:endParaRPr lang="ko-KR" altLang="en-US" sz="1700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3CD169CD-7EF2-42FA-A4AD-D4ACE484C544}"/>
              </a:ext>
            </a:extLst>
          </p:cNvPr>
          <p:cNvSpPr txBox="1">
            <a:spLocks/>
          </p:cNvSpPr>
          <p:nvPr/>
        </p:nvSpPr>
        <p:spPr>
          <a:xfrm>
            <a:off x="3994188" y="1441804"/>
            <a:ext cx="7423076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OR gate</a:t>
            </a:r>
            <a:r>
              <a:rPr lang="ko-KR" altLang="en-US" sz="1700" dirty="0">
                <a:solidFill>
                  <a:schemeClr val="tx1"/>
                </a:solidFill>
              </a:rPr>
              <a:t>는</a:t>
            </a:r>
            <a:r>
              <a:rPr lang="en-US" altLang="ko-KR" sz="1700" dirty="0">
                <a:solidFill>
                  <a:schemeClr val="tx1"/>
                </a:solidFill>
              </a:rPr>
              <a:t> </a:t>
            </a:r>
            <a:r>
              <a:rPr lang="ko-KR" altLang="en-US" sz="1700" dirty="0">
                <a:solidFill>
                  <a:schemeClr val="tx1"/>
                </a:solidFill>
              </a:rPr>
              <a:t>기본적으로 두개의 </a:t>
            </a:r>
            <a:r>
              <a:rPr lang="en-US" altLang="ko-KR" sz="1700" dirty="0">
                <a:solidFill>
                  <a:schemeClr val="tx1"/>
                </a:solidFill>
              </a:rPr>
              <a:t>Input</a:t>
            </a:r>
            <a:r>
              <a:rPr lang="ko-KR" altLang="en-US" sz="1700" dirty="0">
                <a:solidFill>
                  <a:schemeClr val="tx1"/>
                </a:solidFill>
              </a:rPr>
              <a:t>값을 받아 동작합니다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023E3F51-26A4-4982-BF0A-8E2579179D96}"/>
              </a:ext>
            </a:extLst>
          </p:cNvPr>
          <p:cNvSpPr txBox="1">
            <a:spLocks/>
          </p:cNvSpPr>
          <p:nvPr/>
        </p:nvSpPr>
        <p:spPr>
          <a:xfrm>
            <a:off x="1895312" y="2397191"/>
            <a:ext cx="1789955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OR gate symbol</a:t>
            </a:r>
            <a:endParaRPr lang="ko-KR" altLang="en-US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AB1F09-A4E1-4D6C-AA67-473114311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59" y="1096280"/>
            <a:ext cx="1848108" cy="1228896"/>
          </a:xfrm>
          <a:prstGeom prst="rect">
            <a:avLst/>
          </a:prstGeom>
        </p:spPr>
      </p:pic>
      <p:graphicFrame>
        <p:nvGraphicFramePr>
          <p:cNvPr id="12" name="표 14">
            <a:extLst>
              <a:ext uri="{FF2B5EF4-FFF2-40B4-BE49-F238E27FC236}">
                <a16:creationId xmlns:a16="http://schemas.microsoft.com/office/drawing/2014/main" id="{E090CA29-899B-4BBD-8C41-6E72E1EA9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019196"/>
              </p:ext>
            </p:extLst>
          </p:nvPr>
        </p:nvGraphicFramePr>
        <p:xfrm>
          <a:off x="1895312" y="3463020"/>
          <a:ext cx="196494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981">
                  <a:extLst>
                    <a:ext uri="{9D8B030D-6E8A-4147-A177-3AD203B41FA5}">
                      <a16:colId xmlns:a16="http://schemas.microsoft.com/office/drawing/2014/main" val="3719460350"/>
                    </a:ext>
                  </a:extLst>
                </a:gridCol>
                <a:gridCol w="654981">
                  <a:extLst>
                    <a:ext uri="{9D8B030D-6E8A-4147-A177-3AD203B41FA5}">
                      <a16:colId xmlns:a16="http://schemas.microsoft.com/office/drawing/2014/main" val="16370075"/>
                    </a:ext>
                  </a:extLst>
                </a:gridCol>
                <a:gridCol w="654981">
                  <a:extLst>
                    <a:ext uri="{9D8B030D-6E8A-4147-A177-3AD203B41FA5}">
                      <a16:colId xmlns:a16="http://schemas.microsoft.com/office/drawing/2014/main" val="2731334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90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81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98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214558"/>
                  </a:ext>
                </a:extLst>
              </a:tr>
            </a:tbl>
          </a:graphicData>
        </a:graphic>
      </p:graphicFrame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11FC0CC3-A09D-449D-B76C-51F822947E91}"/>
              </a:ext>
            </a:extLst>
          </p:cNvPr>
          <p:cNvSpPr txBox="1">
            <a:spLocks/>
          </p:cNvSpPr>
          <p:nvPr/>
        </p:nvSpPr>
        <p:spPr>
          <a:xfrm>
            <a:off x="2114893" y="5387016"/>
            <a:ext cx="151097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dirty="0"/>
              <a:t>Truth table</a:t>
            </a:r>
            <a:endParaRPr lang="ko-KR" altLang="en-US" sz="1700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D8013955-9AB9-40FB-89D5-375F37C76E98}"/>
              </a:ext>
            </a:extLst>
          </p:cNvPr>
          <p:cNvSpPr txBox="1">
            <a:spLocks/>
          </p:cNvSpPr>
          <p:nvPr/>
        </p:nvSpPr>
        <p:spPr>
          <a:xfrm>
            <a:off x="3994188" y="1917294"/>
            <a:ext cx="722190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OR gate</a:t>
            </a:r>
            <a:r>
              <a:rPr lang="ko-KR" altLang="en-US" sz="1700" dirty="0">
                <a:solidFill>
                  <a:schemeClr val="tx1"/>
                </a:solidFill>
              </a:rPr>
              <a:t>는 논리곱 연산을 통해 </a:t>
            </a:r>
            <a:r>
              <a:rPr lang="en-US" altLang="ko-KR" sz="1700" dirty="0">
                <a:solidFill>
                  <a:schemeClr val="tx1"/>
                </a:solidFill>
              </a:rPr>
              <a:t>Output</a:t>
            </a:r>
            <a:r>
              <a:rPr lang="ko-KR" altLang="en-US" sz="1700" dirty="0">
                <a:solidFill>
                  <a:schemeClr val="tx1"/>
                </a:solidFill>
              </a:rPr>
              <a:t>값을 나타냅니다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9D022043-008F-41B7-94B7-AF927959721B}"/>
              </a:ext>
            </a:extLst>
          </p:cNvPr>
          <p:cNvSpPr txBox="1">
            <a:spLocks/>
          </p:cNvSpPr>
          <p:nvPr/>
        </p:nvSpPr>
        <p:spPr>
          <a:xfrm>
            <a:off x="3994188" y="2475903"/>
            <a:ext cx="722190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 dirty="0">
                <a:solidFill>
                  <a:schemeClr val="tx1"/>
                </a:solidFill>
              </a:rPr>
              <a:t>따라서 두개의 </a:t>
            </a:r>
            <a:r>
              <a:rPr lang="en-US" altLang="ko-KR" sz="1700" dirty="0">
                <a:solidFill>
                  <a:schemeClr val="tx1"/>
                </a:solidFill>
              </a:rPr>
              <a:t>Input</a:t>
            </a:r>
            <a:r>
              <a:rPr lang="ko-KR" altLang="en-US" sz="1700" dirty="0">
                <a:solidFill>
                  <a:schemeClr val="tx1"/>
                </a:solidFill>
              </a:rPr>
              <a:t>값 중 하나만 참</a:t>
            </a:r>
            <a:r>
              <a:rPr lang="en-US" altLang="ko-KR" sz="1700" dirty="0">
                <a:solidFill>
                  <a:schemeClr val="tx1"/>
                </a:solidFill>
              </a:rPr>
              <a:t>(1)</a:t>
            </a:r>
            <a:r>
              <a:rPr lang="ko-KR" altLang="en-US" sz="1700" dirty="0">
                <a:solidFill>
                  <a:schemeClr val="tx1"/>
                </a:solidFill>
              </a:rPr>
              <a:t>이어도 참을 출력합니다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55857994-220D-457F-A562-6D7B48E0BD55}"/>
              </a:ext>
            </a:extLst>
          </p:cNvPr>
          <p:cNvSpPr txBox="1">
            <a:spLocks/>
          </p:cNvSpPr>
          <p:nvPr/>
        </p:nvSpPr>
        <p:spPr>
          <a:xfrm>
            <a:off x="3994188" y="2983123"/>
            <a:ext cx="722190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 dirty="0">
                <a:solidFill>
                  <a:schemeClr val="tx1"/>
                </a:solidFill>
              </a:rPr>
              <a:t>두개의 </a:t>
            </a:r>
            <a:r>
              <a:rPr lang="en-US" altLang="ko-KR" sz="1700" dirty="0">
                <a:solidFill>
                  <a:schemeClr val="tx1"/>
                </a:solidFill>
              </a:rPr>
              <a:t>Input</a:t>
            </a:r>
            <a:r>
              <a:rPr lang="ko-KR" altLang="en-US" sz="1700" dirty="0">
                <a:solidFill>
                  <a:schemeClr val="tx1"/>
                </a:solidFill>
              </a:rPr>
              <a:t>값이 모두 거짓</a:t>
            </a:r>
            <a:r>
              <a:rPr lang="en-US" altLang="ko-KR" sz="1700" dirty="0">
                <a:solidFill>
                  <a:schemeClr val="tx1"/>
                </a:solidFill>
              </a:rPr>
              <a:t>(0)</a:t>
            </a:r>
            <a:r>
              <a:rPr lang="ko-KR" altLang="en-US" sz="1700" dirty="0">
                <a:solidFill>
                  <a:schemeClr val="tx1"/>
                </a:solidFill>
              </a:rPr>
              <a:t>이라면 거짓을 출력합니다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개체 틀 2">
                <a:extLst>
                  <a:ext uri="{FF2B5EF4-FFF2-40B4-BE49-F238E27FC236}">
                    <a16:creationId xmlns:a16="http://schemas.microsoft.com/office/drawing/2014/main" id="{09CE839D-0091-4AAF-BA05-0581336227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4188" y="3479837"/>
                <a:ext cx="7221908" cy="47989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1700" dirty="0">
                    <a:solidFill>
                      <a:schemeClr val="tx1"/>
                    </a:solidFill>
                  </a:rPr>
                  <a:t>Boolean equation</a:t>
                </a:r>
                <a:r>
                  <a:rPr lang="ko-KR" altLang="en-US" sz="1700" dirty="0">
                    <a:solidFill>
                      <a:schemeClr val="tx1"/>
                    </a:solidFill>
                  </a:rPr>
                  <a:t>을 표현할 때 </a:t>
                </a:r>
                <a:r>
                  <a:rPr lang="en-US" altLang="ko-KR" sz="1700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ko-KR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17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1700" dirty="0">
                    <a:solidFill>
                      <a:schemeClr val="tx1"/>
                    </a:solidFill>
                  </a:rPr>
                  <a:t>고도 표현합니다</a:t>
                </a:r>
                <a:r>
                  <a:rPr lang="en-US" altLang="ko-KR" sz="1700" dirty="0">
                    <a:solidFill>
                      <a:schemeClr val="tx1"/>
                    </a:solidFill>
                  </a:rPr>
                  <a:t>. </a:t>
                </a:r>
                <a:endParaRPr lang="ko-KR" alt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텍스트 개체 틀 2">
                <a:extLst>
                  <a:ext uri="{FF2B5EF4-FFF2-40B4-BE49-F238E27FC236}">
                    <a16:creationId xmlns:a16="http://schemas.microsoft.com/office/drawing/2014/main" id="{09CE839D-0091-4AAF-BA05-058133622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188" y="3479837"/>
                <a:ext cx="7221908" cy="479897"/>
              </a:xfrm>
              <a:prstGeom prst="rect">
                <a:avLst/>
              </a:prstGeom>
              <a:blipFill>
                <a:blip r:embed="rId3"/>
                <a:stretch>
                  <a:fillRect l="-506" t="-11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67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A526CFAC-D6D1-4A7B-BBBD-26DD1427F4C5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Two-Input Logic Gates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386BD9C1-A0EE-4405-82E8-485E7FF13671}"/>
              </a:ext>
            </a:extLst>
          </p:cNvPr>
          <p:cNvSpPr txBox="1">
            <a:spLocks/>
          </p:cNvSpPr>
          <p:nvPr/>
        </p:nvSpPr>
        <p:spPr>
          <a:xfrm>
            <a:off x="281728" y="1087952"/>
            <a:ext cx="1229572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/>
              <a:t>NAND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개체 틀 2">
                <a:extLst>
                  <a:ext uri="{FF2B5EF4-FFF2-40B4-BE49-F238E27FC236}">
                    <a16:creationId xmlns:a16="http://schemas.microsoft.com/office/drawing/2014/main" id="{E6BA8804-7D8F-408D-8EDB-83C114108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77159" y="2629745"/>
                <a:ext cx="1441766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2200" dirty="0">
                    <a:solidFill>
                      <a:schemeClr val="tx1"/>
                    </a:solidFill>
                  </a:rPr>
                  <a:t>Y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ko-KR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텍스트 개체 틀 2">
                <a:extLst>
                  <a:ext uri="{FF2B5EF4-FFF2-40B4-BE49-F238E27FC236}">
                    <a16:creationId xmlns:a16="http://schemas.microsoft.com/office/drawing/2014/main" id="{E6BA8804-7D8F-408D-8EDB-83C11410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159" y="2629745"/>
                <a:ext cx="1441766" cy="479897"/>
              </a:xfrm>
              <a:prstGeom prst="rect">
                <a:avLst/>
              </a:prstGeom>
              <a:blipFill>
                <a:blip r:embed="rId2"/>
                <a:stretch>
                  <a:fillRect l="-5485" t="-15190" b="-75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14">
            <a:extLst>
              <a:ext uri="{FF2B5EF4-FFF2-40B4-BE49-F238E27FC236}">
                <a16:creationId xmlns:a16="http://schemas.microsoft.com/office/drawing/2014/main" id="{281DA3B1-2753-4735-8EF7-2AB36FFA7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021421"/>
              </p:ext>
            </p:extLst>
          </p:nvPr>
        </p:nvGraphicFramePr>
        <p:xfrm>
          <a:off x="1888374" y="3276580"/>
          <a:ext cx="196494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981">
                  <a:extLst>
                    <a:ext uri="{9D8B030D-6E8A-4147-A177-3AD203B41FA5}">
                      <a16:colId xmlns:a16="http://schemas.microsoft.com/office/drawing/2014/main" val="3719460350"/>
                    </a:ext>
                  </a:extLst>
                </a:gridCol>
                <a:gridCol w="654981">
                  <a:extLst>
                    <a:ext uri="{9D8B030D-6E8A-4147-A177-3AD203B41FA5}">
                      <a16:colId xmlns:a16="http://schemas.microsoft.com/office/drawing/2014/main" val="16370075"/>
                    </a:ext>
                  </a:extLst>
                </a:gridCol>
                <a:gridCol w="654981">
                  <a:extLst>
                    <a:ext uri="{9D8B030D-6E8A-4147-A177-3AD203B41FA5}">
                      <a16:colId xmlns:a16="http://schemas.microsoft.com/office/drawing/2014/main" val="2731334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90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81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98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214558"/>
                  </a:ext>
                </a:extLst>
              </a:tr>
            </a:tbl>
          </a:graphicData>
        </a:graphic>
      </p:graphicFrame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956C8DC4-47FF-416F-A7C9-A458C205D502}"/>
              </a:ext>
            </a:extLst>
          </p:cNvPr>
          <p:cNvSpPr txBox="1">
            <a:spLocks/>
          </p:cNvSpPr>
          <p:nvPr/>
        </p:nvSpPr>
        <p:spPr>
          <a:xfrm>
            <a:off x="1915571" y="2966835"/>
            <a:ext cx="252004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Boolean equation</a:t>
            </a:r>
            <a:endParaRPr lang="ko-KR" altLang="en-US" sz="1700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C67095A0-FD1E-4212-B87D-40E233F003FD}"/>
              </a:ext>
            </a:extLst>
          </p:cNvPr>
          <p:cNvSpPr txBox="1">
            <a:spLocks/>
          </p:cNvSpPr>
          <p:nvPr/>
        </p:nvSpPr>
        <p:spPr>
          <a:xfrm>
            <a:off x="2107955" y="5200576"/>
            <a:ext cx="151097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dirty="0"/>
              <a:t>Truth table</a:t>
            </a:r>
            <a:endParaRPr lang="ko-KR" altLang="en-US" sz="1700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3CD169CD-7EF2-42FA-A4AD-D4ACE484C544}"/>
              </a:ext>
            </a:extLst>
          </p:cNvPr>
          <p:cNvSpPr txBox="1">
            <a:spLocks/>
          </p:cNvSpPr>
          <p:nvPr/>
        </p:nvSpPr>
        <p:spPr>
          <a:xfrm>
            <a:off x="3994188" y="1514164"/>
            <a:ext cx="7423076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NAND gate</a:t>
            </a:r>
            <a:r>
              <a:rPr lang="ko-KR" altLang="en-US" sz="1700" dirty="0">
                <a:solidFill>
                  <a:schemeClr val="tx1"/>
                </a:solidFill>
              </a:rPr>
              <a:t>는 </a:t>
            </a:r>
            <a:r>
              <a:rPr lang="en-US" altLang="ko-KR" sz="1700" dirty="0">
                <a:solidFill>
                  <a:schemeClr val="tx1"/>
                </a:solidFill>
              </a:rPr>
              <a:t>AND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gate</a:t>
            </a:r>
            <a:r>
              <a:rPr lang="ko-KR" altLang="en-US" sz="1700" dirty="0">
                <a:solidFill>
                  <a:schemeClr val="tx1"/>
                </a:solidFill>
              </a:rPr>
              <a:t>의 값을 </a:t>
            </a:r>
            <a:r>
              <a:rPr lang="en-US" altLang="ko-KR" sz="1700" dirty="0">
                <a:solidFill>
                  <a:schemeClr val="tx1"/>
                </a:solidFill>
              </a:rPr>
              <a:t>invert</a:t>
            </a:r>
            <a:r>
              <a:rPr lang="ko-KR" altLang="en-US" sz="1700" dirty="0">
                <a:solidFill>
                  <a:schemeClr val="tx1"/>
                </a:solidFill>
              </a:rPr>
              <a:t>하여 </a:t>
            </a:r>
            <a:r>
              <a:rPr lang="en-US" altLang="ko-KR" sz="1700" dirty="0">
                <a:solidFill>
                  <a:schemeClr val="tx1"/>
                </a:solidFill>
              </a:rPr>
              <a:t>Output</a:t>
            </a:r>
            <a:r>
              <a:rPr lang="ko-KR" altLang="en-US" sz="1700" dirty="0">
                <a:solidFill>
                  <a:schemeClr val="tx1"/>
                </a:solidFill>
              </a:rPr>
              <a:t>값을 나타냅니다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CF31F243-6AAE-4FE7-918E-E92DC9B27517}"/>
              </a:ext>
            </a:extLst>
          </p:cNvPr>
          <p:cNvSpPr txBox="1">
            <a:spLocks/>
          </p:cNvSpPr>
          <p:nvPr/>
        </p:nvSpPr>
        <p:spPr>
          <a:xfrm>
            <a:off x="3994188" y="1996006"/>
            <a:ext cx="722190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AND gate</a:t>
            </a:r>
            <a:r>
              <a:rPr lang="ko-KR" altLang="en-US" sz="1700" dirty="0">
                <a:solidFill>
                  <a:schemeClr val="tx1"/>
                </a:solidFill>
              </a:rPr>
              <a:t>에 </a:t>
            </a:r>
            <a:r>
              <a:rPr lang="en-US" altLang="ko-KR" sz="1700" dirty="0">
                <a:solidFill>
                  <a:schemeClr val="tx1"/>
                </a:solidFill>
              </a:rPr>
              <a:t>Bubble</a:t>
            </a:r>
            <a:r>
              <a:rPr lang="ko-KR" altLang="en-US" sz="1700" dirty="0">
                <a:solidFill>
                  <a:schemeClr val="tx1"/>
                </a:solidFill>
              </a:rPr>
              <a:t>을 붙여 나타냅니다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023E3F51-26A4-4982-BF0A-8E2579179D96}"/>
              </a:ext>
            </a:extLst>
          </p:cNvPr>
          <p:cNvSpPr txBox="1">
            <a:spLocks/>
          </p:cNvSpPr>
          <p:nvPr/>
        </p:nvSpPr>
        <p:spPr>
          <a:xfrm>
            <a:off x="1968462" y="2315287"/>
            <a:ext cx="252004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NAND gate symbol</a:t>
            </a:r>
            <a:endParaRPr lang="ko-KR" altLang="en-US" sz="17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5012DC-3FF4-41E9-9583-33F605098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93" y="1318230"/>
            <a:ext cx="1543265" cy="962159"/>
          </a:xfrm>
          <a:prstGeom prst="rect">
            <a:avLst/>
          </a:prstGeom>
        </p:spPr>
      </p:pic>
      <p:pic>
        <p:nvPicPr>
          <p:cNvPr id="9" name="그림 8" descr="텍스트, 스포츠이(가) 표시된 사진&#10;&#10;자동 생성된 설명">
            <a:extLst>
              <a:ext uri="{FF2B5EF4-FFF2-40B4-BE49-F238E27FC236}">
                <a16:creationId xmlns:a16="http://schemas.microsoft.com/office/drawing/2014/main" id="{509C369E-5AB7-4EBA-B754-DE5D980DE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05" y="2510801"/>
            <a:ext cx="2172003" cy="1009791"/>
          </a:xfrm>
          <a:prstGeom prst="rect">
            <a:avLst/>
          </a:prstGeom>
        </p:spPr>
      </p:pic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3339647E-A626-4487-8473-63810C204098}"/>
              </a:ext>
            </a:extLst>
          </p:cNvPr>
          <p:cNvSpPr txBox="1">
            <a:spLocks/>
          </p:cNvSpPr>
          <p:nvPr/>
        </p:nvSpPr>
        <p:spPr>
          <a:xfrm>
            <a:off x="4094772" y="3642770"/>
            <a:ext cx="722190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 dirty="0">
                <a:solidFill>
                  <a:schemeClr val="tx1"/>
                </a:solidFill>
              </a:rPr>
              <a:t>위의 그림과 같이 </a:t>
            </a:r>
            <a:r>
              <a:rPr lang="en-US" altLang="ko-KR" sz="1700" dirty="0">
                <a:solidFill>
                  <a:schemeClr val="tx1"/>
                </a:solidFill>
              </a:rPr>
              <a:t>NAND gate</a:t>
            </a:r>
            <a:r>
              <a:rPr lang="ko-KR" altLang="en-US" sz="1700" dirty="0">
                <a:solidFill>
                  <a:schemeClr val="tx1"/>
                </a:solidFill>
              </a:rPr>
              <a:t>를 구현할 수도 있습니다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67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A526CFAC-D6D1-4A7B-BBBD-26DD1427F4C5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Two-Input Logic Gates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386BD9C1-A0EE-4405-82E8-485E7FF13671}"/>
              </a:ext>
            </a:extLst>
          </p:cNvPr>
          <p:cNvSpPr txBox="1">
            <a:spLocks/>
          </p:cNvSpPr>
          <p:nvPr/>
        </p:nvSpPr>
        <p:spPr>
          <a:xfrm>
            <a:off x="281728" y="1087952"/>
            <a:ext cx="1229572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/>
              <a:t>NOR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개체 틀 2">
                <a:extLst>
                  <a:ext uri="{FF2B5EF4-FFF2-40B4-BE49-F238E27FC236}">
                    <a16:creationId xmlns:a16="http://schemas.microsoft.com/office/drawing/2014/main" id="{E6BA8804-7D8F-408D-8EDB-83C114108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77159" y="2629745"/>
                <a:ext cx="1441766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2200" dirty="0">
                    <a:solidFill>
                      <a:schemeClr val="tx1"/>
                    </a:solidFill>
                  </a:rPr>
                  <a:t>Y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ko-KR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텍스트 개체 틀 2">
                <a:extLst>
                  <a:ext uri="{FF2B5EF4-FFF2-40B4-BE49-F238E27FC236}">
                    <a16:creationId xmlns:a16="http://schemas.microsoft.com/office/drawing/2014/main" id="{E6BA8804-7D8F-408D-8EDB-83C11410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159" y="2629745"/>
                <a:ext cx="1441766" cy="479897"/>
              </a:xfrm>
              <a:prstGeom prst="rect">
                <a:avLst/>
              </a:prstGeom>
              <a:blipFill>
                <a:blip r:embed="rId2"/>
                <a:stretch>
                  <a:fillRect l="-5485" t="-15190" b="-75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14">
            <a:extLst>
              <a:ext uri="{FF2B5EF4-FFF2-40B4-BE49-F238E27FC236}">
                <a16:creationId xmlns:a16="http://schemas.microsoft.com/office/drawing/2014/main" id="{281DA3B1-2753-4735-8EF7-2AB36FFA7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913490"/>
              </p:ext>
            </p:extLst>
          </p:nvPr>
        </p:nvGraphicFramePr>
        <p:xfrm>
          <a:off x="1888374" y="3276580"/>
          <a:ext cx="196494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981">
                  <a:extLst>
                    <a:ext uri="{9D8B030D-6E8A-4147-A177-3AD203B41FA5}">
                      <a16:colId xmlns:a16="http://schemas.microsoft.com/office/drawing/2014/main" val="3719460350"/>
                    </a:ext>
                  </a:extLst>
                </a:gridCol>
                <a:gridCol w="654981">
                  <a:extLst>
                    <a:ext uri="{9D8B030D-6E8A-4147-A177-3AD203B41FA5}">
                      <a16:colId xmlns:a16="http://schemas.microsoft.com/office/drawing/2014/main" val="16370075"/>
                    </a:ext>
                  </a:extLst>
                </a:gridCol>
                <a:gridCol w="654981">
                  <a:extLst>
                    <a:ext uri="{9D8B030D-6E8A-4147-A177-3AD203B41FA5}">
                      <a16:colId xmlns:a16="http://schemas.microsoft.com/office/drawing/2014/main" val="2731334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90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81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98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214558"/>
                  </a:ext>
                </a:extLst>
              </a:tr>
            </a:tbl>
          </a:graphicData>
        </a:graphic>
      </p:graphicFrame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956C8DC4-47FF-416F-A7C9-A458C205D502}"/>
              </a:ext>
            </a:extLst>
          </p:cNvPr>
          <p:cNvSpPr txBox="1">
            <a:spLocks/>
          </p:cNvSpPr>
          <p:nvPr/>
        </p:nvSpPr>
        <p:spPr>
          <a:xfrm>
            <a:off x="1915571" y="2966835"/>
            <a:ext cx="252004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Boolean equation</a:t>
            </a:r>
            <a:endParaRPr lang="ko-KR" altLang="en-US" sz="1700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C67095A0-FD1E-4212-B87D-40E233F003FD}"/>
              </a:ext>
            </a:extLst>
          </p:cNvPr>
          <p:cNvSpPr txBox="1">
            <a:spLocks/>
          </p:cNvSpPr>
          <p:nvPr/>
        </p:nvSpPr>
        <p:spPr>
          <a:xfrm>
            <a:off x="2107955" y="5200576"/>
            <a:ext cx="151097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dirty="0"/>
              <a:t>Truth table</a:t>
            </a:r>
            <a:endParaRPr lang="ko-KR" altLang="en-US" sz="1700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3CD169CD-7EF2-42FA-A4AD-D4ACE484C544}"/>
              </a:ext>
            </a:extLst>
          </p:cNvPr>
          <p:cNvSpPr txBox="1">
            <a:spLocks/>
          </p:cNvSpPr>
          <p:nvPr/>
        </p:nvSpPr>
        <p:spPr>
          <a:xfrm>
            <a:off x="3994188" y="1514164"/>
            <a:ext cx="7423076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NOR gate</a:t>
            </a:r>
            <a:r>
              <a:rPr lang="ko-KR" altLang="en-US" sz="1700" dirty="0">
                <a:solidFill>
                  <a:schemeClr val="tx1"/>
                </a:solidFill>
              </a:rPr>
              <a:t>는 </a:t>
            </a:r>
            <a:r>
              <a:rPr lang="en-US" altLang="ko-KR" sz="1700" dirty="0">
                <a:solidFill>
                  <a:schemeClr val="tx1"/>
                </a:solidFill>
              </a:rPr>
              <a:t>OR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gate</a:t>
            </a:r>
            <a:r>
              <a:rPr lang="ko-KR" altLang="en-US" sz="1700" dirty="0">
                <a:solidFill>
                  <a:schemeClr val="tx1"/>
                </a:solidFill>
              </a:rPr>
              <a:t>의 값을 </a:t>
            </a:r>
            <a:r>
              <a:rPr lang="en-US" altLang="ko-KR" sz="1700" dirty="0">
                <a:solidFill>
                  <a:schemeClr val="tx1"/>
                </a:solidFill>
              </a:rPr>
              <a:t>invert</a:t>
            </a:r>
            <a:r>
              <a:rPr lang="ko-KR" altLang="en-US" sz="1700" dirty="0">
                <a:solidFill>
                  <a:schemeClr val="tx1"/>
                </a:solidFill>
              </a:rPr>
              <a:t>하여 </a:t>
            </a:r>
            <a:r>
              <a:rPr lang="en-US" altLang="ko-KR" sz="1700" dirty="0">
                <a:solidFill>
                  <a:schemeClr val="tx1"/>
                </a:solidFill>
              </a:rPr>
              <a:t>Output</a:t>
            </a:r>
            <a:r>
              <a:rPr lang="ko-KR" altLang="en-US" sz="1700" dirty="0">
                <a:solidFill>
                  <a:schemeClr val="tx1"/>
                </a:solidFill>
              </a:rPr>
              <a:t>값을 나타냅니다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CF31F243-6AAE-4FE7-918E-E92DC9B27517}"/>
              </a:ext>
            </a:extLst>
          </p:cNvPr>
          <p:cNvSpPr txBox="1">
            <a:spLocks/>
          </p:cNvSpPr>
          <p:nvPr/>
        </p:nvSpPr>
        <p:spPr>
          <a:xfrm>
            <a:off x="3994188" y="1996006"/>
            <a:ext cx="722190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OR gate</a:t>
            </a:r>
            <a:r>
              <a:rPr lang="ko-KR" altLang="en-US" sz="1700" dirty="0">
                <a:solidFill>
                  <a:schemeClr val="tx1"/>
                </a:solidFill>
              </a:rPr>
              <a:t>에 </a:t>
            </a:r>
            <a:r>
              <a:rPr lang="en-US" altLang="ko-KR" sz="1700" dirty="0">
                <a:solidFill>
                  <a:schemeClr val="tx1"/>
                </a:solidFill>
              </a:rPr>
              <a:t>Bubble</a:t>
            </a:r>
            <a:r>
              <a:rPr lang="ko-KR" altLang="en-US" sz="1700" dirty="0">
                <a:solidFill>
                  <a:schemeClr val="tx1"/>
                </a:solidFill>
              </a:rPr>
              <a:t>을 붙여 나타냅니다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023E3F51-26A4-4982-BF0A-8E2579179D96}"/>
              </a:ext>
            </a:extLst>
          </p:cNvPr>
          <p:cNvSpPr txBox="1">
            <a:spLocks/>
          </p:cNvSpPr>
          <p:nvPr/>
        </p:nvSpPr>
        <p:spPr>
          <a:xfrm>
            <a:off x="1968462" y="2315287"/>
            <a:ext cx="252004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/>
              <a:t>NOR gate symbol</a:t>
            </a:r>
            <a:endParaRPr lang="ko-KR" altLang="en-US" sz="1700" dirty="0"/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3339647E-A626-4487-8473-63810C204098}"/>
              </a:ext>
            </a:extLst>
          </p:cNvPr>
          <p:cNvSpPr txBox="1">
            <a:spLocks/>
          </p:cNvSpPr>
          <p:nvPr/>
        </p:nvSpPr>
        <p:spPr>
          <a:xfrm>
            <a:off x="4094772" y="3642770"/>
            <a:ext cx="722190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 dirty="0">
                <a:solidFill>
                  <a:schemeClr val="tx1"/>
                </a:solidFill>
              </a:rPr>
              <a:t>위의 그림과 같이 </a:t>
            </a:r>
            <a:r>
              <a:rPr lang="en-US" altLang="ko-KR" sz="1700" dirty="0">
                <a:solidFill>
                  <a:schemeClr val="tx1"/>
                </a:solidFill>
              </a:rPr>
              <a:t>NOR gate</a:t>
            </a:r>
            <a:r>
              <a:rPr lang="ko-KR" altLang="en-US" sz="1700" dirty="0">
                <a:solidFill>
                  <a:schemeClr val="tx1"/>
                </a:solidFill>
              </a:rPr>
              <a:t>를 구현할 수도 있습니다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1F17AC-3E91-4A77-9755-8D8A5AC42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59" y="1340717"/>
            <a:ext cx="1533739" cy="981212"/>
          </a:xfrm>
          <a:prstGeom prst="rect">
            <a:avLst/>
          </a:prstGeom>
        </p:spPr>
      </p:pic>
      <p:pic>
        <p:nvPicPr>
          <p:cNvPr id="11" name="그림 10" descr="텍스트, 스포츠이(가) 표시된 사진&#10;&#10;자동 생성된 설명">
            <a:extLst>
              <a:ext uri="{FF2B5EF4-FFF2-40B4-BE49-F238E27FC236}">
                <a16:creationId xmlns:a16="http://schemas.microsoft.com/office/drawing/2014/main" id="{EB230C37-0616-449A-A57E-30CF5DB63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44" y="2408362"/>
            <a:ext cx="199100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5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791F278CF11AC4AA1487A46848EB4E0" ma:contentTypeVersion="0" ma:contentTypeDescription="새 문서를 만듭니다." ma:contentTypeScope="" ma:versionID="31949d9ab949700f4c560d5c8316086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9609682921266728776e66cf3cfe5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A34FCE-6CDE-43A9-8614-C386BDE36CAA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FFBC13A-669E-4D3B-8CDA-DE4DA5A340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B77BAFF-1C2F-4CB3-93D5-48259A4524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1533</Words>
  <Application>Microsoft Office PowerPoint</Application>
  <PresentationFormat>와이드스크린</PresentationFormat>
  <Paragraphs>399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a스마일M</vt:lpstr>
      <vt:lpstr>맑은 고딕</vt:lpstr>
      <vt:lpstr>맑은 고딕 (제목)</vt:lpstr>
      <vt:lpstr>좋은_블루고딕 M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현진</dc:creator>
  <cp:lastModifiedBy>Jiyong Park</cp:lastModifiedBy>
  <cp:revision>38</cp:revision>
  <dcterms:created xsi:type="dcterms:W3CDTF">2021-10-14T15:29:43Z</dcterms:created>
  <dcterms:modified xsi:type="dcterms:W3CDTF">2022-01-09T12:48:29Z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0x0101001791F278CF11AC4AA1487A46848EB4E0</vt:lpwstr>
  </property>
</Properties>
</file>