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5" r:id="rId7"/>
    <p:sldId id="277" r:id="rId8"/>
    <p:sldId id="278" r:id="rId9"/>
    <p:sldId id="279" r:id="rId10"/>
    <p:sldId id="257" r:id="rId11"/>
    <p:sldId id="259" r:id="rId12"/>
    <p:sldId id="266" r:id="rId13"/>
    <p:sldId id="267" r:id="rId14"/>
    <p:sldId id="284" r:id="rId15"/>
    <p:sldId id="285" r:id="rId16"/>
    <p:sldId id="286" r:id="rId17"/>
    <p:sldId id="289" r:id="rId18"/>
    <p:sldId id="287" r:id="rId19"/>
    <p:sldId id="288" r:id="rId20"/>
    <p:sldId id="263" r:id="rId21"/>
    <p:sldId id="268" r:id="rId22"/>
    <p:sldId id="269" r:id="rId23"/>
    <p:sldId id="270" r:id="rId24"/>
    <p:sldId id="271" r:id="rId25"/>
    <p:sldId id="272" r:id="rId26"/>
    <p:sldId id="273" r:id="rId27"/>
    <p:sldId id="280" r:id="rId28"/>
    <p:sldId id="281" r:id="rId29"/>
    <p:sldId id="282" r:id="rId30"/>
    <p:sldId id="276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D9A"/>
    <a:srgbClr val="1D3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16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A20DA3-3C1F-4707-9807-2F4DCF5ECBAE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4EE466-6799-485E-AF31-E77254E7AFE2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BB37CAA5-0414-4266-B87D-A8280C574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95" name="직선 연결선 25">
            <a:extLst>
              <a:ext uri="{FF2B5EF4-FFF2-40B4-BE49-F238E27FC236}">
                <a16:creationId xmlns:a16="http://schemas.microsoft.com/office/drawing/2014/main" id="{37DFF026-4C1E-4ED5-916A-A32620657C2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58">
            <a:extLst>
              <a:ext uri="{FF2B5EF4-FFF2-40B4-BE49-F238E27FC236}">
                <a16:creationId xmlns:a16="http://schemas.microsoft.com/office/drawing/2014/main" id="{8727EA56-BAED-4068-AC40-A67339C1F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7" name="Text Box 58">
            <a:extLst>
              <a:ext uri="{FF2B5EF4-FFF2-40B4-BE49-F238E27FC236}">
                <a16:creationId xmlns:a16="http://schemas.microsoft.com/office/drawing/2014/main" id="{85CF03A4-18B3-4B63-9BD7-6FB8BE17EC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A6D2D0-67A9-4DB4-A331-96C71DD7EABA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189A3E-2901-406E-9E80-1457C945F753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8FE4D4-980F-44BB-B760-48DEAF9C04F0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8E2425-71C2-40A2-9808-A2BF9A598F3F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4E07EB-050D-4B35-90B2-87113679A04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51DE8A-DF9E-4151-8BD0-3ECB0A75932C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A3F83A-F8AD-4BC4-BA0F-83F1EF2BD91E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ADABC70E-3B67-4544-8B52-141E979ACD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21" name="직선 연결선 25">
            <a:extLst>
              <a:ext uri="{FF2B5EF4-FFF2-40B4-BE49-F238E27FC236}">
                <a16:creationId xmlns:a16="http://schemas.microsoft.com/office/drawing/2014/main" id="{BD471CFD-4C8B-40E5-B987-9841A06811C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58">
            <a:extLst>
              <a:ext uri="{FF2B5EF4-FFF2-40B4-BE49-F238E27FC236}">
                <a16:creationId xmlns:a16="http://schemas.microsoft.com/office/drawing/2014/main" id="{EA2D81C4-D19A-4D43-A85D-CC05D0507B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8226A049-981E-470D-AFFE-FBC3710999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B383C-A098-4F25-871B-E8C781F5B841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21E89-292A-4C94-861B-E16807A7ED04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2335F-3D9E-4832-BBEA-165B7CE7A09D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FAD06-8443-4492-AB72-7A717CDA29D3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AA89B-ED35-4471-9EAB-3157E0A9B8D4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9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EDE2F9-9B47-4C0D-AF99-30E89BFB4BB3}"/>
              </a:ext>
            </a:extLst>
          </p:cNvPr>
          <p:cNvSpPr/>
          <p:nvPr userDrawn="1"/>
        </p:nvSpPr>
        <p:spPr>
          <a:xfrm>
            <a:off x="683568" y="0"/>
            <a:ext cx="8029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02975-DB0F-4C41-A0CA-1B55E7BDE0AA}"/>
              </a:ext>
            </a:extLst>
          </p:cNvPr>
          <p:cNvSpPr/>
          <p:nvPr userDrawn="1"/>
        </p:nvSpPr>
        <p:spPr>
          <a:xfrm>
            <a:off x="2767" y="870183"/>
            <a:ext cx="12189233" cy="508469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2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73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98638E-7765-47C3-B3B0-6CAB344357A4}"/>
              </a:ext>
            </a:extLst>
          </p:cNvPr>
          <p:cNvSpPr/>
          <p:nvPr userDrawn="1"/>
        </p:nvSpPr>
        <p:spPr>
          <a:xfrm>
            <a:off x="2767" y="0"/>
            <a:ext cx="12189233" cy="87018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1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89A9-9778-4345-A43D-A192F66D3A21}"/>
              </a:ext>
            </a:extLst>
          </p:cNvPr>
          <p:cNvSpPr/>
          <p:nvPr userDrawn="1"/>
        </p:nvSpPr>
        <p:spPr>
          <a:xfrm>
            <a:off x="0" y="5937183"/>
            <a:ext cx="12189233" cy="920818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E95C81-3AD7-4640-B5A1-42E8C4C8A8E3}"/>
              </a:ext>
            </a:extLst>
          </p:cNvPr>
          <p:cNvSpPr/>
          <p:nvPr userDrawn="1"/>
        </p:nvSpPr>
        <p:spPr>
          <a:xfrm>
            <a:off x="7362117" y="1170494"/>
            <a:ext cx="488759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IN</a:t>
            </a:r>
          </a:p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DEX</a:t>
            </a:r>
            <a:endParaRPr lang="ko-KR" altLang="en-US" sz="28700" b="1" dirty="0">
              <a:solidFill>
                <a:schemeClr val="bg1">
                  <a:lumMod val="9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7B1D9-0EDB-4702-9FAD-FD7BA5A1891C}"/>
              </a:ext>
            </a:extLst>
          </p:cNvPr>
          <p:cNvSpPr/>
          <p:nvPr userDrawn="1"/>
        </p:nvSpPr>
        <p:spPr>
          <a:xfrm>
            <a:off x="949768" y="0"/>
            <a:ext cx="62639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F1BDAD-5F87-49F5-8B44-713D9247A98E}"/>
              </a:ext>
            </a:extLst>
          </p:cNvPr>
          <p:cNvGrpSpPr/>
          <p:nvPr userDrawn="1"/>
        </p:nvGrpSpPr>
        <p:grpSpPr>
          <a:xfrm>
            <a:off x="69850" y="4078244"/>
            <a:ext cx="7878038" cy="809428"/>
            <a:chOff x="-11338971" y="43269"/>
            <a:chExt cx="13610067" cy="1398365"/>
          </a:xfrm>
        </p:grpSpPr>
        <p:sp>
          <p:nvSpPr>
            <p:cNvPr id="45" name="이등변 삼각형 8">
              <a:extLst>
                <a:ext uri="{FF2B5EF4-FFF2-40B4-BE49-F238E27FC236}">
                  <a16:creationId xmlns:a16="http://schemas.microsoft.com/office/drawing/2014/main" id="{C57DE946-3368-4915-9F91-703246BB58FE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0DAD0CC-374C-4B5D-B856-946DB5CCC6CC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8C0C08-A0FA-4F36-822C-36D985030B25}"/>
                </a:ext>
              </a:extLst>
            </p:cNvPr>
            <p:cNvSpPr/>
            <p:nvPr/>
          </p:nvSpPr>
          <p:spPr>
            <a:xfrm>
              <a:off x="-11338971" y="43269"/>
              <a:ext cx="1274778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D227D0-4C4B-4774-ABC1-77F7E89CB689}"/>
              </a:ext>
            </a:extLst>
          </p:cNvPr>
          <p:cNvGrpSpPr/>
          <p:nvPr userDrawn="1"/>
        </p:nvGrpSpPr>
        <p:grpSpPr>
          <a:xfrm>
            <a:off x="365760" y="4878078"/>
            <a:ext cx="7582128" cy="809428"/>
            <a:chOff x="-10827758" y="43269"/>
            <a:chExt cx="13098854" cy="1398365"/>
          </a:xfrm>
        </p:grpSpPr>
        <p:sp>
          <p:nvSpPr>
            <p:cNvPr id="49" name="이등변 삼각형 8">
              <a:extLst>
                <a:ext uri="{FF2B5EF4-FFF2-40B4-BE49-F238E27FC236}">
                  <a16:creationId xmlns:a16="http://schemas.microsoft.com/office/drawing/2014/main" id="{368D6431-808E-4BC8-BC42-D6EA6E716FD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756DAF0-2251-49FA-AE41-3882191854F6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03F45-8197-4513-B2BC-9624F66A67DA}"/>
                </a:ext>
              </a:extLst>
            </p:cNvPr>
            <p:cNvSpPr/>
            <p:nvPr/>
          </p:nvSpPr>
          <p:spPr>
            <a:xfrm>
              <a:off x="-10827758" y="43269"/>
              <a:ext cx="12236574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52B646-A1E8-432B-802D-322661671AB4}"/>
              </a:ext>
            </a:extLst>
          </p:cNvPr>
          <p:cNvGrpSpPr/>
          <p:nvPr userDrawn="1"/>
        </p:nvGrpSpPr>
        <p:grpSpPr>
          <a:xfrm>
            <a:off x="594360" y="3201845"/>
            <a:ext cx="7353528" cy="809428"/>
            <a:chOff x="-10432829" y="43269"/>
            <a:chExt cx="12703925" cy="1398365"/>
          </a:xfrm>
        </p:grpSpPr>
        <p:sp>
          <p:nvSpPr>
            <p:cNvPr id="13" name="이등변 삼각형 8">
              <a:extLst>
                <a:ext uri="{FF2B5EF4-FFF2-40B4-BE49-F238E27FC236}">
                  <a16:creationId xmlns:a16="http://schemas.microsoft.com/office/drawing/2014/main" id="{3A5C1502-6FFC-4FA3-BBF5-D8EC473D980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B844D78-474D-40B6-9241-CC98639371AA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EB7757-23E7-470D-B351-59958B1A355B}"/>
                </a:ext>
              </a:extLst>
            </p:cNvPr>
            <p:cNvSpPr/>
            <p:nvPr/>
          </p:nvSpPr>
          <p:spPr>
            <a:xfrm>
              <a:off x="-10432829" y="43269"/>
              <a:ext cx="1184164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B27C7C66-AE96-4F0A-B1CF-1463BEFE3241}"/>
              </a:ext>
            </a:extLst>
          </p:cNvPr>
          <p:cNvSpPr/>
          <p:nvPr userDrawn="1"/>
        </p:nvSpPr>
        <p:spPr>
          <a:xfrm rot="5400000" flipV="1">
            <a:off x="1150316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362D2562-FB49-46D0-816D-21231D7892E5}"/>
              </a:ext>
            </a:extLst>
          </p:cNvPr>
          <p:cNvSpPr/>
          <p:nvPr userDrawn="1"/>
        </p:nvSpPr>
        <p:spPr>
          <a:xfrm rot="5400000" flipV="1">
            <a:off x="1113445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71FF380-CECC-4A05-A957-384F1EC432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66045" y="3343740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4" name="텍스트 개체 틀 9">
            <a:extLst>
              <a:ext uri="{FF2B5EF4-FFF2-40B4-BE49-F238E27FC236}">
                <a16:creationId xmlns:a16="http://schemas.microsoft.com/office/drawing/2014/main" id="{B1E80263-9779-4164-AC6C-4BA5ED935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6045" y="4192154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BE1A31C7-AA3E-4B53-A894-98EE25FE7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045" y="5017996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81E2ED-D895-4101-9A53-A186A7E5A4AA}"/>
              </a:ext>
            </a:extLst>
          </p:cNvPr>
          <p:cNvSpPr/>
          <p:nvPr userDrawn="1"/>
        </p:nvSpPr>
        <p:spPr>
          <a:xfrm>
            <a:off x="5655253" y="2555296"/>
            <a:ext cx="191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162D9A"/>
                </a:solidFill>
                <a:latin typeface="맑은 고딕 (제목)"/>
                <a:ea typeface="Adobe 고딕 Std B" pitchFamily="34" charset="-127"/>
              </a:rPr>
              <a:t>INDEX</a:t>
            </a:r>
            <a:endParaRPr lang="ko-KR" altLang="en-US" sz="4400" b="1" dirty="0">
              <a:solidFill>
                <a:srgbClr val="162D9A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180A4A2-16D4-4E44-9650-4D5AFDBBCF84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6916A0-9FD3-4753-9D5B-54DC7B0BED5A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 Box 58">
            <a:extLst>
              <a:ext uri="{FF2B5EF4-FFF2-40B4-BE49-F238E27FC236}">
                <a16:creationId xmlns:a16="http://schemas.microsoft.com/office/drawing/2014/main" id="{0399D67B-3555-40D7-828E-4DBB371437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88" name="직선 연결선 25">
            <a:extLst>
              <a:ext uri="{FF2B5EF4-FFF2-40B4-BE49-F238E27FC236}">
                <a16:creationId xmlns:a16="http://schemas.microsoft.com/office/drawing/2014/main" id="{F29DF02B-0515-4F24-9A85-B138644C6B0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58">
            <a:extLst>
              <a:ext uri="{FF2B5EF4-FFF2-40B4-BE49-F238E27FC236}">
                <a16:creationId xmlns:a16="http://schemas.microsoft.com/office/drawing/2014/main" id="{FED04A98-525D-4D37-B1C8-BE4AD87BA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0" name="Text Box 58">
            <a:extLst>
              <a:ext uri="{FF2B5EF4-FFF2-40B4-BE49-F238E27FC236}">
                <a16:creationId xmlns:a16="http://schemas.microsoft.com/office/drawing/2014/main" id="{0FB647C4-1487-402C-98EE-0E736918F8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27F77B-72A3-4614-9831-D16741215B97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EDDCD9-AF5B-4469-A897-5ACE6A210B5B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C60FAB5-6CB6-4BF3-9080-923E7A79EC3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CB44C-A155-47E2-9A05-E1A44F96CC3C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DA1C5-5523-4FE6-B564-A99F46E9C2AC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6B1870A-BBE0-4CCE-9FA5-1DE7154764A3}"/>
              </a:ext>
            </a:extLst>
          </p:cNvPr>
          <p:cNvSpPr/>
          <p:nvPr userDrawn="1"/>
        </p:nvSpPr>
        <p:spPr>
          <a:xfrm>
            <a:off x="982790" y="0"/>
            <a:ext cx="15631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117BD-7D5C-42EF-96E6-FFCB07301FE4}"/>
              </a:ext>
            </a:extLst>
          </p:cNvPr>
          <p:cNvSpPr/>
          <p:nvPr userDrawn="1"/>
        </p:nvSpPr>
        <p:spPr>
          <a:xfrm>
            <a:off x="978513" y="4941168"/>
            <a:ext cx="1567403" cy="191683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3215640" y="691743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59CE9B-4FF4-424E-9B68-F7BE11CEBB59}"/>
              </a:ext>
            </a:extLst>
          </p:cNvPr>
          <p:cNvGrpSpPr/>
          <p:nvPr userDrawn="1"/>
        </p:nvGrpSpPr>
        <p:grpSpPr>
          <a:xfrm>
            <a:off x="971550" y="261864"/>
            <a:ext cx="2095499" cy="691746"/>
            <a:chOff x="1452241" y="230360"/>
            <a:chExt cx="1476983" cy="461383"/>
          </a:xfrm>
        </p:grpSpPr>
        <p:sp>
          <p:nvSpPr>
            <p:cNvPr id="25" name="이등변 삼각형 8">
              <a:extLst>
                <a:ext uri="{FF2B5EF4-FFF2-40B4-BE49-F238E27FC236}">
                  <a16:creationId xmlns:a16="http://schemas.microsoft.com/office/drawing/2014/main" id="{BBA9500D-84E3-454F-BA49-CE8E7C12D987}"/>
                </a:ext>
              </a:extLst>
            </p:cNvPr>
            <p:cNvSpPr/>
            <p:nvPr userDrawn="1"/>
          </p:nvSpPr>
          <p:spPr>
            <a:xfrm>
              <a:off x="2550998" y="311242"/>
              <a:ext cx="378226" cy="380501"/>
            </a:xfrm>
            <a:custGeom>
              <a:avLst/>
              <a:gdLst/>
              <a:ahLst/>
              <a:cxnLst/>
              <a:rect l="l" t="t" r="r" b="b"/>
              <a:pathLst>
                <a:path w="417971" h="420486">
                  <a:moveTo>
                    <a:pt x="0" y="0"/>
                  </a:moveTo>
                  <a:lnTo>
                    <a:pt x="219368" y="0"/>
                  </a:lnTo>
                  <a:lnTo>
                    <a:pt x="417971" y="0"/>
                  </a:lnTo>
                  <a:lnTo>
                    <a:pt x="219368" y="210653"/>
                  </a:lnTo>
                  <a:lnTo>
                    <a:pt x="417971" y="420486"/>
                  </a:lnTo>
                  <a:lnTo>
                    <a:pt x="219368" y="420486"/>
                  </a:lnTo>
                  <a:lnTo>
                    <a:pt x="0" y="420486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4A532F9E-66AF-436B-8837-9A429F7295FC}"/>
                </a:ext>
              </a:extLst>
            </p:cNvPr>
            <p:cNvSpPr/>
            <p:nvPr userDrawn="1"/>
          </p:nvSpPr>
          <p:spPr>
            <a:xfrm rot="5400000">
              <a:off x="2529342" y="526766"/>
              <a:ext cx="183549" cy="146405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C6BF22-6786-4ECF-B226-08EF854A540A}"/>
                </a:ext>
              </a:extLst>
            </p:cNvPr>
            <p:cNvSpPr/>
            <p:nvPr userDrawn="1"/>
          </p:nvSpPr>
          <p:spPr>
            <a:xfrm>
              <a:off x="1452241" y="230360"/>
              <a:ext cx="1242081" cy="380501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56DC6A6A-8647-40FB-A8C7-2D44F5C192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525" y="338064"/>
            <a:ext cx="1625247" cy="4942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1" name="텍스트 개체 틀 111">
            <a:extLst>
              <a:ext uri="{FF2B5EF4-FFF2-40B4-BE49-F238E27FC236}">
                <a16:creationId xmlns:a16="http://schemas.microsoft.com/office/drawing/2014/main" id="{4C42BC6B-A0B7-40A2-BE8D-7B14B9C1A3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3489" y="5148618"/>
            <a:ext cx="3440431" cy="12538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2" name="텍스트 개체 틀 9">
            <a:extLst>
              <a:ext uri="{FF2B5EF4-FFF2-40B4-BE49-F238E27FC236}">
                <a16:creationId xmlns:a16="http://schemas.microsoft.com/office/drawing/2014/main" id="{D380656E-8455-4560-9825-17CB34E82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3489" y="4609435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872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C8E0F6-99D6-47F5-9D3C-C94946AD425E}"/>
              </a:ext>
            </a:extLst>
          </p:cNvPr>
          <p:cNvSpPr/>
          <p:nvPr userDrawn="1"/>
        </p:nvSpPr>
        <p:spPr>
          <a:xfrm>
            <a:off x="6741755" y="68766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D0B01-EA44-43FF-881B-A530E66F4F16}"/>
              </a:ext>
            </a:extLst>
          </p:cNvPr>
          <p:cNvSpPr/>
          <p:nvPr userDrawn="1"/>
        </p:nvSpPr>
        <p:spPr>
          <a:xfrm>
            <a:off x="1469019" y="70290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968931" y="691743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E91365-8ACA-42C7-A5EF-A4EB4FD9D9EB}"/>
              </a:ext>
            </a:extLst>
          </p:cNvPr>
          <p:cNvCxnSpPr>
            <a:cxnSpLocks/>
          </p:cNvCxnSpPr>
          <p:nvPr userDrawn="1"/>
        </p:nvCxnSpPr>
        <p:spPr>
          <a:xfrm>
            <a:off x="968931" y="4941168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18091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97BC1C6C-A27B-44B0-9084-63B8C93238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8091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텍스트 개체 틀 111">
            <a:extLst>
              <a:ext uri="{FF2B5EF4-FFF2-40B4-BE49-F238E27FC236}">
                <a16:creationId xmlns:a16="http://schemas.microsoft.com/office/drawing/2014/main" id="{5FCE1FE6-A366-4C3E-8C3E-C12A69452C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2562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EDA23701-0358-4918-ACE4-631E6662F3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2562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00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6511" y="4787462"/>
            <a:ext cx="2268080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946966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25117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A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94824B4-C26D-4242-A9A4-CABC110814F3}"/>
              </a:ext>
            </a:extLst>
          </p:cNvPr>
          <p:cNvSpPr/>
          <p:nvPr userDrawn="1"/>
        </p:nvSpPr>
        <p:spPr>
          <a:xfrm rot="19800000">
            <a:off x="4000778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751952-8197-4A2A-A30A-FA168DCC6963}"/>
              </a:ext>
            </a:extLst>
          </p:cNvPr>
          <p:cNvSpPr/>
          <p:nvPr userDrawn="1"/>
        </p:nvSpPr>
        <p:spPr>
          <a:xfrm>
            <a:off x="4379663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9">
            <a:extLst>
              <a:ext uri="{FF2B5EF4-FFF2-40B4-BE49-F238E27FC236}">
                <a16:creationId xmlns:a16="http://schemas.microsoft.com/office/drawing/2014/main" id="{3FFD349D-E578-426E-9D89-3DA9AC2DA6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7814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B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28E8E442-90EF-4BFC-8B29-B36466911CA9}"/>
              </a:ext>
            </a:extLst>
          </p:cNvPr>
          <p:cNvSpPr/>
          <p:nvPr userDrawn="1"/>
        </p:nvSpPr>
        <p:spPr>
          <a:xfrm rot="19800000">
            <a:off x="6433475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1FB9A1-0A98-4633-ADEB-353CDFFAA0B6}"/>
              </a:ext>
            </a:extLst>
          </p:cNvPr>
          <p:cNvSpPr/>
          <p:nvPr userDrawn="1"/>
        </p:nvSpPr>
        <p:spPr>
          <a:xfrm>
            <a:off x="6812360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D6B65D7B-3BA6-4D2D-A964-982CE5020B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0511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C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B33B895-5501-4291-863F-2085F83D50DE}"/>
              </a:ext>
            </a:extLst>
          </p:cNvPr>
          <p:cNvSpPr/>
          <p:nvPr userDrawn="1"/>
        </p:nvSpPr>
        <p:spPr>
          <a:xfrm rot="19800000">
            <a:off x="8866172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06CEEE-A302-462B-B1C6-89B7661CC270}"/>
              </a:ext>
            </a:extLst>
          </p:cNvPr>
          <p:cNvSpPr/>
          <p:nvPr userDrawn="1"/>
        </p:nvSpPr>
        <p:spPr>
          <a:xfrm>
            <a:off x="9217682" y="2708714"/>
            <a:ext cx="1827171" cy="182717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9">
            <a:extLst>
              <a:ext uri="{FF2B5EF4-FFF2-40B4-BE49-F238E27FC236}">
                <a16:creationId xmlns:a16="http://schemas.microsoft.com/office/drawing/2014/main" id="{B3D849FA-7841-48FC-BEDE-D18CA81683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95833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D</a:t>
            </a:r>
          </a:p>
        </p:txBody>
      </p:sp>
      <p:sp>
        <p:nvSpPr>
          <p:cNvPr id="45" name="텍스트 개체 틀 111">
            <a:extLst>
              <a:ext uri="{FF2B5EF4-FFF2-40B4-BE49-F238E27FC236}">
                <a16:creationId xmlns:a16="http://schemas.microsoft.com/office/drawing/2014/main" id="{4CE6655A-FE93-44C3-9114-16CB88E894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75635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6" name="텍스트 개체 틀 111">
            <a:extLst>
              <a:ext uri="{FF2B5EF4-FFF2-40B4-BE49-F238E27FC236}">
                <a16:creationId xmlns:a16="http://schemas.microsoft.com/office/drawing/2014/main" id="{7E6E29A6-47A9-4F84-99AC-DF822227C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8332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7" name="텍스트 개체 틀 111">
            <a:extLst>
              <a:ext uri="{FF2B5EF4-FFF2-40B4-BE49-F238E27FC236}">
                <a16:creationId xmlns:a16="http://schemas.microsoft.com/office/drawing/2014/main" id="{7F539477-57B2-4C8B-9A63-2D8D4331F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42084" y="4787462"/>
            <a:ext cx="217836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5950CE-B40E-4C78-B0E2-EAEEC20E7153}"/>
              </a:ext>
            </a:extLst>
          </p:cNvPr>
          <p:cNvSpPr/>
          <p:nvPr userDrawn="1"/>
        </p:nvSpPr>
        <p:spPr>
          <a:xfrm>
            <a:off x="2525124" y="1430458"/>
            <a:ext cx="7971089" cy="712423"/>
          </a:xfrm>
          <a:prstGeom prst="rect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텍스트 개체 틀 9">
            <a:extLst>
              <a:ext uri="{FF2B5EF4-FFF2-40B4-BE49-F238E27FC236}">
                <a16:creationId xmlns:a16="http://schemas.microsoft.com/office/drawing/2014/main" id="{AAAD72B2-1892-4FC5-94E7-097992EEB5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5117" y="1501431"/>
            <a:ext cx="7971088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890079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073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60">
            <a:extLst>
              <a:ext uri="{FF2B5EF4-FFF2-40B4-BE49-F238E27FC236}">
                <a16:creationId xmlns:a16="http://schemas.microsoft.com/office/drawing/2014/main" id="{D9207F6A-E595-49E0-936B-A3432C6C330C}"/>
              </a:ext>
            </a:extLst>
          </p:cNvPr>
          <p:cNvSpPr/>
          <p:nvPr userDrawn="1"/>
        </p:nvSpPr>
        <p:spPr>
          <a:xfrm>
            <a:off x="9238768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80C7A0-93CA-4C6D-B312-D1068573DB8A}"/>
              </a:ext>
            </a:extLst>
          </p:cNvPr>
          <p:cNvSpPr/>
          <p:nvPr userDrawn="1"/>
        </p:nvSpPr>
        <p:spPr>
          <a:xfrm>
            <a:off x="5443651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762462" y="3156501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366" y="4235771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671602"/>
            <a:ext cx="7971088" cy="569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68B58D-1479-4235-9E31-B9CED9CA7E92}"/>
              </a:ext>
            </a:extLst>
          </p:cNvPr>
          <p:cNvSpPr/>
          <p:nvPr userDrawn="1"/>
        </p:nvSpPr>
        <p:spPr>
          <a:xfrm>
            <a:off x="3619373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텍스트 개체 틀 9">
            <a:extLst>
              <a:ext uri="{FF2B5EF4-FFF2-40B4-BE49-F238E27FC236}">
                <a16:creationId xmlns:a16="http://schemas.microsoft.com/office/drawing/2014/main" id="{E92F3D08-182F-41DC-BDDD-1E01F442FA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16271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8" name="텍스트 개체 틀 9">
            <a:extLst>
              <a:ext uri="{FF2B5EF4-FFF2-40B4-BE49-F238E27FC236}">
                <a16:creationId xmlns:a16="http://schemas.microsoft.com/office/drawing/2014/main" id="{B0604D04-829B-4FD8-BAAA-F929816099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40555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40F987-1FD7-4A20-9D3A-85F73F0D7DAB}"/>
              </a:ext>
            </a:extLst>
          </p:cNvPr>
          <p:cNvSpPr/>
          <p:nvPr userDrawn="1"/>
        </p:nvSpPr>
        <p:spPr>
          <a:xfrm>
            <a:off x="7297289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텍스트 개체 틀 9">
            <a:extLst>
              <a:ext uri="{FF2B5EF4-FFF2-40B4-BE49-F238E27FC236}">
                <a16:creationId xmlns:a16="http://schemas.microsoft.com/office/drawing/2014/main" id="{9977C211-3A5A-4251-97D5-12A3ACA52E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94187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2" name="텍스트 개체 틀 9">
            <a:extLst>
              <a:ext uri="{FF2B5EF4-FFF2-40B4-BE49-F238E27FC236}">
                <a16:creationId xmlns:a16="http://schemas.microsoft.com/office/drawing/2014/main" id="{732F79DA-D7A6-49BF-BE27-E525B734A6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35672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2D853E3-9ECB-42A8-8CB9-FD68F266FE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25117" y="1277672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02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188EC-CC87-463E-8706-04EBB5D7B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B8B3-6EA9-42A6-A58A-67D080FECCEE}" type="datetimeFigureOut">
              <a:rPr lang="ko-KR" altLang="en-US" smtClean="0"/>
              <a:t>2022-01-09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52" r:id="rId3"/>
    <p:sldLayoutId id="2147483660" r:id="rId4"/>
    <p:sldLayoutId id="2147483649" r:id="rId5"/>
    <p:sldLayoutId id="2147483651" r:id="rId6"/>
    <p:sldLayoutId id="2147483663" r:id="rId7"/>
    <p:sldLayoutId id="2147483664" r:id="rId8"/>
    <p:sldLayoutId id="2147483665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F92F2D-2C4A-44B9-ACFE-249211C163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C5527-1880-44F1-8486-9339F72B8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dirty="0"/>
              <a:t>Digital Logic Circuit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0EC87-CC05-4282-9A66-118518A1A3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이준휘</a:t>
            </a:r>
            <a:r>
              <a:rPr lang="en-US" altLang="ko-KR" dirty="0"/>
              <a:t>, </a:t>
            </a:r>
            <a:r>
              <a:rPr lang="ko-KR" altLang="en-US" dirty="0"/>
              <a:t>박지용</a:t>
            </a:r>
            <a:r>
              <a:rPr lang="en-US" altLang="ko-KR" dirty="0"/>
              <a:t>, </a:t>
            </a:r>
            <a:r>
              <a:rPr lang="ko-KR" altLang="en-US" dirty="0" err="1"/>
              <a:t>황지웅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8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9908392" cy="4798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ko-KR" altLang="en-US" dirty="0"/>
              <a:t>프로그래밍에서는 </a:t>
            </a:r>
            <a:r>
              <a:rPr lang="en-US" altLang="ko-KR" dirty="0"/>
              <a:t>Binary numbers, Decimal numbers, Hexadecimal Numbers</a:t>
            </a:r>
            <a:r>
              <a:rPr lang="ko-KR" altLang="en-US" dirty="0"/>
              <a:t>를 주로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Number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Systems &amp; Number Conversion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/>
              <p:nvPr/>
            </p:nvSpPr>
            <p:spPr>
              <a:xfrm>
                <a:off x="438912" y="1890647"/>
                <a:ext cx="6016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Binary numbers: 1011 ==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890647"/>
                <a:ext cx="6016752" cy="369332"/>
              </a:xfrm>
              <a:prstGeom prst="rect">
                <a:avLst/>
              </a:prstGeom>
              <a:blipFill>
                <a:blip r:embed="rId2"/>
                <a:stretch>
                  <a:fillRect l="-81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82D2C-D5F9-43B6-99E1-DC45E276A636}"/>
                  </a:ext>
                </a:extLst>
              </p:cNvPr>
              <p:cNvSpPr txBox="1"/>
              <p:nvPr/>
            </p:nvSpPr>
            <p:spPr>
              <a:xfrm>
                <a:off x="438912" y="2494961"/>
                <a:ext cx="6528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Decimal numbers: 4575 == 4x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+ 7x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82D2C-D5F9-43B6-99E1-DC45E276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494961"/>
                <a:ext cx="6528816" cy="369332"/>
              </a:xfrm>
              <a:prstGeom prst="rect">
                <a:avLst/>
              </a:prstGeom>
              <a:blipFill>
                <a:blip r:embed="rId3"/>
                <a:stretch>
                  <a:fillRect l="-74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79A465-CDF7-43D7-8C9C-EECBA14D93EB}"/>
              </a:ext>
            </a:extLst>
          </p:cNvPr>
          <p:cNvSpPr txBox="1"/>
          <p:nvPr/>
        </p:nvSpPr>
        <p:spPr>
          <a:xfrm>
            <a:off x="438912" y="3099275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Binary convert to Decimal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E1D66-ABDF-4914-B4E7-397B9313DF6D}"/>
                  </a:ext>
                </a:extLst>
              </p:cNvPr>
              <p:cNvSpPr txBox="1"/>
              <p:nvPr/>
            </p:nvSpPr>
            <p:spPr>
              <a:xfrm>
                <a:off x="438912" y="3624376"/>
                <a:ext cx="4992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1011 -&gt;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E1D66-ABDF-4914-B4E7-397B9313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3624376"/>
                <a:ext cx="4992624" cy="369332"/>
              </a:xfrm>
              <a:prstGeom prst="rect">
                <a:avLst/>
              </a:prstGeom>
              <a:blipFill>
                <a:blip r:embed="rId4"/>
                <a:stretch>
                  <a:fillRect l="-97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673A29-DE9E-475A-BBE0-2FC0066BA5B4}"/>
              </a:ext>
            </a:extLst>
          </p:cNvPr>
          <p:cNvSpPr txBox="1"/>
          <p:nvPr/>
        </p:nvSpPr>
        <p:spPr>
          <a:xfrm>
            <a:off x="438912" y="4228690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Decimal convert to Binary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BB6CB7-54A0-475A-9E81-6C81EBD83F7F}"/>
                  </a:ext>
                </a:extLst>
              </p:cNvPr>
              <p:cNvSpPr txBox="1"/>
              <p:nvPr/>
            </p:nvSpPr>
            <p:spPr>
              <a:xfrm>
                <a:off x="438912" y="4753791"/>
                <a:ext cx="5491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27 -&gt; 11011 ==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BB6CB7-54A0-475A-9E81-6C81EBD8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4753791"/>
                <a:ext cx="5491176" cy="369332"/>
              </a:xfrm>
              <a:prstGeom prst="rect">
                <a:avLst/>
              </a:prstGeom>
              <a:blipFill>
                <a:blip r:embed="rId5"/>
                <a:stretch>
                  <a:fillRect l="-88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8A703A94-A9DE-4FCF-82CE-B3D9D23BA034}"/>
              </a:ext>
            </a:extLst>
          </p:cNvPr>
          <p:cNvGraphicFramePr>
            <a:graphicFrameLocks noGrp="1"/>
          </p:cNvGraphicFramePr>
          <p:nvPr/>
        </p:nvGraphicFramePr>
        <p:xfrm>
          <a:off x="7134352" y="2168184"/>
          <a:ext cx="2944368" cy="3221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2184">
                  <a:extLst>
                    <a:ext uri="{9D8B030D-6E8A-4147-A177-3AD203B41FA5}">
                      <a16:colId xmlns:a16="http://schemas.microsoft.com/office/drawing/2014/main" val="204559394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2982409316"/>
                    </a:ext>
                  </a:extLst>
                </a:gridCol>
              </a:tblGrid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100601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950823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377791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099990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407657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913543"/>
                  </a:ext>
                </a:extLst>
              </a:tr>
            </a:tbl>
          </a:graphicData>
        </a:graphic>
      </p:graphicFrame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A340B7A-949E-4D35-832A-B7D419BC7DD7}"/>
              </a:ext>
            </a:extLst>
          </p:cNvPr>
          <p:cNvGraphicFramePr>
            <a:graphicFrameLocks noGrp="1"/>
          </p:cNvGraphicFramePr>
          <p:nvPr/>
        </p:nvGraphicFramePr>
        <p:xfrm>
          <a:off x="10277856" y="2680117"/>
          <a:ext cx="1503680" cy="27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3594828650"/>
                    </a:ext>
                  </a:extLst>
                </a:gridCol>
              </a:tblGrid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497277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6591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83112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40457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9771020"/>
                  </a:ext>
                </a:extLst>
              </a:tr>
            </a:tbl>
          </a:graphicData>
        </a:graphic>
      </p:graphicFrame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B9BF1C8-7702-49E9-94FD-B76CA84DBAB1}"/>
              </a:ext>
            </a:extLst>
          </p:cNvPr>
          <p:cNvSpPr/>
          <p:nvPr/>
        </p:nvSpPr>
        <p:spPr>
          <a:xfrm>
            <a:off x="11812016" y="2981921"/>
            <a:ext cx="365760" cy="21533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3493008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Hexadecimal Numbers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Number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Systems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F2BFC3E-0899-4720-AB76-F306B8C60BD5}"/>
              </a:ext>
            </a:extLst>
          </p:cNvPr>
          <p:cNvGraphicFramePr>
            <a:graphicFrameLocks noGrp="1"/>
          </p:cNvGraphicFramePr>
          <p:nvPr/>
        </p:nvGraphicFramePr>
        <p:xfrm>
          <a:off x="6294783" y="182880"/>
          <a:ext cx="4935729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243">
                  <a:extLst>
                    <a:ext uri="{9D8B030D-6E8A-4147-A177-3AD203B41FA5}">
                      <a16:colId xmlns:a16="http://schemas.microsoft.com/office/drawing/2014/main" val="1557423848"/>
                    </a:ext>
                  </a:extLst>
                </a:gridCol>
                <a:gridCol w="1645243">
                  <a:extLst>
                    <a:ext uri="{9D8B030D-6E8A-4147-A177-3AD203B41FA5}">
                      <a16:colId xmlns:a16="http://schemas.microsoft.com/office/drawing/2014/main" val="2666467888"/>
                    </a:ext>
                  </a:extLst>
                </a:gridCol>
                <a:gridCol w="1645243">
                  <a:extLst>
                    <a:ext uri="{9D8B030D-6E8A-4147-A177-3AD203B41FA5}">
                      <a16:colId xmlns:a16="http://schemas.microsoft.com/office/drawing/2014/main" val="2383755435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Hex 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Decimal Equivalent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Binary Equivalent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90235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74299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85677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07090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68917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516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1202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94703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116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6333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1896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94668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87974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1844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24477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08228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19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72E709-D062-4A1F-BE59-02856A890486}"/>
              </a:ext>
            </a:extLst>
          </p:cNvPr>
          <p:cNvSpPr txBox="1"/>
          <p:nvPr/>
        </p:nvSpPr>
        <p:spPr>
          <a:xfrm>
            <a:off x="438912" y="2608017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Hexadecimal convert to Binary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D819-39AB-4E1B-B690-6DAC5B92A535}"/>
              </a:ext>
            </a:extLst>
          </p:cNvPr>
          <p:cNvSpPr txBox="1"/>
          <p:nvPr/>
        </p:nvSpPr>
        <p:spPr>
          <a:xfrm>
            <a:off x="438912" y="2038757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0x2FC</a:t>
            </a:r>
            <a:r>
              <a:rPr lang="ko-KR" altLang="en-US" dirty="0"/>
              <a:t>를 예시로 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55647-F801-4189-9708-2B4694A010C3}"/>
              </a:ext>
            </a:extLst>
          </p:cNvPr>
          <p:cNvSpPr txBox="1"/>
          <p:nvPr/>
        </p:nvSpPr>
        <p:spPr>
          <a:xfrm>
            <a:off x="961488" y="3418987"/>
            <a:ext cx="24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0010 1111 1100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5FF27-B76C-4EB6-B0FD-5265EB21E55A}"/>
              </a:ext>
            </a:extLst>
          </p:cNvPr>
          <p:cNvSpPr txBox="1"/>
          <p:nvPr/>
        </p:nvSpPr>
        <p:spPr>
          <a:xfrm>
            <a:off x="1243584" y="2992611"/>
            <a:ext cx="34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2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CB9E0-988E-403D-877A-6FEEC89A7D01}"/>
              </a:ext>
            </a:extLst>
          </p:cNvPr>
          <p:cNvSpPr txBox="1"/>
          <p:nvPr/>
        </p:nvSpPr>
        <p:spPr>
          <a:xfrm>
            <a:off x="2011680" y="2992611"/>
            <a:ext cx="34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F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E0DA0-0CD8-4ED4-ACB3-308AA07F317C}"/>
              </a:ext>
            </a:extLst>
          </p:cNvPr>
          <p:cNvSpPr txBox="1"/>
          <p:nvPr/>
        </p:nvSpPr>
        <p:spPr>
          <a:xfrm>
            <a:off x="2776726" y="2992610"/>
            <a:ext cx="34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1294-0ABA-4E8D-BB48-937547140C93}"/>
              </a:ext>
            </a:extLst>
          </p:cNvPr>
          <p:cNvSpPr txBox="1"/>
          <p:nvPr/>
        </p:nvSpPr>
        <p:spPr>
          <a:xfrm>
            <a:off x="438912" y="4080580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Hexadecimal convert to Decimal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266EB-DBDD-4BF8-82DA-21E706B6C62C}"/>
                  </a:ext>
                </a:extLst>
              </p:cNvPr>
              <p:cNvSpPr txBox="1"/>
              <p:nvPr/>
            </p:nvSpPr>
            <p:spPr>
              <a:xfrm>
                <a:off x="961488" y="4649840"/>
                <a:ext cx="3811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0x2FC =</a:t>
                </a:r>
              </a:p>
              <a:p>
                <a:r>
                  <a:rPr lang="en-US" altLang="ko-KR" sz="2400" dirty="0"/>
                  <a:t>(2x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) +(</a:t>
                </a:r>
                <a:r>
                  <a:rPr lang="en-US" altLang="ko-KR" sz="2400" dirty="0" err="1"/>
                  <a:t>Fx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400" dirty="0"/>
                  <a:t>)+(</a:t>
                </a:r>
                <a:r>
                  <a:rPr lang="en-US" altLang="ko-KR" sz="2400" dirty="0" err="1"/>
                  <a:t>Cx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76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266EB-DBDD-4BF8-82DA-21E706B6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88" y="4649840"/>
                <a:ext cx="3811680" cy="1200329"/>
              </a:xfrm>
              <a:prstGeom prst="rect">
                <a:avLst/>
              </a:prstGeom>
              <a:blipFill>
                <a:blip r:embed="rId2"/>
                <a:stretch>
                  <a:fillRect l="-2560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5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9908392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N-digit decimal number(N</a:t>
            </a:r>
            <a:r>
              <a:rPr lang="ko-KR" altLang="en-US" dirty="0"/>
              <a:t>자리 수일 때 </a:t>
            </a:r>
            <a:r>
              <a:rPr lang="en-US" altLang="ko-KR" dirty="0"/>
              <a:t>10</a:t>
            </a:r>
            <a:r>
              <a:rPr lang="ko-KR" altLang="en-US" dirty="0"/>
              <a:t>진수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Binary Values and Range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/>
              <p:nvPr/>
            </p:nvSpPr>
            <p:spPr>
              <a:xfrm>
                <a:off x="438912" y="1890647"/>
                <a:ext cx="7644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ko-KR" altLang="en-US" dirty="0"/>
                  <a:t>은 가능한 값의 수를 나타냅니다</a:t>
                </a:r>
                <a:r>
                  <a:rPr lang="en-US" altLang="ko-KR" dirty="0"/>
                  <a:t>. [0,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ko-KR" altLang="en-US" dirty="0"/>
                  <a:t>의 범위를 가집니다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890647"/>
                <a:ext cx="764438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9C6AD-C315-45EF-A572-FD5EF4FFBC1E}"/>
                  </a:ext>
                </a:extLst>
              </p:cNvPr>
              <p:cNvSpPr txBox="1"/>
              <p:nvPr/>
            </p:nvSpPr>
            <p:spPr>
              <a:xfrm>
                <a:off x="438912" y="2387195"/>
                <a:ext cx="8101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3digit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이므로 </a:t>
                </a:r>
                <a:r>
                  <a:rPr lang="en-US" altLang="ko-KR" dirty="0"/>
                  <a:t>1000</a:t>
                </a:r>
                <a:r>
                  <a:rPr lang="ko-KR" altLang="en-US" dirty="0"/>
                  <a:t>개의 수를 가집니다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범위는 </a:t>
                </a:r>
                <a:r>
                  <a:rPr lang="en-US" altLang="ko-KR" dirty="0"/>
                  <a:t>[0,999]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9C6AD-C315-45EF-A572-FD5EF4FF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387195"/>
                <a:ext cx="8101584" cy="369332"/>
              </a:xfrm>
              <a:prstGeom prst="rect">
                <a:avLst/>
              </a:prstGeom>
              <a:blipFill>
                <a:blip r:embed="rId3"/>
                <a:stretch>
                  <a:fillRect l="-60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765A7AC8-A07D-4D3F-9BA1-190386474955}"/>
              </a:ext>
            </a:extLst>
          </p:cNvPr>
          <p:cNvSpPr txBox="1">
            <a:spLocks/>
          </p:cNvSpPr>
          <p:nvPr/>
        </p:nvSpPr>
        <p:spPr>
          <a:xfrm>
            <a:off x="441304" y="3332599"/>
            <a:ext cx="990839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N-digit binary number(N</a:t>
            </a:r>
            <a:r>
              <a:rPr lang="ko-KR" altLang="en-US" dirty="0"/>
              <a:t>자리 수일 때 </a:t>
            </a:r>
            <a:r>
              <a:rPr lang="en-US" altLang="ko-KR" dirty="0"/>
              <a:t>2</a:t>
            </a:r>
            <a:r>
              <a:rPr lang="ko-KR" altLang="en-US" dirty="0"/>
              <a:t>진수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766907-78F4-47D5-8F3D-FE457175BFFC}"/>
                  </a:ext>
                </a:extLst>
              </p:cNvPr>
              <p:cNvSpPr txBox="1"/>
              <p:nvPr/>
            </p:nvSpPr>
            <p:spPr>
              <a:xfrm>
                <a:off x="441304" y="3785064"/>
                <a:ext cx="7644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ko-KR" altLang="en-US" dirty="0"/>
                  <a:t>은 가능한 값의 수를 나타냅니다</a:t>
                </a:r>
                <a:r>
                  <a:rPr lang="en-US" altLang="ko-KR" dirty="0"/>
                  <a:t>. [0,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ko-KR" altLang="en-US" dirty="0"/>
                  <a:t>의 범위를 가집니다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766907-78F4-47D5-8F3D-FE457175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4" y="3785064"/>
                <a:ext cx="764438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81E90F-0832-4835-B22B-CFA47DB8BEA3}"/>
                  </a:ext>
                </a:extLst>
              </p:cNvPr>
              <p:cNvSpPr txBox="1"/>
              <p:nvPr/>
            </p:nvSpPr>
            <p:spPr>
              <a:xfrm>
                <a:off x="441304" y="4281612"/>
                <a:ext cx="8101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3digit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이므로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개의 수를 가집니다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범위는 </a:t>
                </a:r>
                <a:r>
                  <a:rPr lang="en-US" altLang="ko-KR" dirty="0"/>
                  <a:t>[0,7]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81E90F-0832-4835-B22B-CFA47DB8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4" y="4281612"/>
                <a:ext cx="8101584" cy="369332"/>
              </a:xfrm>
              <a:prstGeom prst="rect">
                <a:avLst/>
              </a:prstGeom>
              <a:blipFill>
                <a:blip r:embed="rId5"/>
                <a:stretch>
                  <a:fillRect l="-60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731520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Bits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Bits, Bytes, Nibbles…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18BB2EE-DC3E-4267-8FD9-FAE2C2FC8AA5}"/>
              </a:ext>
            </a:extLst>
          </p:cNvPr>
          <p:cNvSpPr txBox="1">
            <a:spLocks/>
          </p:cNvSpPr>
          <p:nvPr/>
        </p:nvSpPr>
        <p:spPr>
          <a:xfrm>
            <a:off x="1729965" y="1206649"/>
            <a:ext cx="3014720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10011010</a:t>
            </a:r>
            <a:endParaRPr lang="ko-KR" altLang="en-US" sz="4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EB0BEA-EF9E-4F7D-8237-F5C3298DB365}"/>
              </a:ext>
            </a:extLst>
          </p:cNvPr>
          <p:cNvCxnSpPr>
            <a:cxnSpLocks/>
          </p:cNvCxnSpPr>
          <p:nvPr/>
        </p:nvCxnSpPr>
        <p:spPr>
          <a:xfrm>
            <a:off x="1874632" y="1992264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80936B-CCE7-44D5-85EB-036D832C9C53}"/>
              </a:ext>
            </a:extLst>
          </p:cNvPr>
          <p:cNvCxnSpPr>
            <a:cxnSpLocks/>
          </p:cNvCxnSpPr>
          <p:nvPr/>
        </p:nvCxnSpPr>
        <p:spPr>
          <a:xfrm>
            <a:off x="4255969" y="1992264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CA4695-402A-45C7-9F68-2F2422B40FE2}"/>
              </a:ext>
            </a:extLst>
          </p:cNvPr>
          <p:cNvSpPr txBox="1"/>
          <p:nvPr/>
        </p:nvSpPr>
        <p:spPr>
          <a:xfrm>
            <a:off x="1296166" y="1998507"/>
            <a:ext cx="139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MSB</a:t>
            </a:r>
          </a:p>
          <a:p>
            <a:pPr algn="ctr"/>
            <a:r>
              <a:rPr lang="en-US" altLang="ko-KR" dirty="0"/>
              <a:t>Most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bit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ECBAD-9AFD-4BBB-8978-53962C1C8969}"/>
              </a:ext>
            </a:extLst>
          </p:cNvPr>
          <p:cNvSpPr txBox="1"/>
          <p:nvPr/>
        </p:nvSpPr>
        <p:spPr>
          <a:xfrm>
            <a:off x="3660840" y="1998507"/>
            <a:ext cx="139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LSB</a:t>
            </a:r>
          </a:p>
          <a:p>
            <a:pPr algn="ctr"/>
            <a:r>
              <a:rPr lang="en-US" altLang="ko-KR" dirty="0"/>
              <a:t>Least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bit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BE2D8875-AB9B-4481-9FD0-C453D6A2A9FC}"/>
              </a:ext>
            </a:extLst>
          </p:cNvPr>
          <p:cNvSpPr txBox="1">
            <a:spLocks/>
          </p:cNvSpPr>
          <p:nvPr/>
        </p:nvSpPr>
        <p:spPr>
          <a:xfrm>
            <a:off x="5498476" y="1371019"/>
            <a:ext cx="2889504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Bytes &amp; Nibbles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187D9-8EB5-48EC-BEB2-C03ED77FE21B}"/>
              </a:ext>
            </a:extLst>
          </p:cNvPr>
          <p:cNvSpPr txBox="1"/>
          <p:nvPr/>
        </p:nvSpPr>
        <p:spPr>
          <a:xfrm>
            <a:off x="5498476" y="1891791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8bits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F66B1-93CD-4417-BD5F-7B8896B223DA}"/>
              </a:ext>
            </a:extLst>
          </p:cNvPr>
          <p:cNvSpPr txBox="1"/>
          <p:nvPr/>
        </p:nvSpPr>
        <p:spPr>
          <a:xfrm>
            <a:off x="5498476" y="2301998"/>
            <a:ext cx="25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Nibble</a:t>
            </a:r>
            <a:r>
              <a:rPr lang="ko-KR" altLang="en-US" dirty="0"/>
              <a:t>은 </a:t>
            </a:r>
            <a:r>
              <a:rPr lang="en-US" altLang="ko-KR" dirty="0"/>
              <a:t>4bits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3ECFE50-2EC5-478D-BA7D-76586BB7B3B6}"/>
              </a:ext>
            </a:extLst>
          </p:cNvPr>
          <p:cNvSpPr txBox="1">
            <a:spLocks/>
          </p:cNvSpPr>
          <p:nvPr/>
        </p:nvSpPr>
        <p:spPr>
          <a:xfrm>
            <a:off x="8386493" y="1206649"/>
            <a:ext cx="3014720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10011010</a:t>
            </a:r>
            <a:endParaRPr lang="ko-KR" altLang="en-US" sz="4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846AA4-13E8-4BDA-9AB8-7D180F081D08}"/>
              </a:ext>
            </a:extLst>
          </p:cNvPr>
          <p:cNvCxnSpPr>
            <a:cxnSpLocks/>
          </p:cNvCxnSpPr>
          <p:nvPr/>
        </p:nvCxnSpPr>
        <p:spPr>
          <a:xfrm>
            <a:off x="8531160" y="1992264"/>
            <a:ext cx="1216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1B3044-8572-4561-874F-34C7135BBC79}"/>
              </a:ext>
            </a:extLst>
          </p:cNvPr>
          <p:cNvCxnSpPr>
            <a:cxnSpLocks/>
          </p:cNvCxnSpPr>
          <p:nvPr/>
        </p:nvCxnSpPr>
        <p:spPr>
          <a:xfrm>
            <a:off x="8531160" y="2560967"/>
            <a:ext cx="264280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FF7AF1-55E2-413F-BEAF-DF7419AA0E63}"/>
              </a:ext>
            </a:extLst>
          </p:cNvPr>
          <p:cNvSpPr txBox="1"/>
          <p:nvPr/>
        </p:nvSpPr>
        <p:spPr>
          <a:xfrm>
            <a:off x="8405324" y="2087993"/>
            <a:ext cx="13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2BB4A-B02A-49A6-97CF-65D9BFEB2E4D}"/>
              </a:ext>
            </a:extLst>
          </p:cNvPr>
          <p:cNvSpPr txBox="1"/>
          <p:nvPr/>
        </p:nvSpPr>
        <p:spPr>
          <a:xfrm>
            <a:off x="9193863" y="2598671"/>
            <a:ext cx="13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E851DB0A-4E7B-4B8E-8402-E70B2A04CA66}"/>
              </a:ext>
            </a:extLst>
          </p:cNvPr>
          <p:cNvSpPr txBox="1">
            <a:spLocks/>
          </p:cNvSpPr>
          <p:nvPr/>
        </p:nvSpPr>
        <p:spPr>
          <a:xfrm>
            <a:off x="333258" y="3750745"/>
            <a:ext cx="2889504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Bytes &amp; Word</a:t>
            </a:r>
            <a:endParaRPr lang="ko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377C53ED-41CD-45EB-B775-569B253D6158}"/>
              </a:ext>
            </a:extLst>
          </p:cNvPr>
          <p:cNvSpPr txBox="1">
            <a:spLocks/>
          </p:cNvSpPr>
          <p:nvPr/>
        </p:nvSpPr>
        <p:spPr>
          <a:xfrm>
            <a:off x="3787302" y="3641727"/>
            <a:ext cx="3345018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CEBF9AD7</a:t>
            </a:r>
            <a:endParaRPr lang="ko-KR" altLang="en-US" sz="4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F611D3-387C-4222-9C09-202D749544DE}"/>
              </a:ext>
            </a:extLst>
          </p:cNvPr>
          <p:cNvCxnSpPr>
            <a:cxnSpLocks/>
          </p:cNvCxnSpPr>
          <p:nvPr/>
        </p:nvCxnSpPr>
        <p:spPr>
          <a:xfrm>
            <a:off x="3946132" y="4309141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877B96D-C42A-49DA-8129-3D1F5F03B399}"/>
              </a:ext>
            </a:extLst>
          </p:cNvPr>
          <p:cNvCxnSpPr>
            <a:cxnSpLocks/>
          </p:cNvCxnSpPr>
          <p:nvPr/>
        </p:nvCxnSpPr>
        <p:spPr>
          <a:xfrm>
            <a:off x="6486299" y="4309141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53E81F-5284-468F-97C1-E2CDC05FC560}"/>
              </a:ext>
            </a:extLst>
          </p:cNvPr>
          <p:cNvSpPr txBox="1"/>
          <p:nvPr/>
        </p:nvSpPr>
        <p:spPr>
          <a:xfrm>
            <a:off x="3367666" y="4315384"/>
            <a:ext cx="139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7B6236-3ABE-48E2-8523-DAFB627E6DC9}"/>
              </a:ext>
            </a:extLst>
          </p:cNvPr>
          <p:cNvSpPr txBox="1"/>
          <p:nvPr/>
        </p:nvSpPr>
        <p:spPr>
          <a:xfrm>
            <a:off x="5891170" y="4315384"/>
            <a:ext cx="139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19BE4C0-B1D4-42F7-B80A-4F4DDE8D1E2F}"/>
              </a:ext>
            </a:extLst>
          </p:cNvPr>
          <p:cNvCxnSpPr>
            <a:cxnSpLocks/>
          </p:cNvCxnSpPr>
          <p:nvPr/>
        </p:nvCxnSpPr>
        <p:spPr>
          <a:xfrm>
            <a:off x="3946132" y="5238714"/>
            <a:ext cx="264280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10C67D-F5CB-4763-9BA7-F82671608BDD}"/>
              </a:ext>
            </a:extLst>
          </p:cNvPr>
          <p:cNvSpPr txBox="1"/>
          <p:nvPr/>
        </p:nvSpPr>
        <p:spPr>
          <a:xfrm>
            <a:off x="4445213" y="5282019"/>
            <a:ext cx="13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word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E42F39-0715-46B0-966D-32B67D2620A8}"/>
              </a:ext>
            </a:extLst>
          </p:cNvPr>
          <p:cNvSpPr txBox="1"/>
          <p:nvPr/>
        </p:nvSpPr>
        <p:spPr>
          <a:xfrm>
            <a:off x="377988" y="4327153"/>
            <a:ext cx="283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32bit CPU</a:t>
            </a:r>
            <a:r>
              <a:rPr lang="ko-KR" altLang="en-US" dirty="0"/>
              <a:t>기준 </a:t>
            </a:r>
            <a:r>
              <a:rPr lang="en-US" altLang="ko-KR" dirty="0"/>
              <a:t>32bits</a:t>
            </a:r>
            <a:r>
              <a:rPr lang="ko-KR" altLang="en-US" dirty="0"/>
              <a:t>가 </a:t>
            </a:r>
            <a:r>
              <a:rPr lang="en-US" altLang="ko-KR" dirty="0"/>
              <a:t>1word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57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F0C80B-44FF-4B38-B4E0-9B705CD0C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6EEDC-DB67-4E3D-9CBF-BC32E8DF9A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D1534-911B-4117-BC1F-0DF323476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90DCB-BFE4-4CB6-9196-F9AF9433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43" y="1123374"/>
            <a:ext cx="6628512" cy="4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2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9908392" cy="47989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ko-KR" altLang="en-US" dirty="0"/>
              <a:t>다음과 같은 </a:t>
            </a:r>
            <a:r>
              <a:rPr lang="en-US" altLang="ko-KR" dirty="0"/>
              <a:t>2</a:t>
            </a:r>
            <a:r>
              <a:rPr lang="ko-KR" altLang="en-US" dirty="0"/>
              <a:t>의 거듭제곱 값을 기억하고 있으면 </a:t>
            </a:r>
            <a:r>
              <a:rPr lang="en-US" altLang="ko-KR" dirty="0"/>
              <a:t>2</a:t>
            </a:r>
            <a:r>
              <a:rPr lang="ko-KR" altLang="en-US" dirty="0"/>
              <a:t>의 거듭제곱 값 연산이 용이해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Powers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Two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65A7AC8-A07D-4D3F-9BA1-1903864749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912" y="1918079"/>
                <a:ext cx="5504688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=1kilo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1000 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1024</m:t>
                        </m:r>
                      </m:e>
                    </m:d>
                  </m:oMath>
                </a14:m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65A7AC8-A07D-4D3F-9BA1-19038647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918079"/>
                <a:ext cx="5504688" cy="479897"/>
              </a:xfrm>
              <a:prstGeom prst="rect">
                <a:avLst/>
              </a:prstGeom>
              <a:blipFill>
                <a:blip r:embed="rId2"/>
                <a:stretch>
                  <a:fillRect l="-111" t="-1666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58B0D3EC-420E-4071-AE08-25067BB1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912" y="2637818"/>
                <a:ext cx="6016752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=1mega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𝑚𝑖𝑙𝑙𝑖𝑜𝑛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(1백만) 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1,048,576</m:t>
                        </m:r>
                      </m:e>
                    </m:d>
                  </m:oMath>
                </a14:m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58B0D3EC-420E-4071-AE08-25067BB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637818"/>
                <a:ext cx="6016752" cy="479897"/>
              </a:xfrm>
              <a:prstGeom prst="rect">
                <a:avLst/>
              </a:prstGeom>
              <a:blipFill>
                <a:blip r:embed="rId3"/>
                <a:stretch>
                  <a:fillRect l="-101" t="-1666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FBFA7002-B82C-40D5-80E1-29E6C33BF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912" y="3357557"/>
                <a:ext cx="6949440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=1giga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𝑏𝑖𝑙𝑙𝑖𝑜𝑛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(10억) (1,073,741,824)</m:t>
                    </m:r>
                  </m:oMath>
                </a14:m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FBFA7002-B82C-40D5-80E1-29E6C33BF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3357557"/>
                <a:ext cx="6949440" cy="479897"/>
              </a:xfrm>
              <a:prstGeom prst="rect">
                <a:avLst/>
              </a:prstGeom>
              <a:blipFill>
                <a:blip r:embed="rId4"/>
                <a:stretch>
                  <a:fillRect l="-88" t="-16456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1BF4E4F-06F3-4E27-9E45-57B79D0D70CE}"/>
              </a:ext>
            </a:extLst>
          </p:cNvPr>
          <p:cNvSpPr txBox="1">
            <a:spLocks/>
          </p:cNvSpPr>
          <p:nvPr/>
        </p:nvSpPr>
        <p:spPr>
          <a:xfrm>
            <a:off x="438912" y="4077296"/>
            <a:ext cx="990839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900" dirty="0"/>
              <a:t>다음과 같은 값들을 계산할 수 있습니다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80A4B36-8ACC-408E-B6C0-93815FD1EA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8590" y="4583371"/>
                <a:ext cx="2523744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=4Mega</a:t>
                </a:r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80A4B36-8ACC-408E-B6C0-93815FD1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90" y="4583371"/>
                <a:ext cx="2523744" cy="479897"/>
              </a:xfrm>
              <a:prstGeom prst="rect">
                <a:avLst/>
              </a:prstGeom>
              <a:blipFill>
                <a:blip r:embed="rId5"/>
                <a:stretch>
                  <a:fillRect l="-242" t="-16456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0AB7201F-37CB-4A11-A596-C4760B00E4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038" y="4609549"/>
                <a:ext cx="987552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ko-KR" altLang="en-US" sz="1900" dirty="0"/>
                  <a:t> </a:t>
                </a:r>
                <a:r>
                  <a:rPr lang="en-US" altLang="ko-KR" sz="1900" dirty="0"/>
                  <a:t>=</a:t>
                </a:r>
                <a:endParaRPr lang="ko-KR" altLang="en-US" sz="1900" dirty="0"/>
              </a:p>
            </p:txBody>
          </p:sp>
        </mc:Choice>
        <mc:Fallback xmlns="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0AB7201F-37CB-4A11-A596-C4760B00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8" y="4609549"/>
                <a:ext cx="987552" cy="479897"/>
              </a:xfrm>
              <a:prstGeom prst="rect">
                <a:avLst/>
              </a:prstGeom>
              <a:blipFill>
                <a:blip r:embed="rId6"/>
                <a:stretch>
                  <a:fillRect t="-12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CD9E32F-3D17-463E-A081-66D881D19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256" y="5036983"/>
                <a:ext cx="2523744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=4Giga</a:t>
                </a:r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CD9E32F-3D17-463E-A081-66D881D1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56" y="5036983"/>
                <a:ext cx="2523744" cy="479897"/>
              </a:xfrm>
              <a:prstGeom prst="rect">
                <a:avLst/>
              </a:prstGeom>
              <a:blipFill>
                <a:blip r:embed="rId7"/>
                <a:stretch>
                  <a:fillRect l="-242" t="-15190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629F965B-26C5-42C9-A48F-4CD42E5157C3}"/>
              </a:ext>
            </a:extLst>
          </p:cNvPr>
          <p:cNvSpPr txBox="1">
            <a:spLocks/>
          </p:cNvSpPr>
          <p:nvPr/>
        </p:nvSpPr>
        <p:spPr>
          <a:xfrm>
            <a:off x="701038" y="5050126"/>
            <a:ext cx="1773936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dirty="0"/>
              <a:t>32bit variable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18000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86" y="1438182"/>
            <a:ext cx="1408176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Decimal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Addition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E18EC-0038-4D7C-B5DC-CA28A45C1F4E}"/>
              </a:ext>
            </a:extLst>
          </p:cNvPr>
          <p:cNvSpPr txBox="1"/>
          <p:nvPr/>
        </p:nvSpPr>
        <p:spPr>
          <a:xfrm>
            <a:off x="4150604" y="1918079"/>
            <a:ext cx="140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3734</a:t>
            </a:r>
          </a:p>
          <a:p>
            <a:r>
              <a:rPr lang="en-US" altLang="ko-KR" sz="2400" dirty="0"/>
              <a:t>+5168</a:t>
            </a:r>
            <a:endParaRPr lang="ko-KR" altLang="en-US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7CFA68-A051-4E2F-AACF-B67D3D82C7CE}"/>
              </a:ext>
            </a:extLst>
          </p:cNvPr>
          <p:cNvCxnSpPr>
            <a:cxnSpLocks/>
          </p:cNvCxnSpPr>
          <p:nvPr/>
        </p:nvCxnSpPr>
        <p:spPr>
          <a:xfrm>
            <a:off x="4150604" y="2749076"/>
            <a:ext cx="1207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E3585E-74F8-4466-97EA-DBD2362DE715}"/>
              </a:ext>
            </a:extLst>
          </p:cNvPr>
          <p:cNvSpPr txBox="1"/>
          <p:nvPr/>
        </p:nvSpPr>
        <p:spPr>
          <a:xfrm>
            <a:off x="4397106" y="2749076"/>
            <a:ext cx="9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8902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506C4-6782-481F-8043-9BC67DDFFDE9}"/>
              </a:ext>
            </a:extLst>
          </p:cNvPr>
          <p:cNvSpPr txBox="1"/>
          <p:nvPr/>
        </p:nvSpPr>
        <p:spPr>
          <a:xfrm>
            <a:off x="4525122" y="1549440"/>
            <a:ext cx="65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11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81982-540A-460B-9635-941944C049FB}"/>
              </a:ext>
            </a:extLst>
          </p:cNvPr>
          <p:cNvSpPr txBox="1"/>
          <p:nvPr/>
        </p:nvSpPr>
        <p:spPr>
          <a:xfrm>
            <a:off x="5184262" y="1678130"/>
            <a:ext cx="117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</a:t>
            </a:r>
            <a:r>
              <a:rPr lang="en-US" altLang="ko-KR" dirty="0"/>
              <a:t>carries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D3ADAD7-01D8-4644-A260-5C02CC8DAF1D}"/>
              </a:ext>
            </a:extLst>
          </p:cNvPr>
          <p:cNvSpPr txBox="1">
            <a:spLocks/>
          </p:cNvSpPr>
          <p:nvPr/>
        </p:nvSpPr>
        <p:spPr>
          <a:xfrm>
            <a:off x="1542286" y="3429000"/>
            <a:ext cx="1408176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381C-1253-4D3F-A4AA-8ACD6E9E26DB}"/>
              </a:ext>
            </a:extLst>
          </p:cNvPr>
          <p:cNvSpPr txBox="1"/>
          <p:nvPr/>
        </p:nvSpPr>
        <p:spPr>
          <a:xfrm>
            <a:off x="4150604" y="3979542"/>
            <a:ext cx="140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1011</a:t>
            </a:r>
          </a:p>
          <a:p>
            <a:r>
              <a:rPr lang="en-US" altLang="ko-KR" sz="2400" dirty="0"/>
              <a:t>+0011</a:t>
            </a:r>
            <a:endParaRPr lang="ko-KR" altLang="en-US" sz="2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B917E2-4531-42FA-A191-C48E4EC7AEE4}"/>
              </a:ext>
            </a:extLst>
          </p:cNvPr>
          <p:cNvCxnSpPr>
            <a:cxnSpLocks/>
          </p:cNvCxnSpPr>
          <p:nvPr/>
        </p:nvCxnSpPr>
        <p:spPr>
          <a:xfrm>
            <a:off x="4150604" y="4810539"/>
            <a:ext cx="1207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FC6FE8-F083-4254-A49F-6077F10411E3}"/>
              </a:ext>
            </a:extLst>
          </p:cNvPr>
          <p:cNvSpPr txBox="1"/>
          <p:nvPr/>
        </p:nvSpPr>
        <p:spPr>
          <a:xfrm>
            <a:off x="4397106" y="4810539"/>
            <a:ext cx="9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1110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4BB85-1CA2-4F92-9B59-17A46BDF120B}"/>
              </a:ext>
            </a:extLst>
          </p:cNvPr>
          <p:cNvSpPr txBox="1"/>
          <p:nvPr/>
        </p:nvSpPr>
        <p:spPr>
          <a:xfrm>
            <a:off x="4525122" y="3610903"/>
            <a:ext cx="65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11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3DEF2-3576-4B92-B16C-567A0DD40A70}"/>
              </a:ext>
            </a:extLst>
          </p:cNvPr>
          <p:cNvSpPr txBox="1"/>
          <p:nvPr/>
        </p:nvSpPr>
        <p:spPr>
          <a:xfrm>
            <a:off x="5184262" y="3739593"/>
            <a:ext cx="117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</a:t>
            </a:r>
            <a:r>
              <a:rPr lang="en-US" altLang="ko-KR" dirty="0"/>
              <a:t>carries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33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530E0F-9FEC-4ED6-9CD2-F0F9AAD9E6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4-bits unsigned number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AE53F-EDA0-42E0-A4D2-0E5A5C0EA7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0875" y="3470235"/>
            <a:ext cx="859351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0111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D68B43-D380-4F78-90A9-D593230BCB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06975" y="3470234"/>
            <a:ext cx="859351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0011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E5EB3F-4B9D-4A4F-BA3C-5179DB473C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4-bits unsigned number</a:t>
            </a:r>
          </a:p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30EDFF6-B1C2-4E16-AE2D-DF538CC50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5-bits unsigned number</a:t>
            </a:r>
          </a:p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C8E054C-CC41-4EAA-A3BA-F06F4FB504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4-bits</a:t>
            </a:r>
            <a:r>
              <a:rPr lang="ko-KR" altLang="en-US" dirty="0"/>
              <a:t>로 </a:t>
            </a:r>
            <a:r>
              <a:rPr lang="en-US" altLang="ko-KR" dirty="0"/>
              <a:t>fixed</a:t>
            </a:r>
            <a:r>
              <a:rPr lang="ko-KR" altLang="en-US" dirty="0"/>
              <a:t>되어있음으로 </a:t>
            </a:r>
            <a:r>
              <a:rPr lang="en-US" altLang="ko-KR" dirty="0"/>
              <a:t>MSB</a:t>
            </a:r>
            <a:r>
              <a:rPr lang="ko-KR" altLang="en-US" dirty="0"/>
              <a:t>의 누락이 발생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Overflow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4272DC-53AB-412D-BB7E-B2E884C06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D848629-4BD6-A94A-AB67-1A52FA161FD0}"/>
              </a:ext>
            </a:extLst>
          </p:cNvPr>
          <p:cNvSpPr txBox="1">
            <a:spLocks/>
          </p:cNvSpPr>
          <p:nvPr/>
        </p:nvSpPr>
        <p:spPr>
          <a:xfrm>
            <a:off x="4910693" y="3470235"/>
            <a:ext cx="859351" cy="570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1100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D3AD7DCE-8EE5-6A47-BF63-8D2B29268EA7}"/>
              </a:ext>
            </a:extLst>
          </p:cNvPr>
          <p:cNvSpPr txBox="1">
            <a:spLocks/>
          </p:cNvSpPr>
          <p:nvPr/>
        </p:nvSpPr>
        <p:spPr>
          <a:xfrm>
            <a:off x="7227157" y="3470235"/>
            <a:ext cx="995165" cy="5847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10011</a:t>
            </a:r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28002-B66B-E54F-9030-75409F06A8C3}"/>
              </a:ext>
            </a:extLst>
          </p:cNvPr>
          <p:cNvSpPr txBox="1"/>
          <p:nvPr/>
        </p:nvSpPr>
        <p:spPr>
          <a:xfrm>
            <a:off x="3811143" y="3358187"/>
            <a:ext cx="408553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672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06AA4-E1B4-4445-8384-2BC66C317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3487" y="1781912"/>
            <a:ext cx="3440431" cy="1253816"/>
          </a:xfrm>
        </p:spPr>
        <p:txBody>
          <a:bodyPr/>
          <a:lstStyle/>
          <a:p>
            <a:r>
              <a:rPr lang="ko-KR" altLang="en-US" dirty="0"/>
              <a:t>양수와 음수의 표현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1211437"/>
            <a:ext cx="4094579" cy="57047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Signed Binary Number</a:t>
            </a:r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2FCB431B-9EB8-A24D-A7C5-DB7BA33A13DF}"/>
              </a:ext>
            </a:extLst>
          </p:cNvPr>
          <p:cNvSpPr txBox="1">
            <a:spLocks/>
          </p:cNvSpPr>
          <p:nvPr/>
        </p:nvSpPr>
        <p:spPr>
          <a:xfrm>
            <a:off x="3113031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음수 부호 부착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E92CFA68-FAB1-794F-A980-46D76F5FE586}"/>
              </a:ext>
            </a:extLst>
          </p:cNvPr>
          <p:cNvSpPr txBox="1">
            <a:spLocks/>
          </p:cNvSpPr>
          <p:nvPr/>
        </p:nvSpPr>
        <p:spPr>
          <a:xfrm>
            <a:off x="3113031" y="5076086"/>
            <a:ext cx="3440431" cy="570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Signed/Magnitude Numbers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6D0AE-F823-3446-8F4F-6939557D3E75}"/>
              </a:ext>
            </a:extLst>
          </p:cNvPr>
          <p:cNvSpPr txBox="1">
            <a:spLocks/>
          </p:cNvSpPr>
          <p:nvPr/>
        </p:nvSpPr>
        <p:spPr>
          <a:xfrm>
            <a:off x="7110777" y="5076087"/>
            <a:ext cx="3440431" cy="570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E19E225C-DA9D-614D-A3F7-9E3F12671488}"/>
              </a:ext>
            </a:extLst>
          </p:cNvPr>
          <p:cNvSpPr txBox="1">
            <a:spLocks/>
          </p:cNvSpPr>
          <p:nvPr/>
        </p:nvSpPr>
        <p:spPr>
          <a:xfrm>
            <a:off x="7110777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의 보수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D147B-D94A-D44E-A9DC-BDDAC96A945E}"/>
              </a:ext>
            </a:extLst>
          </p:cNvPr>
          <p:cNvSpPr txBox="1"/>
          <p:nvPr/>
        </p:nvSpPr>
        <p:spPr>
          <a:xfrm>
            <a:off x="6605968" y="5361323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315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Sign/Magnitude Number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104597" y="1859339"/>
            <a:ext cx="83327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MSB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sign</a:t>
            </a:r>
            <a:r>
              <a:rPr lang="ko-KR" altLang="en-US" dirty="0" err="1"/>
              <a:t>으로</a:t>
            </a:r>
            <a:r>
              <a:rPr lang="ko-KR" altLang="en-US" dirty="0"/>
              <a:t> 표현하는 방식</a:t>
            </a:r>
            <a:r>
              <a:rPr lang="en-US" altLang="ko-KR" dirty="0"/>
              <a:t>(</a:t>
            </a:r>
            <a:r>
              <a:rPr lang="ko-KR" altLang="en-US" dirty="0"/>
              <a:t>양수이면 </a:t>
            </a:r>
            <a:r>
              <a:rPr lang="en-US" altLang="ko-KR" dirty="0"/>
              <a:t>0,</a:t>
            </a:r>
            <a:r>
              <a:rPr lang="ko-KR" altLang="en-US" dirty="0"/>
              <a:t> 음수이면 </a:t>
            </a:r>
            <a:r>
              <a:rPr lang="en-US" altLang="ko-KR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N-bits</a:t>
            </a:r>
            <a:r>
              <a:rPr lang="ko-KR" altLang="en-US" dirty="0"/>
              <a:t>에서 양수 </a:t>
            </a:r>
            <a:r>
              <a:rPr lang="en-US" altLang="ko-KR" dirty="0"/>
              <a:t>(2^(N-1)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음수 </a:t>
            </a:r>
            <a:r>
              <a:rPr lang="en-US" altLang="ko-KR" dirty="0"/>
              <a:t>(2^(N-1)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(0000</a:t>
            </a:r>
            <a:r>
              <a:rPr lang="ko-KR" altLang="en-US" dirty="0"/>
              <a:t> </a:t>
            </a:r>
            <a:r>
              <a:rPr lang="en-US" altLang="ko-KR" dirty="0"/>
              <a:t>or 1000)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수의 범위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 -2^(N - 1)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 , 2^(N - 1) - 1 ]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양수와 음수의 표현 범위가 대칭적이다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쉽게 양수와 음수를 표현할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 4-bits +5 -&gt; 0101, -5 -&gt; 1101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7554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1533221"/>
            <a:ext cx="848306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Microprocessors have revolutionized our world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1028" name="Picture 4" descr="애플 M1 Pro의 비밀 – 디에디트 – THE EDIT">
            <a:extLst>
              <a:ext uri="{FF2B5EF4-FFF2-40B4-BE49-F238E27FC236}">
                <a16:creationId xmlns:a16="http://schemas.microsoft.com/office/drawing/2014/main" id="{262389C2-69AC-47C6-9D96-395768CF8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44" y="2447810"/>
            <a:ext cx="5279006" cy="22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unleashes M1 - Apple">
            <a:extLst>
              <a:ext uri="{FF2B5EF4-FFF2-40B4-BE49-F238E27FC236}">
                <a16:creationId xmlns:a16="http://schemas.microsoft.com/office/drawing/2014/main" id="{B877CA73-28A3-4300-BDF8-686D4053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75" y="2447809"/>
            <a:ext cx="4034403" cy="22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36DAC-0493-421C-86C5-40F50A370084}"/>
              </a:ext>
            </a:extLst>
          </p:cNvPr>
          <p:cNvSpPr txBox="1"/>
          <p:nvPr/>
        </p:nvSpPr>
        <p:spPr>
          <a:xfrm>
            <a:off x="2542172" y="5074638"/>
            <a:ext cx="848306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There are 16 billion transistors in Apple M1 chip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8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Sign/Magnitude Number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41873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Problems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음수와 양수의 덧셈이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1101(-5)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0101(+5)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10010(?)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의 표현이 중복된다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888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</a:t>
            </a:r>
            <a:r>
              <a:rPr lang="ko-KR" altLang="en-US" dirty="0"/>
              <a:t> </a:t>
            </a:r>
            <a:r>
              <a:rPr lang="en-US" altLang="ko-KR" dirty="0"/>
              <a:t>Complement</a:t>
            </a:r>
            <a:r>
              <a:rPr lang="ko-KR" altLang="en-US" dirty="0"/>
              <a:t> </a:t>
            </a:r>
            <a:r>
              <a:rPr lang="en-US" altLang="ko-KR" dirty="0"/>
              <a:t>Numbers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FB9A41-BA64-DA40-8C0B-26E60D84B2B6}"/>
                  </a:ext>
                </a:extLst>
              </p:cNvPr>
              <p:cNvSpPr txBox="1"/>
              <p:nvPr/>
            </p:nvSpPr>
            <p:spPr>
              <a:xfrm>
                <a:off x="2949322" y="1533221"/>
                <a:ext cx="8800188" cy="604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정의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Two’s Complement(2</a:t>
                </a:r>
                <a:r>
                  <a:rPr lang="ko-KR" altLang="en-US" dirty="0"/>
                  <a:t>의 보수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란 해당하는 양의 정수 </a:t>
                </a:r>
                <a:r>
                  <a:rPr lang="en-US" altLang="ko-KR" dirty="0"/>
                  <a:t>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이보다 더 큰 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    </a:t>
                </a:r>
                <a:r>
                  <a:rPr lang="en-US" altLang="ko-KR" dirty="0"/>
                  <a:t>2^N</a:t>
                </a:r>
                <a:r>
                  <a:rPr lang="ko-KR" altLang="en-US" dirty="0"/>
                  <a:t>에서 뺌으로써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음수인 </a:t>
                </a:r>
                <a:r>
                  <a:rPr lang="en-US" altLang="ko-KR" dirty="0"/>
                  <a:t>X’</a:t>
                </a:r>
                <a:r>
                  <a:rPr lang="ko-KR" altLang="en-US" dirty="0"/>
                  <a:t>을 표현하는 방식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Definition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	A binary number defined as the value obtained by subtracting the 	number from a large power of two (specifically, from 2N for an N-bit 	two's complement)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기존 방식의 문제를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보완</a:t>
                </a:r>
                <a:r>
                  <a:rPr lang="en-US" altLang="ko-KR" dirty="0"/>
                  <a:t>(Addition</a:t>
                </a:r>
                <a:r>
                  <a:rPr lang="ko-KR" altLang="en-US" dirty="0"/>
                  <a:t>이 가능하고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의 표현이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개만 존재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기존처럼 </a:t>
                </a:r>
                <a:r>
                  <a:rPr lang="en-US" altLang="ko-KR" dirty="0"/>
                  <a:t>MSB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통해 양수와 음수 판별 가능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양수 </a:t>
                </a:r>
                <a:r>
                  <a:rPr lang="en-US" altLang="ko-KR" dirty="0"/>
                  <a:t>-&gt;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0,</a:t>
                </a:r>
                <a:r>
                  <a:rPr lang="ko-KR" altLang="en-US" dirty="0"/>
                  <a:t> 음수 </a:t>
                </a:r>
                <a:r>
                  <a:rPr lang="en-US" altLang="ko-KR" dirty="0"/>
                  <a:t>-&gt;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수의 범위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[ -2^(N - 1) , 2^(N - 1) - 1 ]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FB9A41-BA64-DA40-8C0B-26E60D84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2" y="1533221"/>
                <a:ext cx="8800188" cy="6042936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694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498687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Method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Reverse Number( 001101 [13] -&gt; 110010 )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Add 1(110010 + 000001 = 110011 [-13])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470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662040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Addition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Ex1) 4-bits 6 + (-6)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	0110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+	1010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en-US" altLang="ko-KR" dirty="0"/>
              <a:t>0000	-&gt; Overflow</a:t>
            </a:r>
            <a:r>
              <a:rPr lang="ko-KR" altLang="en-US" dirty="0"/>
              <a:t>로 인해 자연스럽게 삭제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  <a:r>
              <a:rPr lang="ko-KR" altLang="en-US" dirty="0"/>
              <a:t> </a:t>
            </a:r>
            <a:r>
              <a:rPr lang="en-US" altLang="ko-KR" dirty="0"/>
              <a:t>[0]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707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66204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Addition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Ex1) 6-bits -2 + 3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	111110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+	000011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en-US" altLang="ko-KR" dirty="0"/>
              <a:t>000001	-&gt; Overflow</a:t>
            </a:r>
            <a:r>
              <a:rPr lang="ko-KR" altLang="en-US" dirty="0"/>
              <a:t>로 인해 자연스럽게 삭제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000001</a:t>
            </a:r>
            <a:r>
              <a:rPr lang="ko-KR" altLang="en-US" dirty="0"/>
              <a:t> </a:t>
            </a:r>
            <a:r>
              <a:rPr lang="en-US" altLang="ko-KR" dirty="0"/>
              <a:t>[1]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255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Range of Number System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2773B56-95BE-C34F-BB54-73B17BA0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85591"/>
              </p:ext>
            </p:extLst>
          </p:nvPr>
        </p:nvGraphicFramePr>
        <p:xfrm>
          <a:off x="2564083" y="2687320"/>
          <a:ext cx="8439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35">
                  <a:extLst>
                    <a:ext uri="{9D8B030D-6E8A-4147-A177-3AD203B41FA5}">
                      <a16:colId xmlns:a16="http://schemas.microsoft.com/office/drawing/2014/main" val="424742791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80438559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38358579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419011283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80602417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75901514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49783426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4227391737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50744362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07501692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65057412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524902960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1194781361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53238757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10364014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45751363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918444757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98809393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808892727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874649815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42095166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99921552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643474345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46593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15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354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en-US" altLang="ko-Kore-K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Unsigned : [ 0, 2</a:t>
                      </a:r>
                      <a:r>
                        <a:rPr lang="en-US" altLang="ko-Kore-KR" sz="1200" baseline="30000" dirty="0"/>
                        <a:t>N</a:t>
                      </a:r>
                      <a:r>
                        <a:rPr lang="en-US" altLang="ko-Kore-KR" sz="1200" baseline="0" dirty="0"/>
                        <a:t>-1 </a:t>
                      </a:r>
                      <a:r>
                        <a:rPr lang="en-US" altLang="ko-Kore-KR" sz="1200" dirty="0"/>
                        <a:t>]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7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Sign/Magnitude : [ -(2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baseline="0" dirty="0"/>
                        <a:t>-1</a:t>
                      </a:r>
                      <a:r>
                        <a:rPr lang="en-US" altLang="ko-Kore-KR" sz="1200" dirty="0"/>
                        <a:t>), 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baseline="0" dirty="0"/>
                        <a:t>-1</a:t>
                      </a:r>
                      <a:r>
                        <a:rPr lang="en-US" altLang="ko-Kore-KR" sz="1200" dirty="0"/>
                        <a:t> ]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144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Two’s Complement : [ -2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dirty="0"/>
                        <a:t>, 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baseline="0" dirty="0"/>
                        <a:t>-1</a:t>
                      </a:r>
                      <a:r>
                        <a:rPr lang="en-US" altLang="ko-Kore-KR" sz="1200" dirty="0"/>
                        <a:t> ]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271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0B9E878-7CB1-4844-AE09-939B9CEF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83" y="4386435"/>
            <a:ext cx="962791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5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06AA4-E1B4-4445-8384-2BC66C317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3487" y="1781912"/>
            <a:ext cx="3440431" cy="1253816"/>
          </a:xfrm>
        </p:spPr>
        <p:txBody>
          <a:bodyPr/>
          <a:lstStyle/>
          <a:p>
            <a:r>
              <a:rPr lang="ko-KR" altLang="en-US" dirty="0"/>
              <a:t>표현 범위의 증가</a:t>
            </a:r>
            <a:endParaRPr lang="en-US" altLang="ko-KR" dirty="0"/>
          </a:p>
          <a:p>
            <a:r>
              <a:rPr lang="en-US" altLang="ko-KR" dirty="0"/>
              <a:t>N-bits -&gt; M-bits (N &lt; M)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1211437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Sign-Extension</a:t>
            </a:r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2FCB431B-9EB8-A24D-A7C5-DB7BA33A13DF}"/>
              </a:ext>
            </a:extLst>
          </p:cNvPr>
          <p:cNvSpPr txBox="1">
            <a:spLocks/>
          </p:cNvSpPr>
          <p:nvPr/>
        </p:nvSpPr>
        <p:spPr>
          <a:xfrm>
            <a:off x="3113031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 </a:t>
            </a:r>
            <a:r>
              <a:rPr lang="ko-KR" altLang="en-US" dirty="0"/>
              <a:t>부호 추가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E92CFA68-FAB1-794F-A980-46D76F5FE586}"/>
              </a:ext>
            </a:extLst>
          </p:cNvPr>
          <p:cNvSpPr txBox="1">
            <a:spLocks/>
          </p:cNvSpPr>
          <p:nvPr/>
        </p:nvSpPr>
        <p:spPr>
          <a:xfrm>
            <a:off x="3113031" y="5076086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Sign-extension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6D0AE-F823-3446-8F4F-6939557D3E75}"/>
              </a:ext>
            </a:extLst>
          </p:cNvPr>
          <p:cNvSpPr txBox="1">
            <a:spLocks/>
          </p:cNvSpPr>
          <p:nvPr/>
        </p:nvSpPr>
        <p:spPr>
          <a:xfrm>
            <a:off x="7110777" y="5076087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Zero-extension</a:t>
            </a:r>
            <a:endParaRPr lang="ko-KR" altLang="en-US" dirty="0"/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E19E225C-DA9D-614D-A3F7-9E3F12671488}"/>
              </a:ext>
            </a:extLst>
          </p:cNvPr>
          <p:cNvSpPr txBox="1">
            <a:spLocks/>
          </p:cNvSpPr>
          <p:nvPr/>
        </p:nvSpPr>
        <p:spPr>
          <a:xfrm>
            <a:off x="7110777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 </a:t>
            </a:r>
            <a:r>
              <a:rPr lang="ko-KR" altLang="en-US" dirty="0"/>
              <a:t>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D147B-D94A-D44E-A9DC-BDDAC96A945E}"/>
              </a:ext>
            </a:extLst>
          </p:cNvPr>
          <p:cNvSpPr txBox="1"/>
          <p:nvPr/>
        </p:nvSpPr>
        <p:spPr>
          <a:xfrm>
            <a:off x="6605968" y="5361323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011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Sign-Extension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104597" y="1859339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5220-42DF-7847-BE6B-B5ECBED5CF8D}"/>
              </a:ext>
            </a:extLst>
          </p:cNvPr>
          <p:cNvSpPr txBox="1"/>
          <p:nvPr/>
        </p:nvSpPr>
        <p:spPr>
          <a:xfrm>
            <a:off x="3577803" y="1736102"/>
            <a:ext cx="5479129" cy="4713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MSB(sign bit)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늘리는 방식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Sign number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Value</a:t>
            </a:r>
            <a:r>
              <a:rPr kumimoji="1" lang="ko-KR" altLang="en-US" dirty="0"/>
              <a:t>가 기존과 동일하게 유지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Ex1) 4-bits 3 		-&gt; 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0000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	-&gt;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Ex2) 4-bits -5 		-&gt; 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1111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	-&gt; -5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>
              <a:lnSpc>
                <a:spcPct val="200000"/>
              </a:lnSpc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36813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Zero-Extension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104597" y="1859339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5220-42DF-7847-BE6B-B5ECBED5CF8D}"/>
              </a:ext>
            </a:extLst>
          </p:cNvPr>
          <p:cNvSpPr txBox="1"/>
          <p:nvPr/>
        </p:nvSpPr>
        <p:spPr>
          <a:xfrm>
            <a:off x="3577803" y="1736102"/>
            <a:ext cx="6011326" cy="4713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0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붙이는 방식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Unsigned number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Value</a:t>
            </a:r>
            <a:r>
              <a:rPr kumimoji="1" lang="ko-KR" altLang="en-US" dirty="0"/>
              <a:t>가 기존과 동일하게 유지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Ex1) 4-bits 3 		-&gt; 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0000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	-&gt;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Ex2) 4-bits -5 		-&gt; 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0000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	-&gt; 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>
              <a:lnSpc>
                <a:spcPct val="200000"/>
              </a:lnSpc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55874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Purpose of course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2419664"/>
            <a:ext cx="7571777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Understanding what is digital system which operates on 1’s and 0’s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Explore how to combine logic gates into more complicated modules such as adders and memories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Put gates together to build a microprocessor that runs assembly language programs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3A4605-9CB6-4CC3-BA3C-4DCDE243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949" y="1247983"/>
            <a:ext cx="1961761" cy="5324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ACA8D9-AD6B-4DE3-850A-E2E9C896D1D6}"/>
              </a:ext>
            </a:extLst>
          </p:cNvPr>
          <p:cNvSpPr txBox="1"/>
          <p:nvPr/>
        </p:nvSpPr>
        <p:spPr>
          <a:xfrm>
            <a:off x="2634712" y="5339172"/>
            <a:ext cx="7082725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We assume that you have a basic familiarity with electricity, some prior programming experience, and a genuine interest in understanding what goes on under the hood of a computer.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1C300B-836E-4566-811B-437FA450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34" y="1298030"/>
            <a:ext cx="2611139" cy="477133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F3D366-AD6D-40E6-A741-828EFC28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329" y="4276725"/>
            <a:ext cx="2095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A030A4-BC35-4EBD-A9E5-77F4E6A9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03" y="1074305"/>
            <a:ext cx="33147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7E80E80-0A51-4E93-ACF4-CE6C1EF3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86" y="3429000"/>
            <a:ext cx="2476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21088-675C-4288-AF8A-4EC30C602DC7}"/>
              </a:ext>
            </a:extLst>
          </p:cNvPr>
          <p:cNvSpPr txBox="1"/>
          <p:nvPr/>
        </p:nvSpPr>
        <p:spPr>
          <a:xfrm>
            <a:off x="7079185" y="2918738"/>
            <a:ext cx="3446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Energy band of BJT(bipolar junction transistor)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79FAB-84BE-4561-8435-C34AF4435048}"/>
              </a:ext>
            </a:extLst>
          </p:cNvPr>
          <p:cNvSpPr txBox="1"/>
          <p:nvPr/>
        </p:nvSpPr>
        <p:spPr>
          <a:xfrm>
            <a:off x="6853130" y="5535468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n-MOSFET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2D3529-2160-461D-9D55-78D14D87AC0F}"/>
              </a:ext>
            </a:extLst>
          </p:cNvPr>
          <p:cNvSpPr txBox="1"/>
          <p:nvPr/>
        </p:nvSpPr>
        <p:spPr>
          <a:xfrm>
            <a:off x="9909003" y="6381750"/>
            <a:ext cx="110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Circuit of BJT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110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Abstraction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2872918"/>
            <a:ext cx="848306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critical technique for managing complexity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Hiding details when they aren’t important</a:t>
            </a:r>
          </a:p>
        </p:txBody>
      </p:sp>
    </p:spTree>
    <p:extLst>
      <p:ext uri="{BB962C8B-B14F-4D97-AF65-F5344CB8AC3E}">
        <p14:creationId xmlns:p14="http://schemas.microsoft.com/office/powerpoint/2010/main" val="237994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Discipline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2872918"/>
            <a:ext cx="848306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Intentionally restrict design choices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 so that we can work more productively at high level of abstraction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Digital discipline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 Digital circuits use discrete voltages instead of continuous voltages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-By limiting ourselves to digital circuits, we can easily combine components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8864A76-0A05-4BCE-960B-7B4D91BB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39" y="1139009"/>
            <a:ext cx="2867372" cy="17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0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7A32D-2590-4C9D-AFEA-AC5134555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411" y="3429000"/>
            <a:ext cx="5491178" cy="739847"/>
          </a:xfrm>
        </p:spPr>
        <p:txBody>
          <a:bodyPr/>
          <a:lstStyle/>
          <a:p>
            <a:r>
              <a:rPr lang="en-US" altLang="ko-KR" sz="3000" dirty="0"/>
              <a:t>Binary Number System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597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348072" cy="4798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ko-KR" dirty="0"/>
              <a:t>Digital(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Binary number system(</a:t>
            </a:r>
            <a:r>
              <a:rPr lang="ko-KR" altLang="en-US" dirty="0"/>
              <a:t>이진법</a:t>
            </a:r>
            <a:r>
              <a:rPr lang="en-US" altLang="ko-KR" dirty="0"/>
              <a:t>)</a:t>
            </a:r>
            <a:r>
              <a:rPr lang="ko-KR" altLang="en-US" dirty="0"/>
              <a:t>을 주로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Digital Discipline: Binary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217983C-7C10-4EA6-BE4A-CFB4559F86FD}"/>
              </a:ext>
            </a:extLst>
          </p:cNvPr>
          <p:cNvSpPr txBox="1">
            <a:spLocks/>
          </p:cNvSpPr>
          <p:nvPr/>
        </p:nvSpPr>
        <p:spPr>
          <a:xfrm>
            <a:off x="204872" y="1730454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Binary number system</a:t>
            </a:r>
            <a:r>
              <a:rPr lang="ko-KR" altLang="en-US" sz="1700" dirty="0"/>
              <a:t>은 </a:t>
            </a:r>
            <a:r>
              <a:rPr lang="en-US" altLang="ko-KR" sz="1700" dirty="0"/>
              <a:t>1</a:t>
            </a:r>
            <a:r>
              <a:rPr lang="ko-KR" altLang="en-US" sz="1700" dirty="0"/>
              <a:t>과 </a:t>
            </a:r>
            <a:r>
              <a:rPr lang="en-US" altLang="ko-KR" sz="1700" dirty="0"/>
              <a:t>0 </a:t>
            </a:r>
            <a:r>
              <a:rPr lang="ko-KR" altLang="en-US" sz="1700" dirty="0"/>
              <a:t>두 개의 값을 사용합니다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79DA78-925C-4226-95F2-5D24F8419A38}"/>
              </a:ext>
            </a:extLst>
          </p:cNvPr>
          <p:cNvSpPr txBox="1">
            <a:spLocks/>
          </p:cNvSpPr>
          <p:nvPr/>
        </p:nvSpPr>
        <p:spPr>
          <a:xfrm>
            <a:off x="204872" y="2210351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1</a:t>
            </a:r>
            <a:r>
              <a:rPr lang="ko-KR" altLang="en-US" sz="1700" dirty="0"/>
              <a:t>은 </a:t>
            </a:r>
            <a:r>
              <a:rPr lang="en-US" altLang="ko-KR" sz="1700" dirty="0"/>
              <a:t>True, High</a:t>
            </a:r>
            <a:r>
              <a:rPr lang="ko-KR" altLang="en-US" sz="1700" dirty="0"/>
              <a:t>의 값을 가지고 </a:t>
            </a:r>
            <a:r>
              <a:rPr lang="en-US" altLang="ko-KR" sz="1700" dirty="0"/>
              <a:t>0</a:t>
            </a:r>
            <a:r>
              <a:rPr lang="ko-KR" altLang="en-US" sz="1700" dirty="0"/>
              <a:t>은 </a:t>
            </a:r>
            <a:r>
              <a:rPr lang="en-US" altLang="ko-KR" sz="1700" dirty="0"/>
              <a:t>False, Low</a:t>
            </a:r>
            <a:r>
              <a:rPr lang="ko-KR" altLang="en-US" sz="1700" dirty="0"/>
              <a:t>의 값을 가집니다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DC1BEDD-80BB-461D-BFF1-42199107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09" y="3263966"/>
            <a:ext cx="7354326" cy="2343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EFFB4-4A0C-4B74-B518-939A8165125E}"/>
              </a:ext>
            </a:extLst>
          </p:cNvPr>
          <p:cNvSpPr txBox="1"/>
          <p:nvPr/>
        </p:nvSpPr>
        <p:spPr>
          <a:xfrm>
            <a:off x="7518220" y="2894634"/>
            <a:ext cx="412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나타나는 예시</a:t>
            </a:r>
          </a:p>
        </p:txBody>
      </p:sp>
    </p:spTree>
    <p:extLst>
      <p:ext uri="{BB962C8B-B14F-4D97-AF65-F5344CB8AC3E}">
        <p14:creationId xmlns:p14="http://schemas.microsoft.com/office/powerpoint/2010/main" val="5081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750408" cy="479897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ko-KR" sz="1700" dirty="0"/>
              <a:t>1</a:t>
            </a:r>
            <a:r>
              <a:rPr lang="ko-KR" altLang="en-US" sz="1700" dirty="0"/>
              <a:t>과 </a:t>
            </a:r>
            <a:r>
              <a:rPr lang="en-US" altLang="ko-KR" sz="1700" dirty="0"/>
              <a:t>0</a:t>
            </a:r>
            <a:r>
              <a:rPr lang="ko-KR" altLang="en-US" sz="1700" dirty="0"/>
              <a:t>은 디지털 회로에서 다음과 같이 </a:t>
            </a:r>
            <a:r>
              <a:rPr lang="en-US" altLang="ko-KR" sz="1700" dirty="0"/>
              <a:t>voltage level</a:t>
            </a:r>
            <a:r>
              <a:rPr lang="ko-KR" altLang="en-US" sz="1700" dirty="0"/>
              <a:t>의 </a:t>
            </a:r>
            <a:r>
              <a:rPr lang="en-US" altLang="ko-KR" sz="1700" dirty="0"/>
              <a:t>High</a:t>
            </a:r>
            <a:r>
              <a:rPr lang="ko-KR" altLang="en-US" sz="1700" dirty="0"/>
              <a:t>와 </a:t>
            </a:r>
            <a:r>
              <a:rPr lang="en-US" altLang="ko-KR" sz="1700" dirty="0"/>
              <a:t>Low</a:t>
            </a:r>
            <a:r>
              <a:rPr lang="ko-KR" altLang="en-US" sz="1700" dirty="0"/>
              <a:t>로도 나타납니다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Digital Discipline: Binary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, 공, 시계, 때리는이(가) 표시된 사진&#10;&#10;자동 생성된 설명">
            <a:extLst>
              <a:ext uri="{FF2B5EF4-FFF2-40B4-BE49-F238E27FC236}">
                <a16:creationId xmlns:a16="http://schemas.microsoft.com/office/drawing/2014/main" id="{BE084A91-E92C-48AE-856F-D216F9D0A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1"/>
          <a:stretch/>
        </p:blipFill>
        <p:spPr>
          <a:xfrm>
            <a:off x="204872" y="1736055"/>
            <a:ext cx="4237307" cy="7334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DF1B1B-8512-4CDC-B927-658641214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8"/>
          <a:stretch/>
        </p:blipFill>
        <p:spPr>
          <a:xfrm>
            <a:off x="5434290" y="1730454"/>
            <a:ext cx="4237307" cy="73904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B5B89DF-899E-434A-BCD1-5591FCD49A40}"/>
              </a:ext>
            </a:extLst>
          </p:cNvPr>
          <p:cNvSpPr/>
          <p:nvPr/>
        </p:nvSpPr>
        <p:spPr>
          <a:xfrm>
            <a:off x="4544140" y="1860029"/>
            <a:ext cx="788189" cy="479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61F5AF8D-4D51-4307-A966-F34AFE768BF3}"/>
              </a:ext>
            </a:extLst>
          </p:cNvPr>
          <p:cNvSpPr txBox="1">
            <a:spLocks/>
          </p:cNvSpPr>
          <p:nvPr/>
        </p:nvSpPr>
        <p:spPr>
          <a:xfrm>
            <a:off x="204871" y="2709451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/>
              <a:t>또한 우리가 사용하는 </a:t>
            </a:r>
            <a:r>
              <a:rPr lang="en-US" altLang="ko-KR" sz="1700" dirty="0"/>
              <a:t>Bit</a:t>
            </a:r>
            <a:r>
              <a:rPr lang="ko-KR" altLang="en-US" sz="1700" dirty="0"/>
              <a:t>는 </a:t>
            </a:r>
            <a:r>
              <a:rPr lang="en-US" altLang="ko-KR" sz="1700" dirty="0"/>
              <a:t>Binary digit</a:t>
            </a:r>
            <a:r>
              <a:rPr lang="ko-KR" altLang="en-US" sz="1700" dirty="0"/>
              <a:t>의 약자로 사용됩니다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A65B26ED-4906-4C59-9F68-368AD83569C8}"/>
              </a:ext>
            </a:extLst>
          </p:cNvPr>
          <p:cNvSpPr txBox="1">
            <a:spLocks/>
          </p:cNvSpPr>
          <p:nvPr/>
        </p:nvSpPr>
        <p:spPr>
          <a:xfrm>
            <a:off x="5332329" y="3448500"/>
            <a:ext cx="3014720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10011010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28241-3A40-4359-8D4E-E06752F75915}"/>
              </a:ext>
            </a:extLst>
          </p:cNvPr>
          <p:cNvSpPr txBox="1"/>
          <p:nvPr/>
        </p:nvSpPr>
        <p:spPr>
          <a:xfrm>
            <a:off x="3613686" y="3501013"/>
            <a:ext cx="171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r>
              <a:rPr lang="ko-KR" altLang="en-US" dirty="0"/>
              <a:t> 예시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3876D5B-D43F-49E6-A0BC-0949974A4883}"/>
              </a:ext>
            </a:extLst>
          </p:cNvPr>
          <p:cNvCxnSpPr>
            <a:cxnSpLocks/>
          </p:cNvCxnSpPr>
          <p:nvPr/>
        </p:nvCxnSpPr>
        <p:spPr>
          <a:xfrm>
            <a:off x="547699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B47CF66-C2C4-466E-A612-ED5EC5ACE9C4}"/>
              </a:ext>
            </a:extLst>
          </p:cNvPr>
          <p:cNvCxnSpPr>
            <a:cxnSpLocks/>
          </p:cNvCxnSpPr>
          <p:nvPr/>
        </p:nvCxnSpPr>
        <p:spPr>
          <a:xfrm>
            <a:off x="583894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7994EC-9BBC-4698-A793-CE9719F9A3B1}"/>
              </a:ext>
            </a:extLst>
          </p:cNvPr>
          <p:cNvCxnSpPr>
            <a:cxnSpLocks/>
          </p:cNvCxnSpPr>
          <p:nvPr/>
        </p:nvCxnSpPr>
        <p:spPr>
          <a:xfrm>
            <a:off x="616279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F29EDA-3545-4F65-A0A2-74A137BE5A29}"/>
              </a:ext>
            </a:extLst>
          </p:cNvPr>
          <p:cNvCxnSpPr>
            <a:cxnSpLocks/>
          </p:cNvCxnSpPr>
          <p:nvPr/>
        </p:nvCxnSpPr>
        <p:spPr>
          <a:xfrm>
            <a:off x="6534271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F6E407-3C9B-4A28-9B11-B7A13B4975EE}"/>
              </a:ext>
            </a:extLst>
          </p:cNvPr>
          <p:cNvCxnSpPr>
            <a:cxnSpLocks/>
          </p:cNvCxnSpPr>
          <p:nvPr/>
        </p:nvCxnSpPr>
        <p:spPr>
          <a:xfrm>
            <a:off x="682954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15A789-1F56-4DC9-8182-8385251D3501}"/>
              </a:ext>
            </a:extLst>
          </p:cNvPr>
          <p:cNvCxnSpPr>
            <a:cxnSpLocks/>
          </p:cNvCxnSpPr>
          <p:nvPr/>
        </p:nvCxnSpPr>
        <p:spPr>
          <a:xfrm>
            <a:off x="719149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16A72B-1BA5-4017-8DAB-2978E6D504D1}"/>
              </a:ext>
            </a:extLst>
          </p:cNvPr>
          <p:cNvCxnSpPr>
            <a:cxnSpLocks/>
          </p:cNvCxnSpPr>
          <p:nvPr/>
        </p:nvCxnSpPr>
        <p:spPr>
          <a:xfrm>
            <a:off x="755344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F28D9BE-72D4-4934-86A7-C38EC63A5C39}"/>
              </a:ext>
            </a:extLst>
          </p:cNvPr>
          <p:cNvCxnSpPr>
            <a:cxnSpLocks/>
          </p:cNvCxnSpPr>
          <p:nvPr/>
        </p:nvCxnSpPr>
        <p:spPr>
          <a:xfrm>
            <a:off x="7858333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F06D53-562B-4F32-A1AF-C6534744357E}"/>
              </a:ext>
            </a:extLst>
          </p:cNvPr>
          <p:cNvSpPr txBox="1"/>
          <p:nvPr/>
        </p:nvSpPr>
        <p:spPr>
          <a:xfrm>
            <a:off x="5398096" y="4551336"/>
            <a:ext cx="34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칸이 한 </a:t>
            </a:r>
            <a:r>
              <a:rPr lang="en-US" altLang="ko-KR" dirty="0"/>
              <a:t>bit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3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91F278CF11AC4AA1487A46848EB4E0" ma:contentTypeVersion="0" ma:contentTypeDescription="새 문서를 만듭니다." ma:contentTypeScope="" ma:versionID="31949d9ab949700f4c560d5c831608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9609682921266728776e66cf3cfe5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34FCE-6CDE-43A9-8614-C386BDE36CA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FBC13A-669E-4D3B-8CDA-DE4DA5A3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77BAFF-1C2F-4CB3-93D5-48259A4524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1285</Words>
  <Application>Microsoft Office PowerPoint</Application>
  <PresentationFormat>와이드스크린</PresentationFormat>
  <Paragraphs>293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a스마일M</vt:lpstr>
      <vt:lpstr>맑은 고딕</vt:lpstr>
      <vt:lpstr>맑은 고딕 (제목)</vt:lpstr>
      <vt:lpstr>좋은_블루고딕 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현진</dc:creator>
  <cp:lastModifiedBy>Jiyong Park</cp:lastModifiedBy>
  <cp:revision>33</cp:revision>
  <dcterms:created xsi:type="dcterms:W3CDTF">2021-10-14T15:29:43Z</dcterms:created>
  <dcterms:modified xsi:type="dcterms:W3CDTF">2022-01-09T11:18:50Z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0x0101001791F278CF11AC4AA1487A46848EB4E0</vt:lpwstr>
  </property>
</Properties>
</file>