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05" r:id="rId6"/>
    <p:sldId id="306" r:id="rId7"/>
    <p:sldId id="307" r:id="rId8"/>
    <p:sldId id="313" r:id="rId9"/>
    <p:sldId id="314" r:id="rId10"/>
    <p:sldId id="315" r:id="rId11"/>
    <p:sldId id="316" r:id="rId12"/>
    <p:sldId id="317" r:id="rId13"/>
    <p:sldId id="259" r:id="rId14"/>
    <p:sldId id="295" r:id="rId15"/>
    <p:sldId id="266" r:id="rId16"/>
    <p:sldId id="296" r:id="rId17"/>
    <p:sldId id="297" r:id="rId18"/>
    <p:sldId id="265" r:id="rId19"/>
    <p:sldId id="298" r:id="rId20"/>
    <p:sldId id="267" r:id="rId21"/>
    <p:sldId id="268" r:id="rId22"/>
    <p:sldId id="269" r:id="rId23"/>
    <p:sldId id="270" r:id="rId24"/>
    <p:sldId id="271" r:id="rId25"/>
    <p:sldId id="272" r:id="rId26"/>
    <p:sldId id="263" r:id="rId27"/>
    <p:sldId id="273" r:id="rId28"/>
    <p:sldId id="274" r:id="rId29"/>
    <p:sldId id="299" r:id="rId30"/>
    <p:sldId id="300" r:id="rId31"/>
    <p:sldId id="301" r:id="rId32"/>
    <p:sldId id="302" r:id="rId33"/>
    <p:sldId id="30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D9A"/>
    <a:srgbClr val="1D3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16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25">
            <a:extLst>
              <a:ext uri="{FF2B5EF4-FFF2-40B4-BE49-F238E27FC236}">
                <a16:creationId xmlns:a16="http://schemas.microsoft.com/office/drawing/2014/main" id="{6C6E553C-607B-4BBD-9B8F-4DF966D37F1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3370428" y="4450785"/>
            <a:ext cx="5471160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이등변 삼각형 8">
            <a:extLst>
              <a:ext uri="{FF2B5EF4-FFF2-40B4-BE49-F238E27FC236}">
                <a16:creationId xmlns:a16="http://schemas.microsoft.com/office/drawing/2014/main" id="{A72482AA-9F20-495C-B9A1-C8BEE1A2FC36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8">
            <a:extLst>
              <a:ext uri="{FF2B5EF4-FFF2-40B4-BE49-F238E27FC236}">
                <a16:creationId xmlns:a16="http://schemas.microsoft.com/office/drawing/2014/main" id="{0CBD56CC-87AC-4415-9F76-563A606B7461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텍스트 개체 틀 111">
            <a:extLst>
              <a:ext uri="{FF2B5EF4-FFF2-40B4-BE49-F238E27FC236}">
                <a16:creationId xmlns:a16="http://schemas.microsoft.com/office/drawing/2014/main" id="{FFCB0C9A-BC2B-4AA1-81FE-269074E7A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257930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761A55C-56DE-4D00-8350-AB4EB64942ED}"/>
              </a:ext>
            </a:extLst>
          </p:cNvPr>
          <p:cNvSpPr/>
          <p:nvPr userDrawn="1"/>
        </p:nvSpPr>
        <p:spPr>
          <a:xfrm>
            <a:off x="0" y="5867216"/>
            <a:ext cx="12192000" cy="990601"/>
          </a:xfrm>
          <a:custGeom>
            <a:avLst/>
            <a:gdLst>
              <a:gd name="connsiteX0" fmla="*/ 0 w 12192000"/>
              <a:gd name="connsiteY0" fmla="*/ 0 h 3860185"/>
              <a:gd name="connsiteX1" fmla="*/ 12192000 w 12192000"/>
              <a:gd name="connsiteY1" fmla="*/ 2241037 h 3860185"/>
              <a:gd name="connsiteX2" fmla="*/ 12192000 w 12192000"/>
              <a:gd name="connsiteY2" fmla="*/ 3860185 h 3860185"/>
              <a:gd name="connsiteX3" fmla="*/ 0 w 12192000"/>
              <a:gd name="connsiteY3" fmla="*/ 3860185 h 386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60185">
                <a:moveTo>
                  <a:pt x="0" y="0"/>
                </a:moveTo>
                <a:lnTo>
                  <a:pt x="12192000" y="2241037"/>
                </a:lnTo>
                <a:lnTo>
                  <a:pt x="12192000" y="3860185"/>
                </a:lnTo>
                <a:lnTo>
                  <a:pt x="0" y="386018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텍스트 개체 틀 9">
            <a:extLst>
              <a:ext uri="{FF2B5EF4-FFF2-40B4-BE49-F238E27FC236}">
                <a16:creationId xmlns:a16="http://schemas.microsoft.com/office/drawing/2014/main" id="{162F23DC-B052-462E-88D3-291D32EE81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0" y="1808935"/>
            <a:ext cx="5491178" cy="7398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80" name="텍스트 개체 틀 111">
            <a:extLst>
              <a:ext uri="{FF2B5EF4-FFF2-40B4-BE49-F238E27FC236}">
                <a16:creationId xmlns:a16="http://schemas.microsoft.com/office/drawing/2014/main" id="{255392B6-1C85-45B1-A6C2-223F9D1C71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0392" y="4940995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NANE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A20DA3-3C1F-4707-9807-2F4DCF5ECBAE}"/>
              </a:ext>
            </a:extLst>
          </p:cNvPr>
          <p:cNvSpPr/>
          <p:nvPr userDrawn="1"/>
        </p:nvSpPr>
        <p:spPr>
          <a:xfrm>
            <a:off x="-1" y="-1"/>
            <a:ext cx="96110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94EE466-6799-485E-AF31-E77254E7AFE2}"/>
              </a:ext>
            </a:extLst>
          </p:cNvPr>
          <p:cNvSpPr/>
          <p:nvPr userDrawn="1"/>
        </p:nvSpPr>
        <p:spPr>
          <a:xfrm>
            <a:off x="-3865" y="4523039"/>
            <a:ext cx="978511" cy="233496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 Box 58">
            <a:extLst>
              <a:ext uri="{FF2B5EF4-FFF2-40B4-BE49-F238E27FC236}">
                <a16:creationId xmlns:a16="http://schemas.microsoft.com/office/drawing/2014/main" id="{BB37CAA5-0414-4266-B87D-A8280C5745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cxnSp>
        <p:nvCxnSpPr>
          <p:cNvPr id="95" name="직선 연결선 25">
            <a:extLst>
              <a:ext uri="{FF2B5EF4-FFF2-40B4-BE49-F238E27FC236}">
                <a16:creationId xmlns:a16="http://schemas.microsoft.com/office/drawing/2014/main" id="{37DFF026-4C1E-4ED5-916A-A32620657C2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Text Box 58">
            <a:extLst>
              <a:ext uri="{FF2B5EF4-FFF2-40B4-BE49-F238E27FC236}">
                <a16:creationId xmlns:a16="http://schemas.microsoft.com/office/drawing/2014/main" id="{8727EA56-BAED-4068-AC40-A67339C1F5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7" name="Text Box 58">
            <a:extLst>
              <a:ext uri="{FF2B5EF4-FFF2-40B4-BE49-F238E27FC236}">
                <a16:creationId xmlns:a16="http://schemas.microsoft.com/office/drawing/2014/main" id="{85CF03A4-18B3-4B63-9BD7-6FB8BE17EC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EA6D2D0-67A9-4DB4-A331-96C71DD7EABA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8189A3E-2901-406E-9E80-1457C945F753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D8FE4D4-980F-44BB-B760-48DEAF9C04F0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bg1">
              <a:lumMod val="8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08E2425-71C2-40A2-9808-A2BF9A598F3F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14E07EB-050D-4B35-90B2-87113679A04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42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761A55C-56DE-4D00-8350-AB4EB64942ED}"/>
              </a:ext>
            </a:extLst>
          </p:cNvPr>
          <p:cNvSpPr/>
          <p:nvPr userDrawn="1"/>
        </p:nvSpPr>
        <p:spPr>
          <a:xfrm>
            <a:off x="0" y="5867216"/>
            <a:ext cx="12192000" cy="990601"/>
          </a:xfrm>
          <a:custGeom>
            <a:avLst/>
            <a:gdLst>
              <a:gd name="connsiteX0" fmla="*/ 0 w 12192000"/>
              <a:gd name="connsiteY0" fmla="*/ 0 h 3860185"/>
              <a:gd name="connsiteX1" fmla="*/ 12192000 w 12192000"/>
              <a:gd name="connsiteY1" fmla="*/ 2241037 h 3860185"/>
              <a:gd name="connsiteX2" fmla="*/ 12192000 w 12192000"/>
              <a:gd name="connsiteY2" fmla="*/ 3860185 h 3860185"/>
              <a:gd name="connsiteX3" fmla="*/ 0 w 12192000"/>
              <a:gd name="connsiteY3" fmla="*/ 3860185 h 386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60185">
                <a:moveTo>
                  <a:pt x="0" y="0"/>
                </a:moveTo>
                <a:lnTo>
                  <a:pt x="12192000" y="2241037"/>
                </a:lnTo>
                <a:lnTo>
                  <a:pt x="12192000" y="3860185"/>
                </a:lnTo>
                <a:lnTo>
                  <a:pt x="0" y="3860185"/>
                </a:lnTo>
                <a:close/>
              </a:path>
            </a:pathLst>
          </a:custGeom>
          <a:solidFill>
            <a:schemeClr val="accent5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51DE8A-DF9E-4151-8BD0-3ECB0A75932C}"/>
              </a:ext>
            </a:extLst>
          </p:cNvPr>
          <p:cNvSpPr/>
          <p:nvPr userDrawn="1"/>
        </p:nvSpPr>
        <p:spPr>
          <a:xfrm>
            <a:off x="-1" y="-1"/>
            <a:ext cx="96110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A3F83A-F8AD-4BC4-BA0F-83F1EF2BD91E}"/>
              </a:ext>
            </a:extLst>
          </p:cNvPr>
          <p:cNvSpPr/>
          <p:nvPr userDrawn="1"/>
        </p:nvSpPr>
        <p:spPr>
          <a:xfrm>
            <a:off x="-3865" y="4523039"/>
            <a:ext cx="978511" cy="233496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연결선 25">
            <a:extLst>
              <a:ext uri="{FF2B5EF4-FFF2-40B4-BE49-F238E27FC236}">
                <a16:creationId xmlns:a16="http://schemas.microsoft.com/office/drawing/2014/main" id="{6C6E553C-607B-4BBD-9B8F-4DF966D37F1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3370428" y="4450785"/>
            <a:ext cx="5471160" cy="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이등변 삼각형 8">
            <a:extLst>
              <a:ext uri="{FF2B5EF4-FFF2-40B4-BE49-F238E27FC236}">
                <a16:creationId xmlns:a16="http://schemas.microsoft.com/office/drawing/2014/main" id="{A72482AA-9F20-495C-B9A1-C8BEE1A2FC36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8">
            <a:extLst>
              <a:ext uri="{FF2B5EF4-FFF2-40B4-BE49-F238E27FC236}">
                <a16:creationId xmlns:a16="http://schemas.microsoft.com/office/drawing/2014/main" id="{0CBD56CC-87AC-4415-9F76-563A606B7461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텍스트 개체 틀 111">
            <a:extLst>
              <a:ext uri="{FF2B5EF4-FFF2-40B4-BE49-F238E27FC236}">
                <a16:creationId xmlns:a16="http://schemas.microsoft.com/office/drawing/2014/main" id="{FFCB0C9A-BC2B-4AA1-81FE-269074E7A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257930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9" name="Text Box 58">
            <a:extLst>
              <a:ext uri="{FF2B5EF4-FFF2-40B4-BE49-F238E27FC236}">
                <a16:creationId xmlns:a16="http://schemas.microsoft.com/office/drawing/2014/main" id="{ADABC70E-3B67-4544-8B52-141E979ACD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cxnSp>
        <p:nvCxnSpPr>
          <p:cNvPr id="21" name="직선 연결선 25">
            <a:extLst>
              <a:ext uri="{FF2B5EF4-FFF2-40B4-BE49-F238E27FC236}">
                <a16:creationId xmlns:a16="http://schemas.microsoft.com/office/drawing/2014/main" id="{BD471CFD-4C8B-40E5-B987-9841A06811C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58">
            <a:extLst>
              <a:ext uri="{FF2B5EF4-FFF2-40B4-BE49-F238E27FC236}">
                <a16:creationId xmlns:a16="http://schemas.microsoft.com/office/drawing/2014/main" id="{EA2D81C4-D19A-4D43-A85D-CC05D0507B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79" name="텍스트 개체 틀 9">
            <a:extLst>
              <a:ext uri="{FF2B5EF4-FFF2-40B4-BE49-F238E27FC236}">
                <a16:creationId xmlns:a16="http://schemas.microsoft.com/office/drawing/2014/main" id="{162F23DC-B052-462E-88D3-291D32EE81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0" y="1808935"/>
            <a:ext cx="5491178" cy="7398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80" name="텍스트 개체 틀 111">
            <a:extLst>
              <a:ext uri="{FF2B5EF4-FFF2-40B4-BE49-F238E27FC236}">
                <a16:creationId xmlns:a16="http://schemas.microsoft.com/office/drawing/2014/main" id="{255392B6-1C85-45B1-A6C2-223F9D1C71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0392" y="4940995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NANE</a:t>
            </a:r>
          </a:p>
        </p:txBody>
      </p:sp>
      <p:sp>
        <p:nvSpPr>
          <p:cNvPr id="14" name="Text Box 58">
            <a:extLst>
              <a:ext uri="{FF2B5EF4-FFF2-40B4-BE49-F238E27FC236}">
                <a16:creationId xmlns:a16="http://schemas.microsoft.com/office/drawing/2014/main" id="{8226A049-981E-470D-AFFE-FBC3710999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3B383C-A098-4F25-871B-E8C781F5B841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21E89-292A-4C94-861B-E16807A7ED04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E2335F-3D9E-4832-BBEA-165B7CE7A09D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bg1">
              <a:lumMod val="8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7FAD06-8443-4492-AB72-7A717CDA29D3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AAA89B-ED35-4471-9EAB-3157E0A9B8D4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99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1EDE2F9-9B47-4C0D-AF99-30E89BFB4BB3}"/>
              </a:ext>
            </a:extLst>
          </p:cNvPr>
          <p:cNvSpPr/>
          <p:nvPr userDrawn="1"/>
        </p:nvSpPr>
        <p:spPr>
          <a:xfrm>
            <a:off x="683568" y="0"/>
            <a:ext cx="8029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302975-DB0F-4C41-A0CA-1B55E7BDE0AA}"/>
              </a:ext>
            </a:extLst>
          </p:cNvPr>
          <p:cNvSpPr/>
          <p:nvPr userDrawn="1"/>
        </p:nvSpPr>
        <p:spPr>
          <a:xfrm>
            <a:off x="2767" y="870183"/>
            <a:ext cx="12189233" cy="5084692"/>
          </a:xfrm>
          <a:prstGeom prst="rect">
            <a:avLst/>
          </a:pr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A10AF99F-23EB-417A-AB18-791CB4FFA9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0411" y="2877163"/>
            <a:ext cx="5491177" cy="11316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6" name="이등변 삼각형 8">
            <a:extLst>
              <a:ext uri="{FF2B5EF4-FFF2-40B4-BE49-F238E27FC236}">
                <a16:creationId xmlns:a16="http://schemas.microsoft.com/office/drawing/2014/main" id="{C441D5A1-7E15-46E4-98D0-D240DAF1FFB8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8">
            <a:extLst>
              <a:ext uri="{FF2B5EF4-FFF2-40B4-BE49-F238E27FC236}">
                <a16:creationId xmlns:a16="http://schemas.microsoft.com/office/drawing/2014/main" id="{120613FB-95AA-4130-AF73-EA86CC0B6897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텍스트 개체 틀 111">
            <a:extLst>
              <a:ext uri="{FF2B5EF4-FFF2-40B4-BE49-F238E27FC236}">
                <a16:creationId xmlns:a16="http://schemas.microsoft.com/office/drawing/2014/main" id="{0A1F5C26-97A8-4F00-AE64-F564C7C88D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432294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BE40EEC6-AC0C-44A0-A329-C4CC3A03F8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2" y="1569721"/>
            <a:ext cx="5491177" cy="11316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00</a:t>
            </a:r>
          </a:p>
        </p:txBody>
      </p:sp>
      <p:cxnSp>
        <p:nvCxnSpPr>
          <p:cNvPr id="20" name="직선 연결선 25">
            <a:extLst>
              <a:ext uri="{FF2B5EF4-FFF2-40B4-BE49-F238E27FC236}">
                <a16:creationId xmlns:a16="http://schemas.microsoft.com/office/drawing/2014/main" id="{3F3044E5-30C2-4FB1-B33C-22CB0B53D31E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425440" y="2800963"/>
            <a:ext cx="1341119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9738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98638E-7765-47C3-B3B0-6CAB344357A4}"/>
              </a:ext>
            </a:extLst>
          </p:cNvPr>
          <p:cNvSpPr/>
          <p:nvPr userDrawn="1"/>
        </p:nvSpPr>
        <p:spPr>
          <a:xfrm>
            <a:off x="2767" y="0"/>
            <a:ext cx="12189233" cy="870182"/>
          </a:xfrm>
          <a:prstGeom prst="rect">
            <a:avLst/>
          </a:pr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A10AF99F-23EB-417A-AB18-791CB4FFA9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50411" y="2877163"/>
            <a:ext cx="5491177" cy="11316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6" name="이등변 삼각형 8">
            <a:extLst>
              <a:ext uri="{FF2B5EF4-FFF2-40B4-BE49-F238E27FC236}">
                <a16:creationId xmlns:a16="http://schemas.microsoft.com/office/drawing/2014/main" id="{C441D5A1-7E15-46E4-98D0-D240DAF1FFB8}"/>
              </a:ext>
            </a:extLst>
          </p:cNvPr>
          <p:cNvSpPr/>
          <p:nvPr userDrawn="1"/>
        </p:nvSpPr>
        <p:spPr>
          <a:xfrm rot="5400000" flipV="1">
            <a:off x="1164032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8">
            <a:extLst>
              <a:ext uri="{FF2B5EF4-FFF2-40B4-BE49-F238E27FC236}">
                <a16:creationId xmlns:a16="http://schemas.microsoft.com/office/drawing/2014/main" id="{120613FB-95AA-4130-AF73-EA86CC0B6897}"/>
              </a:ext>
            </a:extLst>
          </p:cNvPr>
          <p:cNvSpPr/>
          <p:nvPr userDrawn="1"/>
        </p:nvSpPr>
        <p:spPr>
          <a:xfrm rot="5400000" flipV="1">
            <a:off x="1127161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텍스트 개체 틀 111">
            <a:extLst>
              <a:ext uri="{FF2B5EF4-FFF2-40B4-BE49-F238E27FC236}">
                <a16:creationId xmlns:a16="http://schemas.microsoft.com/office/drawing/2014/main" id="{0A1F5C26-97A8-4F00-AE64-F564C7C88D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0410" y="4322941"/>
            <a:ext cx="549117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BE40EEC6-AC0C-44A0-A329-C4CC3A03F8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0411" y="1569721"/>
            <a:ext cx="5491177" cy="11316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00</a:t>
            </a:r>
          </a:p>
        </p:txBody>
      </p:sp>
      <p:cxnSp>
        <p:nvCxnSpPr>
          <p:cNvPr id="20" name="직선 연결선 25">
            <a:extLst>
              <a:ext uri="{FF2B5EF4-FFF2-40B4-BE49-F238E27FC236}">
                <a16:creationId xmlns:a16="http://schemas.microsoft.com/office/drawing/2014/main" id="{3F3044E5-30C2-4FB1-B33C-22CB0B53D31E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425440" y="2800963"/>
            <a:ext cx="1341119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D089A9-9778-4345-A43D-A192F66D3A21}"/>
              </a:ext>
            </a:extLst>
          </p:cNvPr>
          <p:cNvSpPr/>
          <p:nvPr userDrawn="1"/>
        </p:nvSpPr>
        <p:spPr>
          <a:xfrm>
            <a:off x="0" y="5937183"/>
            <a:ext cx="12189233" cy="920818"/>
          </a:xfrm>
          <a:prstGeom prst="rect">
            <a:avLst/>
          </a:pr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91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2CE95C81-3AD7-4640-B5A1-42E8C4C8A8E3}"/>
              </a:ext>
            </a:extLst>
          </p:cNvPr>
          <p:cNvSpPr/>
          <p:nvPr userDrawn="1"/>
        </p:nvSpPr>
        <p:spPr>
          <a:xfrm>
            <a:off x="7362117" y="1170494"/>
            <a:ext cx="4887597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600" b="1" dirty="0">
                <a:solidFill>
                  <a:schemeClr val="bg1">
                    <a:lumMod val="95000"/>
                  </a:schemeClr>
                </a:solidFill>
                <a:latin typeface="맑은 고딕 (제목)"/>
                <a:ea typeface="Adobe 고딕 Std B" pitchFamily="34" charset="-127"/>
              </a:rPr>
              <a:t>IN</a:t>
            </a:r>
          </a:p>
          <a:p>
            <a:r>
              <a:rPr lang="en-US" altLang="ko-KR" sz="16600" b="1" dirty="0">
                <a:solidFill>
                  <a:schemeClr val="bg1">
                    <a:lumMod val="95000"/>
                  </a:schemeClr>
                </a:solidFill>
                <a:latin typeface="맑은 고딕 (제목)"/>
                <a:ea typeface="Adobe 고딕 Std B" pitchFamily="34" charset="-127"/>
              </a:rPr>
              <a:t>DEX</a:t>
            </a:r>
            <a:endParaRPr lang="ko-KR" altLang="en-US" sz="28700" b="1" dirty="0">
              <a:solidFill>
                <a:schemeClr val="bg1">
                  <a:lumMod val="9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67B1D9-0EDB-4702-9FAD-FD7BA5A1891C}"/>
              </a:ext>
            </a:extLst>
          </p:cNvPr>
          <p:cNvSpPr/>
          <p:nvPr userDrawn="1"/>
        </p:nvSpPr>
        <p:spPr>
          <a:xfrm>
            <a:off x="949768" y="0"/>
            <a:ext cx="626393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BF1BDAD-5F87-49F5-8B44-713D9247A98E}"/>
              </a:ext>
            </a:extLst>
          </p:cNvPr>
          <p:cNvGrpSpPr/>
          <p:nvPr userDrawn="1"/>
        </p:nvGrpSpPr>
        <p:grpSpPr>
          <a:xfrm>
            <a:off x="69850" y="4078244"/>
            <a:ext cx="7878038" cy="809428"/>
            <a:chOff x="-11338971" y="43269"/>
            <a:chExt cx="13610067" cy="1398365"/>
          </a:xfrm>
        </p:grpSpPr>
        <p:sp>
          <p:nvSpPr>
            <p:cNvPr id="45" name="이등변 삼각형 8">
              <a:extLst>
                <a:ext uri="{FF2B5EF4-FFF2-40B4-BE49-F238E27FC236}">
                  <a16:creationId xmlns:a16="http://schemas.microsoft.com/office/drawing/2014/main" id="{C57DE946-3368-4915-9F91-703246BB58FE}"/>
                </a:ext>
              </a:extLst>
            </p:cNvPr>
            <p:cNvSpPr/>
            <p:nvPr/>
          </p:nvSpPr>
          <p:spPr>
            <a:xfrm>
              <a:off x="965088" y="288406"/>
              <a:ext cx="1306008" cy="1153228"/>
            </a:xfrm>
            <a:custGeom>
              <a:avLst/>
              <a:gdLst/>
              <a:ahLst/>
              <a:cxnLst/>
              <a:rect l="l" t="t" r="r" b="b"/>
              <a:pathLst>
                <a:path w="1266785" h="936103">
                  <a:moveTo>
                    <a:pt x="0" y="0"/>
                  </a:moveTo>
                  <a:lnTo>
                    <a:pt x="724903" y="0"/>
                  </a:lnTo>
                  <a:lnTo>
                    <a:pt x="1266785" y="0"/>
                  </a:lnTo>
                  <a:lnTo>
                    <a:pt x="724903" y="468964"/>
                  </a:lnTo>
                  <a:lnTo>
                    <a:pt x="1266785" y="936103"/>
                  </a:lnTo>
                  <a:lnTo>
                    <a:pt x="724903" y="936103"/>
                  </a:lnTo>
                  <a:lnTo>
                    <a:pt x="0" y="936103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40DAD0CC-374C-4B5D-B856-946DB5CCC6CC}"/>
                </a:ext>
              </a:extLst>
            </p:cNvPr>
            <p:cNvSpPr/>
            <p:nvPr/>
          </p:nvSpPr>
          <p:spPr>
            <a:xfrm rot="5400000">
              <a:off x="908801" y="941620"/>
              <a:ext cx="556301" cy="443727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8C0C08-A0FA-4F36-822C-36D985030B25}"/>
                </a:ext>
              </a:extLst>
            </p:cNvPr>
            <p:cNvSpPr/>
            <p:nvPr/>
          </p:nvSpPr>
          <p:spPr>
            <a:xfrm>
              <a:off x="-11338971" y="43269"/>
              <a:ext cx="12747787" cy="1153229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a스마일M" pitchFamily="18" charset="-127"/>
                <a:ea typeface="a스마일M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4D227D0-4C4B-4774-ABC1-77F7E89CB689}"/>
              </a:ext>
            </a:extLst>
          </p:cNvPr>
          <p:cNvGrpSpPr/>
          <p:nvPr userDrawn="1"/>
        </p:nvGrpSpPr>
        <p:grpSpPr>
          <a:xfrm>
            <a:off x="365760" y="4878078"/>
            <a:ext cx="7582128" cy="809428"/>
            <a:chOff x="-10827758" y="43269"/>
            <a:chExt cx="13098854" cy="1398365"/>
          </a:xfrm>
        </p:grpSpPr>
        <p:sp>
          <p:nvSpPr>
            <p:cNvPr id="49" name="이등변 삼각형 8">
              <a:extLst>
                <a:ext uri="{FF2B5EF4-FFF2-40B4-BE49-F238E27FC236}">
                  <a16:creationId xmlns:a16="http://schemas.microsoft.com/office/drawing/2014/main" id="{368D6431-808E-4BC8-BC42-D6EA6E716FDF}"/>
                </a:ext>
              </a:extLst>
            </p:cNvPr>
            <p:cNvSpPr/>
            <p:nvPr/>
          </p:nvSpPr>
          <p:spPr>
            <a:xfrm>
              <a:off x="965088" y="288406"/>
              <a:ext cx="1306008" cy="1153228"/>
            </a:xfrm>
            <a:custGeom>
              <a:avLst/>
              <a:gdLst/>
              <a:ahLst/>
              <a:cxnLst/>
              <a:rect l="l" t="t" r="r" b="b"/>
              <a:pathLst>
                <a:path w="1266785" h="936103">
                  <a:moveTo>
                    <a:pt x="0" y="0"/>
                  </a:moveTo>
                  <a:lnTo>
                    <a:pt x="724903" y="0"/>
                  </a:lnTo>
                  <a:lnTo>
                    <a:pt x="1266785" y="0"/>
                  </a:lnTo>
                  <a:lnTo>
                    <a:pt x="724903" y="468964"/>
                  </a:lnTo>
                  <a:lnTo>
                    <a:pt x="1266785" y="936103"/>
                  </a:lnTo>
                  <a:lnTo>
                    <a:pt x="724903" y="936103"/>
                  </a:lnTo>
                  <a:lnTo>
                    <a:pt x="0" y="936103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0756DAF0-2251-49FA-AE41-3882191854F6}"/>
                </a:ext>
              </a:extLst>
            </p:cNvPr>
            <p:cNvSpPr/>
            <p:nvPr/>
          </p:nvSpPr>
          <p:spPr>
            <a:xfrm rot="5400000">
              <a:off x="908801" y="941620"/>
              <a:ext cx="556301" cy="443727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4803F45-8197-4513-B2BC-9624F66A67DA}"/>
                </a:ext>
              </a:extLst>
            </p:cNvPr>
            <p:cNvSpPr/>
            <p:nvPr/>
          </p:nvSpPr>
          <p:spPr>
            <a:xfrm>
              <a:off x="-10827758" y="43269"/>
              <a:ext cx="12236574" cy="1153229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a스마일M" pitchFamily="18" charset="-127"/>
                <a:ea typeface="a스마일M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52B646-A1E8-432B-802D-322661671AB4}"/>
              </a:ext>
            </a:extLst>
          </p:cNvPr>
          <p:cNvGrpSpPr/>
          <p:nvPr userDrawn="1"/>
        </p:nvGrpSpPr>
        <p:grpSpPr>
          <a:xfrm>
            <a:off x="594360" y="3201845"/>
            <a:ext cx="7353528" cy="809428"/>
            <a:chOff x="-10432829" y="43269"/>
            <a:chExt cx="12703925" cy="1398365"/>
          </a:xfrm>
        </p:grpSpPr>
        <p:sp>
          <p:nvSpPr>
            <p:cNvPr id="13" name="이등변 삼각형 8">
              <a:extLst>
                <a:ext uri="{FF2B5EF4-FFF2-40B4-BE49-F238E27FC236}">
                  <a16:creationId xmlns:a16="http://schemas.microsoft.com/office/drawing/2014/main" id="{3A5C1502-6FFC-4FA3-BBF5-D8EC473D980F}"/>
                </a:ext>
              </a:extLst>
            </p:cNvPr>
            <p:cNvSpPr/>
            <p:nvPr/>
          </p:nvSpPr>
          <p:spPr>
            <a:xfrm>
              <a:off x="965088" y="288406"/>
              <a:ext cx="1306008" cy="1153228"/>
            </a:xfrm>
            <a:custGeom>
              <a:avLst/>
              <a:gdLst/>
              <a:ahLst/>
              <a:cxnLst/>
              <a:rect l="l" t="t" r="r" b="b"/>
              <a:pathLst>
                <a:path w="1266785" h="936103">
                  <a:moveTo>
                    <a:pt x="0" y="0"/>
                  </a:moveTo>
                  <a:lnTo>
                    <a:pt x="724903" y="0"/>
                  </a:lnTo>
                  <a:lnTo>
                    <a:pt x="1266785" y="0"/>
                  </a:lnTo>
                  <a:lnTo>
                    <a:pt x="724903" y="468964"/>
                  </a:lnTo>
                  <a:lnTo>
                    <a:pt x="1266785" y="936103"/>
                  </a:lnTo>
                  <a:lnTo>
                    <a:pt x="724903" y="936103"/>
                  </a:lnTo>
                  <a:lnTo>
                    <a:pt x="0" y="936103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9B844D78-474D-40B6-9241-CC98639371AA}"/>
                </a:ext>
              </a:extLst>
            </p:cNvPr>
            <p:cNvSpPr/>
            <p:nvPr/>
          </p:nvSpPr>
          <p:spPr>
            <a:xfrm rot="5400000">
              <a:off x="908801" y="941620"/>
              <a:ext cx="556301" cy="443727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스마일M" pitchFamily="18" charset="-127"/>
                <a:ea typeface="a스마일M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5EB7757-23E7-470D-B351-59958B1A355B}"/>
                </a:ext>
              </a:extLst>
            </p:cNvPr>
            <p:cNvSpPr/>
            <p:nvPr/>
          </p:nvSpPr>
          <p:spPr>
            <a:xfrm>
              <a:off x="-10432829" y="43269"/>
              <a:ext cx="11841647" cy="1153229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a스마일M" pitchFamily="18" charset="-127"/>
                <a:ea typeface="a스마일M" pitchFamily="18" charset="-127"/>
              </a:endParaRPr>
            </a:p>
          </p:txBody>
        </p:sp>
      </p:grpSp>
      <p:sp>
        <p:nvSpPr>
          <p:cNvPr id="42" name="이등변 삼각형 8">
            <a:extLst>
              <a:ext uri="{FF2B5EF4-FFF2-40B4-BE49-F238E27FC236}">
                <a16:creationId xmlns:a16="http://schemas.microsoft.com/office/drawing/2014/main" id="{B27C7C66-AE96-4F0A-B1CF-1463BEFE3241}"/>
              </a:ext>
            </a:extLst>
          </p:cNvPr>
          <p:cNvSpPr/>
          <p:nvPr userDrawn="1"/>
        </p:nvSpPr>
        <p:spPr>
          <a:xfrm rot="5400000" flipV="1">
            <a:off x="11503168" y="104346"/>
            <a:ext cx="432249" cy="223558"/>
          </a:xfrm>
          <a:custGeom>
            <a:avLst/>
            <a:gdLst/>
            <a:ahLst/>
            <a:cxnLst/>
            <a:rect l="l" t="t" r="r" b="b"/>
            <a:pathLst>
              <a:path w="3135401" h="1621620">
                <a:moveTo>
                  <a:pt x="0" y="1621620"/>
                </a:moveTo>
                <a:lnTo>
                  <a:pt x="0" y="0"/>
                </a:lnTo>
                <a:lnTo>
                  <a:pt x="1076692" y="0"/>
                </a:lnTo>
                <a:lnTo>
                  <a:pt x="1178072" y="0"/>
                </a:lnTo>
                <a:lnTo>
                  <a:pt x="2058709" y="0"/>
                </a:lnTo>
                <a:lnTo>
                  <a:pt x="2254764" y="0"/>
                </a:lnTo>
                <a:lnTo>
                  <a:pt x="3135401" y="0"/>
                </a:lnTo>
                <a:lnTo>
                  <a:pt x="2254764" y="812391"/>
                </a:lnTo>
                <a:lnTo>
                  <a:pt x="3135401" y="1621620"/>
                </a:lnTo>
                <a:lnTo>
                  <a:pt x="2254764" y="1621620"/>
                </a:lnTo>
                <a:lnTo>
                  <a:pt x="2058709" y="1621620"/>
                </a:lnTo>
                <a:lnTo>
                  <a:pt x="1178072" y="1621620"/>
                </a:lnTo>
                <a:lnTo>
                  <a:pt x="1076692" y="1621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이등변 삼각형 8">
            <a:extLst>
              <a:ext uri="{FF2B5EF4-FFF2-40B4-BE49-F238E27FC236}">
                <a16:creationId xmlns:a16="http://schemas.microsoft.com/office/drawing/2014/main" id="{362D2562-FB49-46D0-816D-21231D7892E5}"/>
              </a:ext>
            </a:extLst>
          </p:cNvPr>
          <p:cNvSpPr/>
          <p:nvPr userDrawn="1"/>
        </p:nvSpPr>
        <p:spPr>
          <a:xfrm rot="5400000" flipV="1">
            <a:off x="11134452" y="203795"/>
            <a:ext cx="622089" cy="214496"/>
          </a:xfrm>
          <a:custGeom>
            <a:avLst/>
            <a:gdLst/>
            <a:ahLst/>
            <a:cxnLst/>
            <a:rect l="l" t="t" r="r" b="b"/>
            <a:pathLst>
              <a:path w="864399" h="298044">
                <a:moveTo>
                  <a:pt x="0" y="298044"/>
                </a:moveTo>
                <a:lnTo>
                  <a:pt x="0" y="1"/>
                </a:lnTo>
                <a:lnTo>
                  <a:pt x="197889" y="1"/>
                </a:lnTo>
                <a:lnTo>
                  <a:pt x="216522" y="1"/>
                </a:lnTo>
                <a:lnTo>
                  <a:pt x="288133" y="1"/>
                </a:lnTo>
                <a:lnTo>
                  <a:pt x="288133" y="0"/>
                </a:lnTo>
                <a:lnTo>
                  <a:pt x="486022" y="0"/>
                </a:lnTo>
                <a:lnTo>
                  <a:pt x="504655" y="0"/>
                </a:lnTo>
                <a:lnTo>
                  <a:pt x="666510" y="0"/>
                </a:lnTo>
                <a:lnTo>
                  <a:pt x="702544" y="0"/>
                </a:lnTo>
                <a:lnTo>
                  <a:pt x="864399" y="0"/>
                </a:lnTo>
                <a:lnTo>
                  <a:pt x="702544" y="149312"/>
                </a:lnTo>
                <a:lnTo>
                  <a:pt x="864399" y="298043"/>
                </a:lnTo>
                <a:lnTo>
                  <a:pt x="702544" y="298043"/>
                </a:lnTo>
                <a:lnTo>
                  <a:pt x="666510" y="298043"/>
                </a:lnTo>
                <a:lnTo>
                  <a:pt x="576265" y="298043"/>
                </a:lnTo>
                <a:lnTo>
                  <a:pt x="576266" y="298044"/>
                </a:lnTo>
                <a:lnTo>
                  <a:pt x="414411" y="298044"/>
                </a:lnTo>
                <a:lnTo>
                  <a:pt x="378377" y="298044"/>
                </a:lnTo>
                <a:lnTo>
                  <a:pt x="216522" y="298044"/>
                </a:lnTo>
                <a:lnTo>
                  <a:pt x="197889" y="298044"/>
                </a:lnTo>
                <a:close/>
              </a:path>
            </a:pathLst>
          </a:custGeom>
          <a:solidFill>
            <a:srgbClr val="16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텍스트 개체 틀 9">
            <a:extLst>
              <a:ext uri="{FF2B5EF4-FFF2-40B4-BE49-F238E27FC236}">
                <a16:creationId xmlns:a16="http://schemas.microsoft.com/office/drawing/2014/main" id="{E71FF380-CECC-4A05-A957-384F1EC432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66045" y="3343740"/>
            <a:ext cx="1738555" cy="4512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64" name="텍스트 개체 틀 9">
            <a:extLst>
              <a:ext uri="{FF2B5EF4-FFF2-40B4-BE49-F238E27FC236}">
                <a16:creationId xmlns:a16="http://schemas.microsoft.com/office/drawing/2014/main" id="{B1E80263-9779-4164-AC6C-4BA5ED935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6045" y="4192154"/>
            <a:ext cx="1738555" cy="4512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0" name="텍스트 개체 틀 9">
            <a:extLst>
              <a:ext uri="{FF2B5EF4-FFF2-40B4-BE49-F238E27FC236}">
                <a16:creationId xmlns:a16="http://schemas.microsoft.com/office/drawing/2014/main" id="{BE1A31C7-AA3E-4B53-A894-98EE25FE73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6045" y="5017996"/>
            <a:ext cx="1738555" cy="4512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C81E2ED-D895-4101-9A53-A186A7E5A4AA}"/>
              </a:ext>
            </a:extLst>
          </p:cNvPr>
          <p:cNvSpPr/>
          <p:nvPr userDrawn="1"/>
        </p:nvSpPr>
        <p:spPr>
          <a:xfrm>
            <a:off x="5655253" y="2555296"/>
            <a:ext cx="1913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162D9A"/>
                </a:solidFill>
                <a:latin typeface="맑은 고딕 (제목)"/>
                <a:ea typeface="Adobe 고딕 Std B" pitchFamily="34" charset="-127"/>
              </a:rPr>
              <a:t>INDEX</a:t>
            </a:r>
            <a:endParaRPr lang="ko-KR" altLang="en-US" sz="4400" b="1" dirty="0">
              <a:solidFill>
                <a:srgbClr val="162D9A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180A4A2-16D4-4E44-9650-4D5AFDBBCF84}"/>
              </a:ext>
            </a:extLst>
          </p:cNvPr>
          <p:cNvSpPr/>
          <p:nvPr userDrawn="1"/>
        </p:nvSpPr>
        <p:spPr>
          <a:xfrm>
            <a:off x="-1" y="-1"/>
            <a:ext cx="96110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D6916A0-9FD3-4753-9D5B-54DC7B0BED5A}"/>
              </a:ext>
            </a:extLst>
          </p:cNvPr>
          <p:cNvSpPr/>
          <p:nvPr userDrawn="1"/>
        </p:nvSpPr>
        <p:spPr>
          <a:xfrm>
            <a:off x="-3865" y="4523039"/>
            <a:ext cx="978511" cy="233496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 Box 58">
            <a:extLst>
              <a:ext uri="{FF2B5EF4-FFF2-40B4-BE49-F238E27FC236}">
                <a16:creationId xmlns:a16="http://schemas.microsoft.com/office/drawing/2014/main" id="{0399D67B-3555-40D7-828E-4DBB371437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cxnSp>
        <p:nvCxnSpPr>
          <p:cNvPr id="88" name="직선 연결선 25">
            <a:extLst>
              <a:ext uri="{FF2B5EF4-FFF2-40B4-BE49-F238E27FC236}">
                <a16:creationId xmlns:a16="http://schemas.microsoft.com/office/drawing/2014/main" id="{F29DF02B-0515-4F24-9A85-B138644C6B0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Text Box 58">
            <a:extLst>
              <a:ext uri="{FF2B5EF4-FFF2-40B4-BE49-F238E27FC236}">
                <a16:creationId xmlns:a16="http://schemas.microsoft.com/office/drawing/2014/main" id="{FED04A98-525D-4D37-B1C8-BE4AD87BAC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0" name="Text Box 58">
            <a:extLst>
              <a:ext uri="{FF2B5EF4-FFF2-40B4-BE49-F238E27FC236}">
                <a16:creationId xmlns:a16="http://schemas.microsoft.com/office/drawing/2014/main" id="{0FB647C4-1487-402C-98EE-0E736918F8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E27F77B-72A3-4614-9831-D16741215B97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DEDDCD9-AF5B-4469-A897-5ACE6A210B5B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C60FAB5-6CB6-4BF3-9080-923E7A79EC3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FDCB44C-A155-47E2-9A05-E1A44F96CC3C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FCDA1C5-5523-4FE6-B564-A99F46E9C2AC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96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6B1870A-BBE0-4CCE-9FA5-1DE7154764A3}"/>
              </a:ext>
            </a:extLst>
          </p:cNvPr>
          <p:cNvSpPr/>
          <p:nvPr userDrawn="1"/>
        </p:nvSpPr>
        <p:spPr>
          <a:xfrm>
            <a:off x="982790" y="0"/>
            <a:ext cx="15631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8117BD-7D5C-42EF-96E6-FFCB07301FE4}"/>
              </a:ext>
            </a:extLst>
          </p:cNvPr>
          <p:cNvSpPr/>
          <p:nvPr userDrawn="1"/>
        </p:nvSpPr>
        <p:spPr>
          <a:xfrm>
            <a:off x="978513" y="4941168"/>
            <a:ext cx="1567403" cy="1916832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CD01A9-8A51-40A0-AE6A-F7685AEFE6B8}"/>
              </a:ext>
            </a:extLst>
          </p:cNvPr>
          <p:cNvCxnSpPr>
            <a:cxnSpLocks/>
          </p:cNvCxnSpPr>
          <p:nvPr userDrawn="1"/>
        </p:nvCxnSpPr>
        <p:spPr>
          <a:xfrm>
            <a:off x="3215640" y="691743"/>
            <a:ext cx="868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759CE9B-4FF4-424E-9B68-F7BE11CEBB59}"/>
              </a:ext>
            </a:extLst>
          </p:cNvPr>
          <p:cNvGrpSpPr/>
          <p:nvPr userDrawn="1"/>
        </p:nvGrpSpPr>
        <p:grpSpPr>
          <a:xfrm>
            <a:off x="971550" y="261864"/>
            <a:ext cx="2095499" cy="691746"/>
            <a:chOff x="1452241" y="230360"/>
            <a:chExt cx="1476983" cy="461383"/>
          </a:xfrm>
        </p:grpSpPr>
        <p:sp>
          <p:nvSpPr>
            <p:cNvPr id="25" name="이등변 삼각형 8">
              <a:extLst>
                <a:ext uri="{FF2B5EF4-FFF2-40B4-BE49-F238E27FC236}">
                  <a16:creationId xmlns:a16="http://schemas.microsoft.com/office/drawing/2014/main" id="{BBA9500D-84E3-454F-BA49-CE8E7C12D987}"/>
                </a:ext>
              </a:extLst>
            </p:cNvPr>
            <p:cNvSpPr/>
            <p:nvPr userDrawn="1"/>
          </p:nvSpPr>
          <p:spPr>
            <a:xfrm>
              <a:off x="2550998" y="311242"/>
              <a:ext cx="378226" cy="380501"/>
            </a:xfrm>
            <a:custGeom>
              <a:avLst/>
              <a:gdLst/>
              <a:ahLst/>
              <a:cxnLst/>
              <a:rect l="l" t="t" r="r" b="b"/>
              <a:pathLst>
                <a:path w="417971" h="420486">
                  <a:moveTo>
                    <a:pt x="0" y="0"/>
                  </a:moveTo>
                  <a:lnTo>
                    <a:pt x="219368" y="0"/>
                  </a:lnTo>
                  <a:lnTo>
                    <a:pt x="417971" y="0"/>
                  </a:lnTo>
                  <a:lnTo>
                    <a:pt x="219368" y="210653"/>
                  </a:lnTo>
                  <a:lnTo>
                    <a:pt x="417971" y="420486"/>
                  </a:lnTo>
                  <a:lnTo>
                    <a:pt x="219368" y="420486"/>
                  </a:lnTo>
                  <a:lnTo>
                    <a:pt x="0" y="420486"/>
                  </a:lnTo>
                  <a:close/>
                </a:path>
              </a:pathLst>
            </a:cu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4A532F9E-66AF-436B-8837-9A429F7295FC}"/>
                </a:ext>
              </a:extLst>
            </p:cNvPr>
            <p:cNvSpPr/>
            <p:nvPr userDrawn="1"/>
          </p:nvSpPr>
          <p:spPr>
            <a:xfrm rot="5400000">
              <a:off x="2529342" y="526766"/>
              <a:ext cx="183549" cy="146405"/>
            </a:xfrm>
            <a:prstGeom prst="triangle">
              <a:avLst>
                <a:gd name="adj" fmla="val 5548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8C6BF22-6786-4ECF-B226-08EF854A540A}"/>
                </a:ext>
              </a:extLst>
            </p:cNvPr>
            <p:cNvSpPr/>
            <p:nvPr userDrawn="1"/>
          </p:nvSpPr>
          <p:spPr>
            <a:xfrm>
              <a:off x="1452241" y="230360"/>
              <a:ext cx="1242081" cy="380501"/>
            </a:xfrm>
            <a:prstGeom prst="rect">
              <a:avLst/>
            </a:prstGeom>
            <a:solidFill>
              <a:srgbClr val="16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70" name="텍스트 개체 틀 9">
            <a:extLst>
              <a:ext uri="{FF2B5EF4-FFF2-40B4-BE49-F238E27FC236}">
                <a16:creationId xmlns:a16="http://schemas.microsoft.com/office/drawing/2014/main" id="{56DC6A6A-8647-40FB-A8C7-2D44F5C192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525" y="338064"/>
            <a:ext cx="1625247" cy="4942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1" name="텍스트 개체 틀 111">
            <a:extLst>
              <a:ext uri="{FF2B5EF4-FFF2-40B4-BE49-F238E27FC236}">
                <a16:creationId xmlns:a16="http://schemas.microsoft.com/office/drawing/2014/main" id="{4C42BC6B-A0B7-40A2-BE8D-7B14B9C1A3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3489" y="5148618"/>
            <a:ext cx="3440431" cy="12538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72" name="텍스트 개체 틀 9">
            <a:extLst>
              <a:ext uri="{FF2B5EF4-FFF2-40B4-BE49-F238E27FC236}">
                <a16:creationId xmlns:a16="http://schemas.microsoft.com/office/drawing/2014/main" id="{D380656E-8455-4560-9825-17CB34E821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63489" y="4609435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8724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C8E0F6-99D6-47F5-9D3C-C94946AD425E}"/>
              </a:ext>
            </a:extLst>
          </p:cNvPr>
          <p:cNvSpPr/>
          <p:nvPr userDrawn="1"/>
        </p:nvSpPr>
        <p:spPr>
          <a:xfrm>
            <a:off x="6741755" y="687663"/>
            <a:ext cx="5009627" cy="424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7D0B01-EA44-43FF-881B-A530E66F4F16}"/>
              </a:ext>
            </a:extLst>
          </p:cNvPr>
          <p:cNvSpPr/>
          <p:nvPr userDrawn="1"/>
        </p:nvSpPr>
        <p:spPr>
          <a:xfrm>
            <a:off x="1469019" y="702903"/>
            <a:ext cx="5009627" cy="4249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CD01A9-8A51-40A0-AE6A-F7685AEFE6B8}"/>
              </a:ext>
            </a:extLst>
          </p:cNvPr>
          <p:cNvCxnSpPr>
            <a:cxnSpLocks/>
          </p:cNvCxnSpPr>
          <p:nvPr userDrawn="1"/>
        </p:nvCxnSpPr>
        <p:spPr>
          <a:xfrm>
            <a:off x="968931" y="691743"/>
            <a:ext cx="11190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3E91365-8ACA-42C7-A5EF-A4EB4FD9D9EB}"/>
              </a:ext>
            </a:extLst>
          </p:cNvPr>
          <p:cNvCxnSpPr>
            <a:cxnSpLocks/>
          </p:cNvCxnSpPr>
          <p:nvPr userDrawn="1"/>
        </p:nvCxnSpPr>
        <p:spPr>
          <a:xfrm>
            <a:off x="968931" y="4941168"/>
            <a:ext cx="111901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111">
            <a:extLst>
              <a:ext uri="{FF2B5EF4-FFF2-40B4-BE49-F238E27FC236}">
                <a16:creationId xmlns:a16="http://schemas.microsoft.com/office/drawing/2014/main" id="{B49E7B48-38A9-4408-853A-2A4BC2E42C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18091" y="5615271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29" name="텍스트 개체 틀 9">
            <a:extLst>
              <a:ext uri="{FF2B5EF4-FFF2-40B4-BE49-F238E27FC236}">
                <a16:creationId xmlns:a16="http://schemas.microsoft.com/office/drawing/2014/main" id="{97BC1C6C-A27B-44B0-9084-63B8C93238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8091" y="5076088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30" name="텍스트 개체 틀 111">
            <a:extLst>
              <a:ext uri="{FF2B5EF4-FFF2-40B4-BE49-F238E27FC236}">
                <a16:creationId xmlns:a16="http://schemas.microsoft.com/office/drawing/2014/main" id="{5FCE1FE6-A366-4C3E-8C3E-C12A69452C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02562" y="5615271"/>
            <a:ext cx="3440431" cy="80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31" name="텍스트 개체 틀 9">
            <a:extLst>
              <a:ext uri="{FF2B5EF4-FFF2-40B4-BE49-F238E27FC236}">
                <a16:creationId xmlns:a16="http://schemas.microsoft.com/office/drawing/2014/main" id="{EDA23701-0358-4918-ACE4-631E6662F3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2562" y="5076088"/>
            <a:ext cx="3440431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62D9A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4001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24" name="텍스트 개체 틀 111">
            <a:extLst>
              <a:ext uri="{FF2B5EF4-FFF2-40B4-BE49-F238E27FC236}">
                <a16:creationId xmlns:a16="http://schemas.microsoft.com/office/drawing/2014/main" id="{B49E7B48-38A9-4408-853A-2A4BC2E42C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26511" y="4787462"/>
            <a:ext cx="2268080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7CD896-F439-4490-A2C2-118DE8A0A095}"/>
              </a:ext>
            </a:extLst>
          </p:cNvPr>
          <p:cNvSpPr/>
          <p:nvPr userDrawn="1"/>
        </p:nvSpPr>
        <p:spPr>
          <a:xfrm>
            <a:off x="1946966" y="2708714"/>
            <a:ext cx="1827171" cy="18271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0F52F16B-DA7E-4D0F-99CE-824CA2505E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25117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A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A94824B4-C26D-4242-A9A4-CABC110814F3}"/>
              </a:ext>
            </a:extLst>
          </p:cNvPr>
          <p:cNvSpPr/>
          <p:nvPr userDrawn="1"/>
        </p:nvSpPr>
        <p:spPr>
          <a:xfrm rot="19800000">
            <a:off x="4000778" y="3528887"/>
            <a:ext cx="152244" cy="13124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7751952-8197-4A2A-A30A-FA168DCC6963}"/>
              </a:ext>
            </a:extLst>
          </p:cNvPr>
          <p:cNvSpPr/>
          <p:nvPr userDrawn="1"/>
        </p:nvSpPr>
        <p:spPr>
          <a:xfrm>
            <a:off x="4379663" y="2708714"/>
            <a:ext cx="1827171" cy="18271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텍스트 개체 틀 9">
            <a:extLst>
              <a:ext uri="{FF2B5EF4-FFF2-40B4-BE49-F238E27FC236}">
                <a16:creationId xmlns:a16="http://schemas.microsoft.com/office/drawing/2014/main" id="{3FFD349D-E578-426E-9D89-3DA9AC2DA6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57814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B</a:t>
            </a: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28E8E442-90EF-4BFC-8B29-B36466911CA9}"/>
              </a:ext>
            </a:extLst>
          </p:cNvPr>
          <p:cNvSpPr/>
          <p:nvPr userDrawn="1"/>
        </p:nvSpPr>
        <p:spPr>
          <a:xfrm rot="19800000">
            <a:off x="6433475" y="3528887"/>
            <a:ext cx="152244" cy="13124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B1FB9A1-0A98-4633-ADEB-353CDFFAA0B6}"/>
              </a:ext>
            </a:extLst>
          </p:cNvPr>
          <p:cNvSpPr/>
          <p:nvPr userDrawn="1"/>
        </p:nvSpPr>
        <p:spPr>
          <a:xfrm>
            <a:off x="6812360" y="2708714"/>
            <a:ext cx="1827171" cy="18271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텍스트 개체 틀 9">
            <a:extLst>
              <a:ext uri="{FF2B5EF4-FFF2-40B4-BE49-F238E27FC236}">
                <a16:creationId xmlns:a16="http://schemas.microsoft.com/office/drawing/2014/main" id="{D6B65D7B-3BA6-4D2D-A964-982CE5020B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90511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C</a:t>
            </a: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DB33B895-5501-4291-863F-2085F83D50DE}"/>
              </a:ext>
            </a:extLst>
          </p:cNvPr>
          <p:cNvSpPr/>
          <p:nvPr userDrawn="1"/>
        </p:nvSpPr>
        <p:spPr>
          <a:xfrm rot="19800000">
            <a:off x="8866172" y="3528887"/>
            <a:ext cx="152244" cy="131245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A06CEEE-A302-462B-B1C6-89B7661CC270}"/>
              </a:ext>
            </a:extLst>
          </p:cNvPr>
          <p:cNvSpPr/>
          <p:nvPr userDrawn="1"/>
        </p:nvSpPr>
        <p:spPr>
          <a:xfrm>
            <a:off x="9217682" y="2708714"/>
            <a:ext cx="1827171" cy="1827171"/>
          </a:xfrm>
          <a:prstGeom prst="ellipse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텍스트 개체 틀 9">
            <a:extLst>
              <a:ext uri="{FF2B5EF4-FFF2-40B4-BE49-F238E27FC236}">
                <a16:creationId xmlns:a16="http://schemas.microsoft.com/office/drawing/2014/main" id="{B3D849FA-7841-48FC-BEDE-D18CA81683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95833" y="3372487"/>
            <a:ext cx="700380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D</a:t>
            </a:r>
          </a:p>
        </p:txBody>
      </p:sp>
      <p:sp>
        <p:nvSpPr>
          <p:cNvPr id="45" name="텍스트 개체 틀 111">
            <a:extLst>
              <a:ext uri="{FF2B5EF4-FFF2-40B4-BE49-F238E27FC236}">
                <a16:creationId xmlns:a16="http://schemas.microsoft.com/office/drawing/2014/main" id="{4CE6655A-FE93-44C3-9114-16CB88E8941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75635" y="4787462"/>
            <a:ext cx="2235226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46" name="텍스트 개체 틀 111">
            <a:extLst>
              <a:ext uri="{FF2B5EF4-FFF2-40B4-BE49-F238E27FC236}">
                <a16:creationId xmlns:a16="http://schemas.microsoft.com/office/drawing/2014/main" id="{7E6E29A6-47A9-4F84-99AC-DF822227C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8332" y="4787462"/>
            <a:ext cx="2235226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47" name="텍스트 개체 틀 111">
            <a:extLst>
              <a:ext uri="{FF2B5EF4-FFF2-40B4-BE49-F238E27FC236}">
                <a16:creationId xmlns:a16="http://schemas.microsoft.com/office/drawing/2014/main" id="{7F539477-57B2-4C8B-9A63-2D8D4331FC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42084" y="4787462"/>
            <a:ext cx="2178366" cy="1105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TEXT</a:t>
            </a:r>
          </a:p>
          <a:p>
            <a:pPr lvl="0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5950CE-B40E-4C78-B0E2-EAEEC20E7153}"/>
              </a:ext>
            </a:extLst>
          </p:cNvPr>
          <p:cNvSpPr/>
          <p:nvPr userDrawn="1"/>
        </p:nvSpPr>
        <p:spPr>
          <a:xfrm>
            <a:off x="2525124" y="1430458"/>
            <a:ext cx="7971089" cy="712423"/>
          </a:xfrm>
          <a:prstGeom prst="rect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텍스트 개체 틀 9">
            <a:extLst>
              <a:ext uri="{FF2B5EF4-FFF2-40B4-BE49-F238E27FC236}">
                <a16:creationId xmlns:a16="http://schemas.microsoft.com/office/drawing/2014/main" id="{AAAD72B2-1892-4FC5-94E7-097992EEB5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5117" y="1501431"/>
            <a:ext cx="7971088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1" name="텍스트 개체 틀 9">
            <a:extLst>
              <a:ext uri="{FF2B5EF4-FFF2-40B4-BE49-F238E27FC236}">
                <a16:creationId xmlns:a16="http://schemas.microsoft.com/office/drawing/2014/main" id="{7D1B18B2-39F3-4790-8BA0-BDC60C007E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25117" y="890079"/>
            <a:ext cx="7971088" cy="359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0734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타원 60">
            <a:extLst>
              <a:ext uri="{FF2B5EF4-FFF2-40B4-BE49-F238E27FC236}">
                <a16:creationId xmlns:a16="http://schemas.microsoft.com/office/drawing/2014/main" id="{D9207F6A-E595-49E0-936B-A3432C6C330C}"/>
              </a:ext>
            </a:extLst>
          </p:cNvPr>
          <p:cNvSpPr/>
          <p:nvPr userDrawn="1"/>
        </p:nvSpPr>
        <p:spPr>
          <a:xfrm>
            <a:off x="9238768" y="3146178"/>
            <a:ext cx="2449991" cy="24499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380C7A0-93CA-4C6D-B312-D1068573DB8A}"/>
              </a:ext>
            </a:extLst>
          </p:cNvPr>
          <p:cNvSpPr/>
          <p:nvPr userDrawn="1"/>
        </p:nvSpPr>
        <p:spPr>
          <a:xfrm>
            <a:off x="5443651" y="3146178"/>
            <a:ext cx="2449991" cy="24499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DF4EA4-6C32-402C-A447-D428CD1F0D3A}"/>
              </a:ext>
            </a:extLst>
          </p:cNvPr>
          <p:cNvSpPr/>
          <p:nvPr userDrawn="1"/>
        </p:nvSpPr>
        <p:spPr>
          <a:xfrm>
            <a:off x="974904" y="6671329"/>
            <a:ext cx="11217096" cy="1866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직선 연결선 25">
            <a:extLst>
              <a:ext uri="{FF2B5EF4-FFF2-40B4-BE49-F238E27FC236}">
                <a16:creationId xmlns:a16="http://schemas.microsoft.com/office/drawing/2014/main" id="{9CFA086E-E6E4-4F72-9D8E-E21BF3EBAC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 algn="ctr">
            <a:solidFill>
              <a:srgbClr val="0E5A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58">
            <a:extLst>
              <a:ext uri="{FF2B5EF4-FFF2-40B4-BE49-F238E27FC236}">
                <a16:creationId xmlns:a16="http://schemas.microsoft.com/office/drawing/2014/main" id="{DF37A49C-7298-41FD-BDC7-B25BD32E88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-2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A4BAA9F7-B992-4CAF-991C-343DE0B840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69" y="6537473"/>
            <a:ext cx="86201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8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spc="300" dirty="0">
                <a:solidFill>
                  <a:srgbClr val="0E5AA8"/>
                </a:solidFill>
                <a:latin typeface="좋은_블루고딕 M" panose="02030504000101010101" pitchFamily="18" charset="-127"/>
                <a:ea typeface="좋은_블루고딕 M" panose="02030504000101010101" pitchFamily="18" charset="-127"/>
              </a:rPr>
              <a:t>-------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6384A-B63F-4624-A599-555756EBE4DB}"/>
              </a:ext>
            </a:extLst>
          </p:cNvPr>
          <p:cNvSpPr/>
          <p:nvPr userDrawn="1"/>
        </p:nvSpPr>
        <p:spPr>
          <a:xfrm>
            <a:off x="-3865" y="3078321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5722E2-7819-425F-AB2D-DE8B68ECFF98}"/>
              </a:ext>
            </a:extLst>
          </p:cNvPr>
          <p:cNvSpPr/>
          <p:nvPr userDrawn="1"/>
        </p:nvSpPr>
        <p:spPr>
          <a:xfrm>
            <a:off x="125870" y="3122283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01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6222B-F452-4DD5-BABA-2233A2201266}"/>
              </a:ext>
            </a:extLst>
          </p:cNvPr>
          <p:cNvSpPr/>
          <p:nvPr userDrawn="1"/>
        </p:nvSpPr>
        <p:spPr>
          <a:xfrm>
            <a:off x="-3865" y="3794982"/>
            <a:ext cx="978511" cy="67269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FA75C0-E461-4521-9DB4-3EA88D224860}"/>
              </a:ext>
            </a:extLst>
          </p:cNvPr>
          <p:cNvSpPr/>
          <p:nvPr userDrawn="1"/>
        </p:nvSpPr>
        <p:spPr>
          <a:xfrm>
            <a:off x="125870" y="3838944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  <a:latin typeface="맑은 고딕 (제목)"/>
                <a:ea typeface="Adobe 고딕 Std B" pitchFamily="34" charset="-127"/>
              </a:rPr>
              <a:t>02</a:t>
            </a:r>
            <a:endParaRPr lang="ko-KR" altLang="en-US" sz="4400" b="1" dirty="0">
              <a:solidFill>
                <a:schemeClr val="bg1">
                  <a:lumMod val="75000"/>
                </a:schemeClr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CBC074-0787-4D05-BBE5-7AE5B2C2ACA8}"/>
              </a:ext>
            </a:extLst>
          </p:cNvPr>
          <p:cNvSpPr/>
          <p:nvPr userDrawn="1"/>
        </p:nvSpPr>
        <p:spPr>
          <a:xfrm>
            <a:off x="-3865" y="4521009"/>
            <a:ext cx="978511" cy="2336991"/>
          </a:xfrm>
          <a:prstGeom prst="rect">
            <a:avLst/>
          </a:prstGeom>
          <a:solidFill>
            <a:srgbClr val="162D9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62D9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2C2ECF-94E0-4777-8B84-E98ED6DFCEB5}"/>
              </a:ext>
            </a:extLst>
          </p:cNvPr>
          <p:cNvSpPr/>
          <p:nvPr userDrawn="1"/>
        </p:nvSpPr>
        <p:spPr>
          <a:xfrm>
            <a:off x="125870" y="4564971"/>
            <a:ext cx="658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 (제목)"/>
                <a:ea typeface="Adobe 고딕 Std B" pitchFamily="34" charset="-127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맑은 고딕 (제목)"/>
              <a:ea typeface="Adobe 고딕 Std B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7CD896-F439-4490-A2C2-118DE8A0A095}"/>
              </a:ext>
            </a:extLst>
          </p:cNvPr>
          <p:cNvSpPr/>
          <p:nvPr userDrawn="1"/>
        </p:nvSpPr>
        <p:spPr>
          <a:xfrm>
            <a:off x="1762462" y="3156501"/>
            <a:ext cx="2449991" cy="24499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0F52F16B-DA7E-4D0F-99CE-824CA2505E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59366" y="4235771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1" name="텍스트 개체 틀 9">
            <a:extLst>
              <a:ext uri="{FF2B5EF4-FFF2-40B4-BE49-F238E27FC236}">
                <a16:creationId xmlns:a16="http://schemas.microsoft.com/office/drawing/2014/main" id="{7D1B18B2-39F3-4790-8BA0-BDC60C007E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25117" y="671602"/>
            <a:ext cx="7971088" cy="5699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68B58D-1479-4235-9E31-B9CED9CA7E92}"/>
              </a:ext>
            </a:extLst>
          </p:cNvPr>
          <p:cNvSpPr/>
          <p:nvPr userDrawn="1"/>
        </p:nvSpPr>
        <p:spPr>
          <a:xfrm>
            <a:off x="3619373" y="1931505"/>
            <a:ext cx="2449991" cy="2449991"/>
          </a:xfrm>
          <a:prstGeom prst="ellipse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텍스트 개체 틀 9">
            <a:extLst>
              <a:ext uri="{FF2B5EF4-FFF2-40B4-BE49-F238E27FC236}">
                <a16:creationId xmlns:a16="http://schemas.microsoft.com/office/drawing/2014/main" id="{E92F3D08-182F-41DC-BDDD-1E01F442FA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16271" y="297537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8" name="텍스트 개체 틀 9">
            <a:extLst>
              <a:ext uri="{FF2B5EF4-FFF2-40B4-BE49-F238E27FC236}">
                <a16:creationId xmlns:a16="http://schemas.microsoft.com/office/drawing/2014/main" id="{B0604D04-829B-4FD8-BAAA-F929816099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40555" y="422544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40F987-1FD7-4A20-9D3A-85F73F0D7DAB}"/>
              </a:ext>
            </a:extLst>
          </p:cNvPr>
          <p:cNvSpPr/>
          <p:nvPr userDrawn="1"/>
        </p:nvSpPr>
        <p:spPr>
          <a:xfrm>
            <a:off x="7297289" y="1931505"/>
            <a:ext cx="2449991" cy="2449991"/>
          </a:xfrm>
          <a:prstGeom prst="ellipse">
            <a:avLst/>
          </a:prstGeom>
          <a:solidFill>
            <a:srgbClr val="162D9A"/>
          </a:solidFill>
          <a:ln>
            <a:solidFill>
              <a:srgbClr val="16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텍스트 개체 틀 9">
            <a:extLst>
              <a:ext uri="{FF2B5EF4-FFF2-40B4-BE49-F238E27FC236}">
                <a16:creationId xmlns:a16="http://schemas.microsoft.com/office/drawing/2014/main" id="{9977C211-3A5A-4251-97D5-12A3ACA52E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94187" y="297537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62" name="텍스트 개체 틀 9">
            <a:extLst>
              <a:ext uri="{FF2B5EF4-FFF2-40B4-BE49-F238E27FC236}">
                <a16:creationId xmlns:a16="http://schemas.microsoft.com/office/drawing/2014/main" id="{732F79DA-D7A6-49BF-BE27-E525B734A63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35672" y="4225448"/>
            <a:ext cx="2449985" cy="570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63" name="텍스트 개체 틀 9">
            <a:extLst>
              <a:ext uri="{FF2B5EF4-FFF2-40B4-BE49-F238E27FC236}">
                <a16:creationId xmlns:a16="http://schemas.microsoft.com/office/drawing/2014/main" id="{E2D853E3-9ECB-42A8-8CB9-FD68F266FE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25117" y="1277672"/>
            <a:ext cx="7971088" cy="359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맑은 고딕 (제목)"/>
                <a:ea typeface="a고딕16" pitchFamily="18" charset="-127"/>
              </a:defRPr>
            </a:lvl1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4021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188EC-CC87-463E-8706-04EBB5D7B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B8B3-6EA9-42A6-A58A-67D080FECCEE}" type="datetimeFigureOut">
              <a:rPr lang="ko-KR" altLang="en-US" smtClean="0"/>
              <a:t>2022-01-11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7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52" r:id="rId3"/>
    <p:sldLayoutId id="2147483660" r:id="rId4"/>
    <p:sldLayoutId id="2147483649" r:id="rId5"/>
    <p:sldLayoutId id="2147483651" r:id="rId6"/>
    <p:sldLayoutId id="2147483663" r:id="rId7"/>
    <p:sldLayoutId id="2147483664" r:id="rId8"/>
    <p:sldLayoutId id="2147483665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8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F92F2D-2C4A-44B9-ACFE-249211C163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C5527-1880-44F1-8486-9339F72B8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000" dirty="0"/>
              <a:t>Boolean Equations</a:t>
            </a:r>
            <a:endParaRPr lang="ko-KR" altLang="en-US" sz="4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90EC87-CC05-4282-9A66-118518A1A3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이준휘</a:t>
            </a:r>
            <a:r>
              <a:rPr lang="en-US" altLang="ko-KR" dirty="0"/>
              <a:t>, </a:t>
            </a:r>
            <a:r>
              <a:rPr lang="ko-KR" altLang="en-US" dirty="0"/>
              <a:t>박지용</a:t>
            </a:r>
            <a:r>
              <a:rPr lang="en-US" altLang="ko-KR" dirty="0"/>
              <a:t>, </a:t>
            </a:r>
            <a:r>
              <a:rPr lang="ko-KR" altLang="en-US" dirty="0" err="1"/>
              <a:t>황지웅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98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4872" y="1250557"/>
            <a:ext cx="7348072" cy="479897"/>
          </a:xfrm>
        </p:spPr>
        <p:txBody>
          <a:bodyPr>
            <a:normAutofit/>
          </a:bodyPr>
          <a:lstStyle/>
          <a:p>
            <a:pPr algn="just"/>
            <a:r>
              <a:rPr lang="ko-KR" altLang="en-US" sz="1700"/>
              <a:t>모든 </a:t>
            </a:r>
            <a:r>
              <a:rPr lang="ko-KR" altLang="en-US" sz="1700" err="1"/>
              <a:t>부울식</a:t>
            </a:r>
            <a:r>
              <a:rPr lang="en-US" altLang="ko-KR" sz="1700"/>
              <a:t>(Boolean Equation)</a:t>
            </a:r>
            <a:r>
              <a:rPr lang="ko-KR" altLang="en-US" sz="1700"/>
              <a:t>은 </a:t>
            </a:r>
            <a:r>
              <a:rPr lang="en-US" altLang="ko-KR" sz="1700"/>
              <a:t>SOP</a:t>
            </a:r>
            <a:r>
              <a:rPr lang="ko-KR" altLang="en-US" sz="1700"/>
              <a:t> 형식으로 표현할 수 있습니다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>
                <a:solidFill>
                  <a:schemeClr val="bg1"/>
                </a:solidFill>
              </a:rPr>
              <a:t>Sum-of-Products (SOP)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217983C-7C10-4EA6-BE4A-CFB4559F86FD}"/>
              </a:ext>
            </a:extLst>
          </p:cNvPr>
          <p:cNvSpPr txBox="1">
            <a:spLocks/>
          </p:cNvSpPr>
          <p:nvPr/>
        </p:nvSpPr>
        <p:spPr>
          <a:xfrm>
            <a:off x="204872" y="1730454"/>
            <a:ext cx="73480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/>
              <a:t>각 행에서는 그 행에 해당하는 </a:t>
            </a:r>
            <a:r>
              <a:rPr lang="en-US" altLang="ko-KR" sz="1700" err="1"/>
              <a:t>minterm</a:t>
            </a:r>
            <a:r>
              <a:rPr lang="ko-KR" altLang="en-US" sz="1700"/>
              <a:t>은 참을 성립합니다</a:t>
            </a:r>
            <a:r>
              <a:rPr lang="en-US" altLang="ko-KR" sz="1700"/>
              <a:t>.</a:t>
            </a:r>
            <a:r>
              <a:rPr lang="ko-KR" altLang="en-US" sz="1700"/>
              <a:t>  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A79DA78-925C-4226-95F2-5D24F8419A38}"/>
              </a:ext>
            </a:extLst>
          </p:cNvPr>
          <p:cNvSpPr txBox="1">
            <a:spLocks/>
          </p:cNvSpPr>
          <p:nvPr/>
        </p:nvSpPr>
        <p:spPr>
          <a:xfrm>
            <a:off x="204872" y="2720534"/>
            <a:ext cx="787232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/>
              <a:t>결과 </a:t>
            </a:r>
            <a:r>
              <a:rPr lang="en-US" altLang="ko-KR" sz="1700"/>
              <a:t>Y</a:t>
            </a:r>
            <a:r>
              <a:rPr lang="ko-KR" altLang="en-US" sz="1700"/>
              <a:t>가 </a:t>
            </a:r>
            <a:r>
              <a:rPr lang="en-US" altLang="ko-KR" sz="1700"/>
              <a:t>True</a:t>
            </a:r>
            <a:r>
              <a:rPr lang="ko-KR" altLang="en-US" sz="1700"/>
              <a:t>인 </a:t>
            </a:r>
            <a:r>
              <a:rPr lang="en-US" altLang="ko-KR" sz="1700" err="1"/>
              <a:t>Minterm</a:t>
            </a:r>
            <a:r>
              <a:rPr lang="ko-KR" altLang="en-US" sz="1700"/>
              <a:t>들만을 </a:t>
            </a:r>
            <a:r>
              <a:rPr lang="en-US" altLang="ko-KR" sz="1700"/>
              <a:t>OR </a:t>
            </a:r>
            <a:r>
              <a:rPr lang="ko-KR" altLang="en-US" sz="1700"/>
              <a:t>연산으로 묶어서 식을 표현합니다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EEFFB4-4A0C-4B74-B518-939A8165125E}"/>
                  </a:ext>
                </a:extLst>
              </p:cNvPr>
              <p:cNvSpPr txBox="1"/>
              <p:nvPr/>
            </p:nvSpPr>
            <p:spPr>
              <a:xfrm>
                <a:off x="2943102" y="5280056"/>
                <a:ext cx="6305796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ore-K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(1,3)</m:t>
                          </m:r>
                        </m:e>
                      </m:nary>
                    </m:oMath>
                  </m:oMathPara>
                </a14:m>
                <a:endParaRPr lang="ko-Kore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EEFFB4-4A0C-4B74-B518-939A81651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102" y="5280056"/>
                <a:ext cx="6305796" cy="7630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8937EFE5-CF63-9446-8A66-78029FA3CD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000" y="3156616"/>
              <a:ext cx="8128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607188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55543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291284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38658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846590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A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B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Y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err="1"/>
                            <a:t>minterm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err="1"/>
                            <a:t>minterm</a:t>
                          </a:r>
                          <a:endParaRPr lang="en-US" altLang="ko-Kore-KR"/>
                        </a:p>
                        <a:p>
                          <a:pPr algn="ctr"/>
                          <a:r>
                            <a:rPr lang="en-US" altLang="ko-Kore-KR"/>
                            <a:t>name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528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215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2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4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3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082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8937EFE5-CF63-9446-8A66-78029FA3CD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906329"/>
                  </p:ext>
                </p:extLst>
              </p:nvPr>
            </p:nvGraphicFramePr>
            <p:xfrm>
              <a:off x="2032000" y="3156616"/>
              <a:ext cx="8128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607188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55543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291284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38658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8465902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A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B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Y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err="1"/>
                            <a:t>minterm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err="1"/>
                            <a:t>minterm</a:t>
                          </a:r>
                          <a:endParaRPr lang="en-US" altLang="ko-Kore-KR"/>
                        </a:p>
                        <a:p>
                          <a:pPr algn="ctr"/>
                          <a:r>
                            <a:rPr lang="en-US" altLang="ko-Kore-KR"/>
                            <a:t>name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81967" r="-10149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528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81967" r="-10149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215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81967" r="-10149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2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4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481967" r="-10149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3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0826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4AB18E5E-DD85-CD44-8A4E-B7F886E1767E}"/>
              </a:ext>
            </a:extLst>
          </p:cNvPr>
          <p:cNvSpPr txBox="1">
            <a:spLocks/>
          </p:cNvSpPr>
          <p:nvPr/>
        </p:nvSpPr>
        <p:spPr>
          <a:xfrm>
            <a:off x="204872" y="2225494"/>
            <a:ext cx="787232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err="1"/>
              <a:t>Minterm</a:t>
            </a:r>
            <a:r>
              <a:rPr lang="ko-KR" altLang="en-US" sz="1700"/>
              <a:t>은 </a:t>
            </a:r>
            <a:r>
              <a:rPr lang="en-US" altLang="ko-KR" sz="1700"/>
              <a:t>literal</a:t>
            </a:r>
            <a:r>
              <a:rPr lang="ko-KR" altLang="en-US" sz="1700"/>
              <a:t>들의 </a:t>
            </a:r>
            <a:r>
              <a:rPr lang="en-US" altLang="ko-KR" sz="1700"/>
              <a:t>AND </a:t>
            </a:r>
            <a:r>
              <a:rPr lang="ko-KR" altLang="en-US" sz="1700"/>
              <a:t>연산으로만 이루어져있습니다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64715D-27DE-8D47-8E10-706A485FF1F2}"/>
              </a:ext>
            </a:extLst>
          </p:cNvPr>
          <p:cNvSpPr/>
          <p:nvPr/>
        </p:nvSpPr>
        <p:spPr>
          <a:xfrm>
            <a:off x="2529444" y="4191990"/>
            <a:ext cx="7255824" cy="3325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E7914-2A08-A443-AC65-36E711ED6E8B}"/>
              </a:ext>
            </a:extLst>
          </p:cNvPr>
          <p:cNvSpPr/>
          <p:nvPr/>
        </p:nvSpPr>
        <p:spPr>
          <a:xfrm>
            <a:off x="2529444" y="4888189"/>
            <a:ext cx="7255824" cy="3325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819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0B62D-FB44-42B7-84C4-0D26FAF3F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4872" y="1250557"/>
            <a:ext cx="7348072" cy="479897"/>
          </a:xfrm>
        </p:spPr>
        <p:txBody>
          <a:bodyPr>
            <a:normAutofit/>
          </a:bodyPr>
          <a:lstStyle/>
          <a:p>
            <a:pPr algn="just"/>
            <a:r>
              <a:rPr lang="ko-KR" altLang="en-US" sz="1700"/>
              <a:t>모든 </a:t>
            </a:r>
            <a:r>
              <a:rPr lang="ko-KR" altLang="en-US" sz="1700" err="1"/>
              <a:t>부울식</a:t>
            </a:r>
            <a:r>
              <a:rPr lang="en-US" altLang="ko-KR" sz="1700"/>
              <a:t>(Boolean Equation)</a:t>
            </a:r>
            <a:r>
              <a:rPr lang="ko-KR" altLang="en-US" sz="1700"/>
              <a:t>은 </a:t>
            </a:r>
            <a:r>
              <a:rPr lang="en-US" altLang="ko-KR" sz="1700"/>
              <a:t>POS</a:t>
            </a:r>
            <a:r>
              <a:rPr lang="ko-KR" altLang="en-US" sz="1700"/>
              <a:t> 형식으로도 표현할 수 있습니다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>
                <a:solidFill>
                  <a:schemeClr val="bg1"/>
                </a:solidFill>
              </a:rPr>
              <a:t>Product-of-Sums (POS)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217983C-7C10-4EA6-BE4A-CFB4559F86FD}"/>
              </a:ext>
            </a:extLst>
          </p:cNvPr>
          <p:cNvSpPr txBox="1">
            <a:spLocks/>
          </p:cNvSpPr>
          <p:nvPr/>
        </p:nvSpPr>
        <p:spPr>
          <a:xfrm>
            <a:off x="204872" y="1730454"/>
            <a:ext cx="7348072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/>
              <a:t>각 행에서는 그 행에 해당하는 </a:t>
            </a:r>
            <a:r>
              <a:rPr lang="en-US" altLang="ko-KR" sz="1700"/>
              <a:t>maxterm</a:t>
            </a:r>
            <a:r>
              <a:rPr lang="ko-KR" altLang="en-US" sz="1700"/>
              <a:t>은 참을 성립하지 않습니다</a:t>
            </a:r>
            <a:r>
              <a:rPr lang="en-US" altLang="ko-KR" sz="1700"/>
              <a:t>.</a:t>
            </a:r>
            <a:r>
              <a:rPr lang="ko-KR" altLang="en-US" sz="1700"/>
              <a:t>  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A79DA78-925C-4226-95F2-5D24F8419A38}"/>
              </a:ext>
            </a:extLst>
          </p:cNvPr>
          <p:cNvSpPr txBox="1">
            <a:spLocks/>
          </p:cNvSpPr>
          <p:nvPr/>
        </p:nvSpPr>
        <p:spPr>
          <a:xfrm>
            <a:off x="204872" y="2720534"/>
            <a:ext cx="787232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/>
              <a:t>결과 </a:t>
            </a:r>
            <a:r>
              <a:rPr lang="en-US" altLang="ko-KR" sz="1700"/>
              <a:t>Y</a:t>
            </a:r>
            <a:r>
              <a:rPr lang="ko-KR" altLang="en-US" sz="1700"/>
              <a:t>가 </a:t>
            </a:r>
            <a:r>
              <a:rPr lang="en-US" altLang="ko-KR" sz="1700"/>
              <a:t>False</a:t>
            </a:r>
            <a:r>
              <a:rPr lang="ko-KR" altLang="en-US" sz="1700"/>
              <a:t>인 </a:t>
            </a:r>
            <a:r>
              <a:rPr lang="en-US" altLang="ko-KR" sz="1700"/>
              <a:t>Maxterm</a:t>
            </a:r>
            <a:r>
              <a:rPr lang="ko-KR" altLang="en-US" sz="1700"/>
              <a:t>들만을 </a:t>
            </a:r>
            <a:r>
              <a:rPr lang="en-US" altLang="ko-KR" sz="1700"/>
              <a:t>AND </a:t>
            </a:r>
            <a:r>
              <a:rPr lang="ko-KR" altLang="en-US" sz="1700"/>
              <a:t>연산으로 묶어서 식을 표현합니다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EEFFB4-4A0C-4B74-B518-939A8165125E}"/>
                  </a:ext>
                </a:extLst>
              </p:cNvPr>
              <p:cNvSpPr txBox="1"/>
              <p:nvPr/>
            </p:nvSpPr>
            <p:spPr>
              <a:xfrm>
                <a:off x="2943102" y="5280056"/>
                <a:ext cx="6305796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̅"/>
                          <m:ctrlPr>
                            <a:rPr lang="en-US" altLang="ko-Kore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ore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ore-KR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(0,2)</m:t>
                          </m:r>
                        </m:e>
                      </m:nary>
                    </m:oMath>
                  </m:oMathPara>
                </a14:m>
                <a:endParaRPr lang="ko-Kore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EEFFB4-4A0C-4B74-B518-939A81651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102" y="5280056"/>
                <a:ext cx="6305796" cy="7630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8937EFE5-CF63-9446-8A66-78029FA3CD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000" y="3156616"/>
              <a:ext cx="8128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607188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55543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291284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38658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846590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A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B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Y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maxterm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maxterm</a:t>
                          </a:r>
                        </a:p>
                        <a:p>
                          <a:pPr algn="ctr"/>
                          <a:r>
                            <a:rPr lang="en-US" altLang="ko-Kore-KR"/>
                            <a:t>name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528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215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2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4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3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082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8937EFE5-CF63-9446-8A66-78029FA3CD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0995079"/>
                  </p:ext>
                </p:extLst>
              </p:nvPr>
            </p:nvGraphicFramePr>
            <p:xfrm>
              <a:off x="2032000" y="3156616"/>
              <a:ext cx="8128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607188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55543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291284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38658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8465902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A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B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Y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maxterm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maxterm</a:t>
                          </a:r>
                        </a:p>
                        <a:p>
                          <a:pPr algn="ctr"/>
                          <a:r>
                            <a:rPr lang="en-US" altLang="ko-Kore-KR"/>
                            <a:t>name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81967" r="-10149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528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81967" r="-10149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215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81967" r="-10149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2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4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481967" r="-10149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</a:t>
                          </a:r>
                          <a:r>
                            <a:rPr lang="en-US" altLang="ko-Kore-KR" baseline="-25000"/>
                            <a:t>3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0826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4AB18E5E-DD85-CD44-8A4E-B7F886E1767E}"/>
              </a:ext>
            </a:extLst>
          </p:cNvPr>
          <p:cNvSpPr txBox="1">
            <a:spLocks/>
          </p:cNvSpPr>
          <p:nvPr/>
        </p:nvSpPr>
        <p:spPr>
          <a:xfrm>
            <a:off x="204872" y="2225494"/>
            <a:ext cx="7872328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/>
              <a:t>Maxterm</a:t>
            </a:r>
            <a:r>
              <a:rPr lang="ko-KR" altLang="en-US" sz="1700"/>
              <a:t>은 </a:t>
            </a:r>
            <a:r>
              <a:rPr lang="en-US" altLang="ko-KR" sz="1700"/>
              <a:t>literal</a:t>
            </a:r>
            <a:r>
              <a:rPr lang="ko-KR" altLang="en-US" sz="1700"/>
              <a:t>들의 </a:t>
            </a:r>
            <a:r>
              <a:rPr lang="en-US" altLang="ko-KR" sz="1700"/>
              <a:t>OR </a:t>
            </a:r>
            <a:r>
              <a:rPr lang="ko-KR" altLang="en-US" sz="1700"/>
              <a:t>연산으로만 이루어져있습니다</a:t>
            </a:r>
            <a:r>
              <a:rPr lang="en-US" altLang="ko-KR" sz="1700"/>
              <a:t>.</a:t>
            </a:r>
            <a:endParaRPr lang="ko-KR" altLang="en-US" sz="17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AA8CE0-5F8F-5844-99C0-C7B1C9F46E94}"/>
              </a:ext>
            </a:extLst>
          </p:cNvPr>
          <p:cNvSpPr/>
          <p:nvPr/>
        </p:nvSpPr>
        <p:spPr>
          <a:xfrm>
            <a:off x="2529444" y="3797055"/>
            <a:ext cx="7255824" cy="3325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728BF9-DD17-DA47-8DAE-632EC5A398AC}"/>
              </a:ext>
            </a:extLst>
          </p:cNvPr>
          <p:cNvSpPr/>
          <p:nvPr/>
        </p:nvSpPr>
        <p:spPr>
          <a:xfrm>
            <a:off x="2529444" y="4555680"/>
            <a:ext cx="7255824" cy="3325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654DD-3A64-014A-8AF2-3F20CC038134}"/>
              </a:ext>
            </a:extLst>
          </p:cNvPr>
          <p:cNvSpPr txBox="1"/>
          <p:nvPr/>
        </p:nvSpPr>
        <p:spPr>
          <a:xfrm>
            <a:off x="8842926" y="1250557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Maxterm </a:t>
            </a:r>
            <a:r>
              <a:rPr kumimoji="1" lang="ko-Kore-KR" altLang="en-US"/>
              <a:t>만들기</a:t>
            </a:r>
            <a:endParaRPr kumimoji="1" lang="en-US" altLang="ko-Kore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0C7B1-D90A-FC4C-B305-99973A082A0E}"/>
              </a:ext>
            </a:extLst>
          </p:cNvPr>
          <p:cNvSpPr txBox="1"/>
          <p:nvPr/>
        </p:nvSpPr>
        <p:spPr>
          <a:xfrm>
            <a:off x="8684645" y="1730454"/>
            <a:ext cx="2201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A = 0, B = 1</a:t>
            </a:r>
            <a:r>
              <a:rPr kumimoji="1" lang="ko-Kore-KR" altLang="en-US"/>
              <a:t>이라면</a:t>
            </a:r>
            <a:endParaRPr kumimoji="1" lang="en-US" altLang="ko-Kore-KR"/>
          </a:p>
          <a:p>
            <a:r>
              <a:rPr kumimoji="1" lang="en-US" altLang="ko-Kore-KR"/>
              <a:t>(A’ B)’ = A’’ + B’</a:t>
            </a:r>
          </a:p>
          <a:p>
            <a:r>
              <a:rPr kumimoji="1" lang="en-US" altLang="ko-Kore-KR"/>
              <a:t>= A + B’</a:t>
            </a:r>
          </a:p>
        </p:txBody>
      </p:sp>
    </p:spTree>
    <p:extLst>
      <p:ext uri="{BB962C8B-B14F-4D97-AF65-F5344CB8AC3E}">
        <p14:creationId xmlns:p14="http://schemas.microsoft.com/office/powerpoint/2010/main" val="57396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>
                <a:solidFill>
                  <a:schemeClr val="bg1"/>
                </a:solidFill>
              </a:rPr>
              <a:t>Compare SOP and POS</a:t>
            </a:r>
            <a:endParaRPr lang="ko-KR" altLang="en-US" sz="24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7">
                <a:extLst>
                  <a:ext uri="{FF2B5EF4-FFF2-40B4-BE49-F238E27FC236}">
                    <a16:creationId xmlns:a16="http://schemas.microsoft.com/office/drawing/2014/main" id="{FB8E3BD1-83A6-D84E-970D-FDC4CE8449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32051" y="1305560"/>
              <a:ext cx="8128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607188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55543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291284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38658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846590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A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B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Y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err="1"/>
                            <a:t>Minterm</a:t>
                          </a:r>
                          <a:endParaRPr lang="en-US" altLang="ko-Kore-KR"/>
                        </a:p>
                        <a:p>
                          <a:pPr algn="ctr"/>
                          <a:r>
                            <a:rPr lang="en-US" altLang="ko-KR"/>
                            <a:t>(m)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Maxterm</a:t>
                          </a:r>
                        </a:p>
                        <a:p>
                          <a:pPr algn="ctr"/>
                          <a:r>
                            <a:rPr lang="en-US" altLang="ko-Kore-KR"/>
                            <a:t>(m’)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528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215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4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082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7">
                <a:extLst>
                  <a:ext uri="{FF2B5EF4-FFF2-40B4-BE49-F238E27FC236}">
                    <a16:creationId xmlns:a16="http://schemas.microsoft.com/office/drawing/2014/main" id="{FB8E3BD1-83A6-D84E-970D-FDC4CE844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8125328"/>
                  </p:ext>
                </p:extLst>
              </p:nvPr>
            </p:nvGraphicFramePr>
            <p:xfrm>
              <a:off x="1632051" y="1305560"/>
              <a:ext cx="8128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607188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55543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291284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38658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8465902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A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B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Y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err="1"/>
                            <a:t>Minterm</a:t>
                          </a:r>
                          <a:endParaRPr lang="en-US" altLang="ko-Kore-KR"/>
                        </a:p>
                        <a:p>
                          <a:pPr algn="ctr"/>
                          <a:r>
                            <a:rPr lang="en-US" altLang="ko-KR"/>
                            <a:t>(m)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Maxterm</a:t>
                          </a:r>
                        </a:p>
                        <a:p>
                          <a:pPr algn="ctr"/>
                          <a:r>
                            <a:rPr lang="en-US" altLang="ko-Kore-KR"/>
                            <a:t>(m’)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75" t="-180328" r="-1014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375" t="-180328" r="-149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7528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75" t="-280328" r="-1014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375" t="-280328" r="-149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15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75" t="-380328" r="-1014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375" t="-380328" r="-149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594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75" t="-480328" r="-1014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375" t="-480328" r="-149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0826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FE1561-AEEB-FD4E-A4A9-CE8210573206}"/>
                  </a:ext>
                </a:extLst>
              </p:cNvPr>
              <p:cNvSpPr txBox="1"/>
              <p:nvPr/>
            </p:nvSpPr>
            <p:spPr>
              <a:xfrm>
                <a:off x="1520042" y="4156364"/>
                <a:ext cx="6634765" cy="1148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/>
                  <a:t>SOP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ore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ore-KR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ore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ko-Kore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ore-K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nary>
                    <m:r>
                      <a:rPr lang="en-US" altLang="ko-Kore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ore-KR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ko-Kore-KR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/>
                  <a:t>POS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(0,2)</m:t>
                        </m:r>
                      </m:e>
                    </m:nary>
                  </m:oMath>
                </a14:m>
                <a:r>
                  <a:rPr lang="en-US" altLang="ko-Kore-KR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ore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ore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ore-KR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𝐵𝐵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ko-Kore-KR" altLang="en-US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/>
                  <a:t>-&gt;SOP</a:t>
                </a:r>
                <a:r>
                  <a:rPr kumimoji="1" lang="ko-Kore-KR" altLang="en-US"/>
                  <a:t>와 </a:t>
                </a:r>
                <a:r>
                  <a:rPr kumimoji="1" lang="en-US" altLang="ko-Kore-KR"/>
                  <a:t>POS</a:t>
                </a:r>
                <a:r>
                  <a:rPr kumimoji="1" lang="ko-Kore-KR" altLang="en-US"/>
                  <a:t>는 서로 </a:t>
                </a:r>
                <a:r>
                  <a:rPr kumimoji="1" lang="ko-KR" altLang="en-US"/>
                  <a:t>반대의 </a:t>
                </a:r>
                <a:r>
                  <a:rPr kumimoji="1" lang="en-US" altLang="ko-KR"/>
                  <a:t>term</a:t>
                </a:r>
                <a:r>
                  <a:rPr kumimoji="1" lang="ko-KR" altLang="en-US"/>
                  <a:t>들을 묶는다</a:t>
                </a:r>
                <a:endParaRPr kumimoji="1" lang="ko-Kore-KR" alt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FE1561-AEEB-FD4E-A4A9-CE8210573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042" y="4156364"/>
                <a:ext cx="6634765" cy="1148263"/>
              </a:xfrm>
              <a:prstGeom prst="rect">
                <a:avLst/>
              </a:prstGeom>
              <a:blipFill>
                <a:blip r:embed="rId3"/>
                <a:stretch>
                  <a:fillRect l="-735" t="-37766" b="-24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>
                <a:solidFill>
                  <a:schemeClr val="bg1"/>
                </a:solidFill>
              </a:rPr>
              <a:t>Boolean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Equation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Example</a:t>
            </a:r>
            <a:endParaRPr lang="ko-KR" altLang="en-US" sz="24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7">
                <a:extLst>
                  <a:ext uri="{FF2B5EF4-FFF2-40B4-BE49-F238E27FC236}">
                    <a16:creationId xmlns:a16="http://schemas.microsoft.com/office/drawing/2014/main" id="{FB8E3BD1-83A6-D84E-970D-FDC4CE8449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000" y="2367279"/>
              <a:ext cx="8128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607188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55543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291284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38658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846590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O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C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E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err="1"/>
                            <a:t>Minterm</a:t>
                          </a:r>
                          <a:endParaRPr lang="en-US" altLang="ko-Kore-KR"/>
                        </a:p>
                        <a:p>
                          <a:pPr algn="ctr"/>
                          <a:r>
                            <a:rPr lang="en-US" altLang="ko-KR"/>
                            <a:t>(m)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Maxterm</a:t>
                          </a:r>
                        </a:p>
                        <a:p>
                          <a:pPr algn="ctr"/>
                          <a:r>
                            <a:rPr lang="en-US" altLang="ko-Kore-KR"/>
                            <a:t>(m’)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528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215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4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0826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7">
                <a:extLst>
                  <a:ext uri="{FF2B5EF4-FFF2-40B4-BE49-F238E27FC236}">
                    <a16:creationId xmlns:a16="http://schemas.microsoft.com/office/drawing/2014/main" id="{FB8E3BD1-83A6-D84E-970D-FDC4CE844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232422"/>
                  </p:ext>
                </p:extLst>
              </p:nvPr>
            </p:nvGraphicFramePr>
            <p:xfrm>
              <a:off x="2032000" y="2367279"/>
              <a:ext cx="81280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6071883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95554341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12912842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738658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48465902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O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C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E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err="1"/>
                            <a:t>Minterm</a:t>
                          </a:r>
                          <a:endParaRPr lang="en-US" altLang="ko-Kore-KR"/>
                        </a:p>
                        <a:p>
                          <a:pPr algn="ctr"/>
                          <a:r>
                            <a:rPr lang="en-US" altLang="ko-KR"/>
                            <a:t>(m)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Maxterm</a:t>
                          </a:r>
                        </a:p>
                        <a:p>
                          <a:pPr algn="ctr"/>
                          <a:r>
                            <a:rPr lang="en-US" altLang="ko-Kore-KR"/>
                            <a:t>(m’)</a:t>
                          </a:r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1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80328" r="-1014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80328" r="-149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7528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80328" r="-1014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80328" r="-149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15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0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80328" r="-1014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80328" r="-149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594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en-US"/>
                            <a:t>1</a:t>
                          </a:r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80328" r="-1014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80328" r="-149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0826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6BD7527-83D6-493A-BB0B-63CC9EC0949E}"/>
              </a:ext>
            </a:extLst>
          </p:cNvPr>
          <p:cNvSpPr txBox="1"/>
          <p:nvPr/>
        </p:nvSpPr>
        <p:spPr>
          <a:xfrm>
            <a:off x="204874" y="1177216"/>
            <a:ext cx="8089074" cy="731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162D9A"/>
                </a:solidFill>
              </a:rPr>
              <a:t>상황 </a:t>
            </a:r>
            <a:r>
              <a:rPr lang="en-US" altLang="ko-KR">
                <a:solidFill>
                  <a:srgbClr val="162D9A"/>
                </a:solidFill>
              </a:rPr>
              <a:t>: </a:t>
            </a:r>
            <a:r>
              <a:rPr lang="ko-KR" altLang="en-US">
                <a:solidFill>
                  <a:srgbClr val="162D9A"/>
                </a:solidFill>
              </a:rPr>
              <a:t>카페에서 점심을 먹는다</a:t>
            </a:r>
            <a:r>
              <a:rPr lang="en-US" altLang="ko-KR">
                <a:solidFill>
                  <a:srgbClr val="162D9A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solidFill>
                  <a:srgbClr val="162D9A"/>
                </a:solidFill>
              </a:rPr>
              <a:t>만약 카페가 열지 않거나</a:t>
            </a:r>
            <a:r>
              <a:rPr lang="en-US" altLang="ko-KR">
                <a:solidFill>
                  <a:srgbClr val="162D9A"/>
                </a:solidFill>
              </a:rPr>
              <a:t>(O), </a:t>
            </a:r>
            <a:r>
              <a:rPr lang="en-US" altLang="ko-KR" err="1">
                <a:solidFill>
                  <a:srgbClr val="162D9A"/>
                </a:solidFill>
              </a:rPr>
              <a:t>Condog</a:t>
            </a:r>
            <a:r>
              <a:rPr lang="ko-KR" altLang="en-US">
                <a:solidFill>
                  <a:srgbClr val="162D9A"/>
                </a:solidFill>
              </a:rPr>
              <a:t>만 팔 경우</a:t>
            </a:r>
            <a:r>
              <a:rPr lang="en-US" altLang="ko-KR">
                <a:solidFill>
                  <a:srgbClr val="162D9A"/>
                </a:solidFill>
              </a:rPr>
              <a:t>(C) </a:t>
            </a:r>
            <a:r>
              <a:rPr lang="ko-KR" altLang="en-US">
                <a:solidFill>
                  <a:srgbClr val="162D9A"/>
                </a:solidFill>
              </a:rPr>
              <a:t>점심을 먹지 않는다</a:t>
            </a:r>
            <a:r>
              <a:rPr lang="en-US" altLang="ko-KR">
                <a:solidFill>
                  <a:srgbClr val="162D9A"/>
                </a:solidFill>
              </a:rPr>
              <a:t>.(E)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B2F42F-DBFB-49C7-978E-123E53DC7FAF}"/>
                  </a:ext>
                </a:extLst>
              </p:cNvPr>
              <p:cNvSpPr txBox="1"/>
              <p:nvPr/>
            </p:nvSpPr>
            <p:spPr>
              <a:xfrm>
                <a:off x="4890060" y="4949492"/>
                <a:ext cx="2411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SOP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ore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ore-KR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ore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altLang="ko-KR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B2F42F-DBFB-49C7-978E-123E53DC7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060" y="4949492"/>
                <a:ext cx="2411879" cy="369332"/>
              </a:xfrm>
              <a:prstGeom prst="rect">
                <a:avLst/>
              </a:prstGeom>
              <a:blipFill>
                <a:blip r:embed="rId3"/>
                <a:stretch>
                  <a:fillRect l="-2020" t="-116393" b="-186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08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Boolean Algebra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3DABECE-94EB-4F6B-A317-1252ED09674B}"/>
              </a:ext>
            </a:extLst>
          </p:cNvPr>
          <p:cNvSpPr txBox="1">
            <a:spLocks/>
          </p:cNvSpPr>
          <p:nvPr/>
        </p:nvSpPr>
        <p:spPr>
          <a:xfrm>
            <a:off x="204872" y="1250557"/>
            <a:ext cx="10932520" cy="47989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Boolean algebra</a:t>
            </a:r>
            <a:r>
              <a:rPr lang="ko-KR" altLang="en-US" dirty="0"/>
              <a:t>는 </a:t>
            </a:r>
            <a:r>
              <a:rPr lang="en-US" altLang="ko-KR" dirty="0"/>
              <a:t>Axioms</a:t>
            </a:r>
            <a:r>
              <a:rPr lang="ko-KR" altLang="en-US" dirty="0"/>
              <a:t>와 </a:t>
            </a:r>
            <a:r>
              <a:rPr lang="en-US" altLang="ko-KR" dirty="0"/>
              <a:t>theorems</a:t>
            </a:r>
            <a:r>
              <a:rPr lang="ko-KR" altLang="en-US" dirty="0"/>
              <a:t>를 이용하여 </a:t>
            </a:r>
            <a:r>
              <a:rPr lang="en-US" altLang="ko-KR" dirty="0"/>
              <a:t>Boolean</a:t>
            </a:r>
            <a:r>
              <a:rPr lang="ko-KR" altLang="en-US" dirty="0"/>
              <a:t> </a:t>
            </a:r>
            <a:r>
              <a:rPr lang="en-US" altLang="ko-KR" dirty="0"/>
              <a:t>equations</a:t>
            </a:r>
            <a:r>
              <a:rPr lang="ko-KR" altLang="en-US" dirty="0"/>
              <a:t>을 단순화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EE0D755-0AB2-49CF-8A7A-C5BC9015B65C}"/>
              </a:ext>
            </a:extLst>
          </p:cNvPr>
          <p:cNvSpPr txBox="1">
            <a:spLocks/>
          </p:cNvSpPr>
          <p:nvPr/>
        </p:nvSpPr>
        <p:spPr>
          <a:xfrm>
            <a:off x="229791" y="1882854"/>
            <a:ext cx="1093252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000" dirty="0"/>
              <a:t>Regular algebra</a:t>
            </a:r>
            <a:r>
              <a:rPr lang="ko-KR" altLang="en-US" sz="2000" dirty="0"/>
              <a:t>와 비슷해 보이지만 </a:t>
            </a: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만을 사용하기 때문에 좀 더 단순합니다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D58778E-850D-46A8-A4EA-A983D5CCE26B}"/>
              </a:ext>
            </a:extLst>
          </p:cNvPr>
          <p:cNvSpPr txBox="1">
            <a:spLocks/>
          </p:cNvSpPr>
          <p:nvPr/>
        </p:nvSpPr>
        <p:spPr>
          <a:xfrm>
            <a:off x="204872" y="2515151"/>
            <a:ext cx="1093252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000" dirty="0"/>
              <a:t>Boolean algebra</a:t>
            </a:r>
            <a:r>
              <a:rPr lang="ko-KR" altLang="en-US" sz="2000" dirty="0"/>
              <a:t>의 </a:t>
            </a:r>
            <a:r>
              <a:rPr lang="en-US" altLang="ko-KR" sz="2000" dirty="0"/>
              <a:t>Axioms</a:t>
            </a:r>
            <a:r>
              <a:rPr lang="ko-KR" altLang="en-US" sz="2000" dirty="0"/>
              <a:t>와 </a:t>
            </a:r>
            <a:r>
              <a:rPr lang="en-US" altLang="ko-KR" sz="2000" dirty="0"/>
              <a:t>theorems</a:t>
            </a:r>
            <a:r>
              <a:rPr lang="ko-KR" altLang="en-US" sz="2000" dirty="0"/>
              <a:t>는 </a:t>
            </a:r>
            <a:r>
              <a:rPr lang="en-US" altLang="ko-KR" sz="2000" dirty="0"/>
              <a:t>Duality</a:t>
            </a:r>
            <a:r>
              <a:rPr lang="ko-KR" altLang="en-US" sz="2000" dirty="0"/>
              <a:t>의 원칙을 따릅니다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594DBA8-B3D3-4DA1-B149-296BE20E2C6E}"/>
              </a:ext>
            </a:extLst>
          </p:cNvPr>
          <p:cNvSpPr txBox="1">
            <a:spLocks/>
          </p:cNvSpPr>
          <p:nvPr/>
        </p:nvSpPr>
        <p:spPr>
          <a:xfrm>
            <a:off x="229791" y="3145296"/>
            <a:ext cx="1093252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000" dirty="0"/>
              <a:t>  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AND</a:t>
            </a:r>
            <a:r>
              <a:rPr lang="ko-KR" altLang="en-US" sz="2000" dirty="0"/>
              <a:t>와 </a:t>
            </a:r>
            <a:r>
              <a:rPr lang="en-US" altLang="ko-KR" sz="2000" dirty="0"/>
              <a:t>OR, 0</a:t>
            </a:r>
            <a:r>
              <a:rPr lang="ko-KR" altLang="en-US" sz="2000" dirty="0"/>
              <a:t>과 </a:t>
            </a:r>
            <a:r>
              <a:rPr lang="en-US" altLang="ko-KR" sz="2000" dirty="0"/>
              <a:t>1, ∙</a:t>
            </a:r>
            <a:r>
              <a:rPr lang="ko-KR" altLang="en-US" sz="2000" dirty="0"/>
              <a:t>와</a:t>
            </a:r>
            <a:r>
              <a:rPr lang="en-US" altLang="ko-KR" sz="2000" dirty="0"/>
              <a:t> +</a:t>
            </a:r>
            <a:r>
              <a:rPr lang="ko-KR" altLang="en-US" sz="2000" dirty="0"/>
              <a:t>가 서로 교환되어도 해당 문장은 계속해서 참입니다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0A93136F-E089-4FA7-9BC8-F9D66A7066A6}"/>
              </a:ext>
            </a:extLst>
          </p:cNvPr>
          <p:cNvSpPr txBox="1">
            <a:spLocks/>
          </p:cNvSpPr>
          <p:nvPr/>
        </p:nvSpPr>
        <p:spPr>
          <a:xfrm>
            <a:off x="229791" y="3927841"/>
            <a:ext cx="10932520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dirty="0"/>
              <a:t>문장의 쌍을 나타낼 때는 프라임</a:t>
            </a:r>
            <a:r>
              <a:rPr lang="en-US" altLang="ko-KR" sz="2000" dirty="0"/>
              <a:t>(‘)</a:t>
            </a:r>
            <a:r>
              <a:rPr lang="ko-KR" altLang="en-US" sz="2000" dirty="0"/>
              <a:t>기호를 사용하여 나타냅니다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881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Boolean Axioms and Theorems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32B3C561-9479-4FF4-BC7D-8724EBB7A8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3177" y="1734311"/>
              <a:ext cx="9652001" cy="3322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0078">
                      <a:extLst>
                        <a:ext uri="{9D8B030D-6E8A-4147-A177-3AD203B41FA5}">
                          <a16:colId xmlns:a16="http://schemas.microsoft.com/office/drawing/2014/main" val="1580748538"/>
                        </a:ext>
                      </a:extLst>
                    </a:gridCol>
                    <a:gridCol w="3050722">
                      <a:extLst>
                        <a:ext uri="{9D8B030D-6E8A-4147-A177-3AD203B41FA5}">
                          <a16:colId xmlns:a16="http://schemas.microsoft.com/office/drawing/2014/main" val="2768576282"/>
                        </a:ext>
                      </a:extLst>
                    </a:gridCol>
                    <a:gridCol w="741136">
                      <a:extLst>
                        <a:ext uri="{9D8B030D-6E8A-4147-A177-3AD203B41FA5}">
                          <a16:colId xmlns:a16="http://schemas.microsoft.com/office/drawing/2014/main" val="4124698182"/>
                        </a:ext>
                      </a:extLst>
                    </a:gridCol>
                    <a:gridCol w="3119665">
                      <a:extLst>
                        <a:ext uri="{9D8B030D-6E8A-4147-A177-3AD203B41FA5}">
                          <a16:colId xmlns:a16="http://schemas.microsoft.com/office/drawing/2014/main" val="966110334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4027669855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Axiom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Dual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Name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26247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B = 0 if B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A1’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B = 1 if B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Binary field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1768404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A2’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NOT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80608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0 ∙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A3’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1 + 1 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AND/OR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018740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1 ∙ 1 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A4’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0 + 0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AND/OR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097428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0 ∙ 1 = 1 ∙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A5’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1 + 0 = 0 + 1 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AND/OR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6025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32B3C561-9479-4FF4-BC7D-8724EBB7A8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7532095"/>
                  </p:ext>
                </p:extLst>
              </p:nvPr>
            </p:nvGraphicFramePr>
            <p:xfrm>
              <a:off x="1173177" y="1734311"/>
              <a:ext cx="9652001" cy="3322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0078">
                      <a:extLst>
                        <a:ext uri="{9D8B030D-6E8A-4147-A177-3AD203B41FA5}">
                          <a16:colId xmlns:a16="http://schemas.microsoft.com/office/drawing/2014/main" val="1580748538"/>
                        </a:ext>
                      </a:extLst>
                    </a:gridCol>
                    <a:gridCol w="3050722">
                      <a:extLst>
                        <a:ext uri="{9D8B030D-6E8A-4147-A177-3AD203B41FA5}">
                          <a16:colId xmlns:a16="http://schemas.microsoft.com/office/drawing/2014/main" val="2768576282"/>
                        </a:ext>
                      </a:extLst>
                    </a:gridCol>
                    <a:gridCol w="741136">
                      <a:extLst>
                        <a:ext uri="{9D8B030D-6E8A-4147-A177-3AD203B41FA5}">
                          <a16:colId xmlns:a16="http://schemas.microsoft.com/office/drawing/2014/main" val="4124698182"/>
                        </a:ext>
                      </a:extLst>
                    </a:gridCol>
                    <a:gridCol w="3119665">
                      <a:extLst>
                        <a:ext uri="{9D8B030D-6E8A-4147-A177-3AD203B41FA5}">
                          <a16:colId xmlns:a16="http://schemas.microsoft.com/office/drawing/2014/main" val="966110334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4027669855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Axiom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Dual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Name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26247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47" t="-101099" r="-190020" b="-4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A1’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656" t="-101099" r="-62305" b="-4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Binary field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1768404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47" t="-201099" r="-190020" b="-3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A2’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656" t="-201099" r="-62305" b="-3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NOT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80608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0 ∙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A3’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1 + 1 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AND/OR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018740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1 ∙ 1 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A4’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0 + 0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AND/OR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097428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0 ∙ 1 = 1 ∙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A5’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/>
                            <a:t>1 + 0 = 0 + 1 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AND/OR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6025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847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Boolean Axioms and Theorems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32B3C561-9479-4FF4-BC7D-8724EBB7A8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3177" y="1734311"/>
              <a:ext cx="9652001" cy="3322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0078">
                      <a:extLst>
                        <a:ext uri="{9D8B030D-6E8A-4147-A177-3AD203B41FA5}">
                          <a16:colId xmlns:a16="http://schemas.microsoft.com/office/drawing/2014/main" val="1580748538"/>
                        </a:ext>
                      </a:extLst>
                    </a:gridCol>
                    <a:gridCol w="3050722">
                      <a:extLst>
                        <a:ext uri="{9D8B030D-6E8A-4147-A177-3AD203B41FA5}">
                          <a16:colId xmlns:a16="http://schemas.microsoft.com/office/drawing/2014/main" val="2768576282"/>
                        </a:ext>
                      </a:extLst>
                    </a:gridCol>
                    <a:gridCol w="741136">
                      <a:extLst>
                        <a:ext uri="{9D8B030D-6E8A-4147-A177-3AD203B41FA5}">
                          <a16:colId xmlns:a16="http://schemas.microsoft.com/office/drawing/2014/main" val="4124698182"/>
                        </a:ext>
                      </a:extLst>
                    </a:gridCol>
                    <a:gridCol w="3119665">
                      <a:extLst>
                        <a:ext uri="{9D8B030D-6E8A-4147-A177-3AD203B41FA5}">
                          <a16:colId xmlns:a16="http://schemas.microsoft.com/office/drawing/2014/main" val="966110334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4027669855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Theorems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Dual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Name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26247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1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B + 0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Identity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1768404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T2’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B + 1 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Null Element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80608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B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T3’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+ B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Idempotency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018740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̿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T4’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 + 0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Involution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097428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T5’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Complements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6025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32B3C561-9479-4FF4-BC7D-8724EBB7A8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4454552"/>
                  </p:ext>
                </p:extLst>
              </p:nvPr>
            </p:nvGraphicFramePr>
            <p:xfrm>
              <a:off x="1173177" y="1734311"/>
              <a:ext cx="9652001" cy="3322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0078">
                      <a:extLst>
                        <a:ext uri="{9D8B030D-6E8A-4147-A177-3AD203B41FA5}">
                          <a16:colId xmlns:a16="http://schemas.microsoft.com/office/drawing/2014/main" val="1580748538"/>
                        </a:ext>
                      </a:extLst>
                    </a:gridCol>
                    <a:gridCol w="3050722">
                      <a:extLst>
                        <a:ext uri="{9D8B030D-6E8A-4147-A177-3AD203B41FA5}">
                          <a16:colId xmlns:a16="http://schemas.microsoft.com/office/drawing/2014/main" val="2768576282"/>
                        </a:ext>
                      </a:extLst>
                    </a:gridCol>
                    <a:gridCol w="741136">
                      <a:extLst>
                        <a:ext uri="{9D8B030D-6E8A-4147-A177-3AD203B41FA5}">
                          <a16:colId xmlns:a16="http://schemas.microsoft.com/office/drawing/2014/main" val="4124698182"/>
                        </a:ext>
                      </a:extLst>
                    </a:gridCol>
                    <a:gridCol w="3119665">
                      <a:extLst>
                        <a:ext uri="{9D8B030D-6E8A-4147-A177-3AD203B41FA5}">
                          <a16:colId xmlns:a16="http://schemas.microsoft.com/office/drawing/2014/main" val="966110334"/>
                        </a:ext>
                      </a:extLst>
                    </a:gridCol>
                    <a:gridCol w="1930400">
                      <a:extLst>
                        <a:ext uri="{9D8B030D-6E8A-4147-A177-3AD203B41FA5}">
                          <a16:colId xmlns:a16="http://schemas.microsoft.com/office/drawing/2014/main" val="4027669855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Theorems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Dual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Name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26247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1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B + 0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Identity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1768404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T2’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B + 1 = 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Null Element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80608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T3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B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T3’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+ B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Idempotency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018740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T4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17" t="-401099" r="-28131" b="-10219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T4’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 + 0 = 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Involution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097428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T5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47" t="-501099" r="-190020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T5’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656" t="-501099" r="-62305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Complements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6025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6843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T1: Identity Theorem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88AEFBFB-F24E-448D-87DF-DC21143DF52A}"/>
              </a:ext>
            </a:extLst>
          </p:cNvPr>
          <p:cNvSpPr txBox="1">
            <a:spLocks/>
          </p:cNvSpPr>
          <p:nvPr/>
        </p:nvSpPr>
        <p:spPr>
          <a:xfrm>
            <a:off x="770929" y="1304996"/>
            <a:ext cx="2001299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>
                <a:solidFill>
                  <a:schemeClr val="tx1"/>
                </a:solidFill>
              </a:rPr>
              <a:t>B ∙</a:t>
            </a:r>
            <a:r>
              <a:rPr lang="en-US" altLang="ko-KR" sz="3000" dirty="0"/>
              <a:t>  </a:t>
            </a:r>
            <a:r>
              <a:rPr lang="en-US" altLang="ko-KR" sz="3000" dirty="0">
                <a:solidFill>
                  <a:schemeClr val="tx1"/>
                </a:solidFill>
              </a:rPr>
              <a:t>1 = B 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0B74B23-D7CF-4799-B904-67800B26546B}"/>
              </a:ext>
            </a:extLst>
          </p:cNvPr>
          <p:cNvSpPr txBox="1">
            <a:spLocks/>
          </p:cNvSpPr>
          <p:nvPr/>
        </p:nvSpPr>
        <p:spPr>
          <a:xfrm>
            <a:off x="770928" y="1891549"/>
            <a:ext cx="2001299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>
                <a:solidFill>
                  <a:schemeClr val="tx1"/>
                </a:solidFill>
              </a:rPr>
              <a:t>B +</a:t>
            </a:r>
            <a:r>
              <a:rPr lang="en-US" altLang="ko-KR" sz="3000" dirty="0"/>
              <a:t> </a:t>
            </a:r>
            <a:r>
              <a:rPr lang="en-US" altLang="ko-KR" sz="3000" dirty="0">
                <a:solidFill>
                  <a:schemeClr val="tx1"/>
                </a:solidFill>
              </a:rPr>
              <a:t>0 = B 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A72979-8F27-48FB-843E-B0DDE912E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24" y="2131497"/>
            <a:ext cx="3167432" cy="28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61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T2: Null Element Theorem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88AEFBFB-F24E-448D-87DF-DC21143DF52A}"/>
              </a:ext>
            </a:extLst>
          </p:cNvPr>
          <p:cNvSpPr txBox="1">
            <a:spLocks/>
          </p:cNvSpPr>
          <p:nvPr/>
        </p:nvSpPr>
        <p:spPr>
          <a:xfrm>
            <a:off x="770929" y="1304996"/>
            <a:ext cx="2001299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>
                <a:solidFill>
                  <a:schemeClr val="tx1"/>
                </a:solidFill>
              </a:rPr>
              <a:t>B ∙</a:t>
            </a:r>
            <a:r>
              <a:rPr lang="en-US" altLang="ko-KR" sz="3000" dirty="0"/>
              <a:t>  </a:t>
            </a:r>
            <a:r>
              <a:rPr lang="en-US" altLang="ko-KR" sz="3000" dirty="0">
                <a:solidFill>
                  <a:schemeClr val="tx1"/>
                </a:solidFill>
              </a:rPr>
              <a:t>0 = 0 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0B74B23-D7CF-4799-B904-67800B26546B}"/>
              </a:ext>
            </a:extLst>
          </p:cNvPr>
          <p:cNvSpPr txBox="1">
            <a:spLocks/>
          </p:cNvSpPr>
          <p:nvPr/>
        </p:nvSpPr>
        <p:spPr>
          <a:xfrm>
            <a:off x="770928" y="1891549"/>
            <a:ext cx="2001299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>
                <a:solidFill>
                  <a:schemeClr val="tx1"/>
                </a:solidFill>
              </a:rPr>
              <a:t>B +</a:t>
            </a:r>
            <a:r>
              <a:rPr lang="en-US" altLang="ko-KR" sz="3000" dirty="0"/>
              <a:t> </a:t>
            </a:r>
            <a:r>
              <a:rPr lang="en-US" altLang="ko-KR" sz="3000" dirty="0">
                <a:solidFill>
                  <a:schemeClr val="tx1"/>
                </a:solidFill>
              </a:rPr>
              <a:t>1 = 1 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51A46A-834B-452C-9CE7-E1AE46BA1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61" y="2131497"/>
            <a:ext cx="3027277" cy="29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41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T3: Idempotency Theorem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88AEFBFB-F24E-448D-87DF-DC21143DF52A}"/>
              </a:ext>
            </a:extLst>
          </p:cNvPr>
          <p:cNvSpPr txBox="1">
            <a:spLocks/>
          </p:cNvSpPr>
          <p:nvPr/>
        </p:nvSpPr>
        <p:spPr>
          <a:xfrm>
            <a:off x="770929" y="1304996"/>
            <a:ext cx="2001299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>
                <a:solidFill>
                  <a:schemeClr val="tx1"/>
                </a:solidFill>
              </a:rPr>
              <a:t>B ∙</a:t>
            </a:r>
            <a:r>
              <a:rPr lang="en-US" altLang="ko-KR" sz="3000" dirty="0"/>
              <a:t>  </a:t>
            </a:r>
            <a:r>
              <a:rPr lang="en-US" altLang="ko-KR" sz="3000" dirty="0">
                <a:solidFill>
                  <a:schemeClr val="tx1"/>
                </a:solidFill>
              </a:rPr>
              <a:t>B = B 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0B74B23-D7CF-4799-B904-67800B26546B}"/>
              </a:ext>
            </a:extLst>
          </p:cNvPr>
          <p:cNvSpPr txBox="1">
            <a:spLocks/>
          </p:cNvSpPr>
          <p:nvPr/>
        </p:nvSpPr>
        <p:spPr>
          <a:xfrm>
            <a:off x="770928" y="1891549"/>
            <a:ext cx="2001299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>
                <a:solidFill>
                  <a:schemeClr val="tx1"/>
                </a:solidFill>
              </a:rPr>
              <a:t>B +</a:t>
            </a:r>
            <a:r>
              <a:rPr lang="en-US" altLang="ko-KR" sz="3000" dirty="0"/>
              <a:t> </a:t>
            </a:r>
            <a:r>
              <a:rPr lang="en-US" altLang="ko-KR" sz="3000" dirty="0">
                <a:solidFill>
                  <a:schemeClr val="tx1"/>
                </a:solidFill>
              </a:rPr>
              <a:t>B = B 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BE1745-0C41-4F73-AD3D-81E765B13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67" y="2371446"/>
            <a:ext cx="2960367" cy="26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Combinational Logic Circuit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D7522-95AB-4035-8187-968A08241F99}"/>
              </a:ext>
            </a:extLst>
          </p:cNvPr>
          <p:cNvSpPr txBox="1"/>
          <p:nvPr/>
        </p:nvSpPr>
        <p:spPr>
          <a:xfrm>
            <a:off x="751930" y="1241702"/>
            <a:ext cx="7335073" cy="4374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Digital</a:t>
            </a:r>
            <a:r>
              <a:rPr lang="ko-KR" altLang="en-US" dirty="0"/>
              <a:t> </a:t>
            </a:r>
            <a:r>
              <a:rPr lang="en-US" altLang="ko-KR" dirty="0"/>
              <a:t>electronics</a:t>
            </a:r>
            <a:r>
              <a:rPr lang="ko-KR" altLang="en-US" dirty="0"/>
              <a:t>에서 </a:t>
            </a:r>
            <a:r>
              <a:rPr lang="en-US" altLang="ko-KR" i="1" dirty="0"/>
              <a:t>circuit</a:t>
            </a:r>
            <a:r>
              <a:rPr lang="ko-KR" altLang="en-US" dirty="0"/>
              <a:t>이란 </a:t>
            </a:r>
            <a:r>
              <a:rPr lang="en-US" altLang="ko-KR" dirty="0"/>
              <a:t>discrete-valued variables</a:t>
            </a:r>
            <a:r>
              <a:rPr lang="ko-KR" altLang="en-US" dirty="0"/>
              <a:t>를 다루는 </a:t>
            </a:r>
            <a:r>
              <a:rPr lang="en-US" altLang="ko-KR" i="1" dirty="0"/>
              <a:t>network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Circuit</a:t>
            </a:r>
            <a:r>
              <a:rPr lang="ko-KR" altLang="en-US" dirty="0"/>
              <a:t>은 아래와 같은 특성과 더불어 사진과 같은 </a:t>
            </a:r>
            <a:r>
              <a:rPr lang="en-US" altLang="ko-KR" dirty="0"/>
              <a:t>box</a:t>
            </a:r>
            <a:r>
              <a:rPr lang="ko-KR" altLang="en-US" dirty="0"/>
              <a:t>로 볼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One or more discrete-valued </a:t>
            </a:r>
            <a:r>
              <a:rPr lang="en-US" altLang="ko-KR" sz="1400" i="1" dirty="0"/>
              <a:t>input terminals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One or more discrete-valued </a:t>
            </a:r>
            <a:r>
              <a:rPr lang="en-US" altLang="ko-KR" sz="1400" i="1" dirty="0"/>
              <a:t>output terminals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 </a:t>
            </a:r>
            <a:r>
              <a:rPr lang="en-US" altLang="ko-KR" sz="1400" i="1" dirty="0"/>
              <a:t>functional specification</a:t>
            </a:r>
            <a:r>
              <a:rPr lang="en-US" altLang="ko-KR" sz="1400" dirty="0"/>
              <a:t> describing the relationship between inputs and outputs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 </a:t>
            </a:r>
            <a:r>
              <a:rPr lang="en-US" altLang="ko-KR" sz="1400" i="1" dirty="0"/>
              <a:t>timing specification </a:t>
            </a:r>
            <a:r>
              <a:rPr lang="en-US" altLang="ko-KR" sz="1400" dirty="0"/>
              <a:t>describing the delay between inputs changing and output responding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1D1E8AF-C5EE-46D7-A2C6-A5E82F50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212" y="1121381"/>
            <a:ext cx="1687858" cy="46152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8E16ABF-317E-44A2-A68F-BD9598F89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97" y="4584985"/>
            <a:ext cx="3982006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93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T4: Involution Theorem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88AEFBFB-F24E-448D-87DF-DC21143DF5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929" y="1304996"/>
                <a:ext cx="2001299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ko-KR" alt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ko-KR" alt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000" dirty="0">
                    <a:solidFill>
                      <a:schemeClr val="tx1"/>
                    </a:solidFill>
                  </a:rPr>
                  <a:t>= B</a:t>
                </a:r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88AEFBFB-F24E-448D-87DF-DC21143DF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29" y="1304996"/>
                <a:ext cx="2001299" cy="479897"/>
              </a:xfrm>
              <a:prstGeom prst="rect">
                <a:avLst/>
              </a:prstGeom>
              <a:blipFill>
                <a:blip r:embed="rId2"/>
                <a:stretch>
                  <a:fillRect t="-18987" b="-50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4BDD7C3-DF6D-49E4-8BA9-75FBF8876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8" y="2638506"/>
            <a:ext cx="5808049" cy="158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70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T5: Complement Theorem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88AEFBFB-F24E-448D-87DF-DC21143DF5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929" y="1304996"/>
                <a:ext cx="2001299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3000" dirty="0">
                    <a:solidFill>
                      <a:schemeClr val="tx1"/>
                    </a:solidFill>
                  </a:rPr>
                  <a:t>B ∙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ko-KR" sz="3000" dirty="0">
                    <a:solidFill>
                      <a:schemeClr val="tx1"/>
                    </a:solidFill>
                  </a:rPr>
                  <a:t> = 0 </a:t>
                </a:r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88AEFBFB-F24E-448D-87DF-DC21143DF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29" y="1304996"/>
                <a:ext cx="2001299" cy="479897"/>
              </a:xfrm>
              <a:prstGeom prst="rect">
                <a:avLst/>
              </a:prstGeom>
              <a:blipFill>
                <a:blip r:embed="rId2"/>
                <a:stretch>
                  <a:fillRect l="-6991" t="-25316" r="-3647" b="-44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개체 틀 2">
                <a:extLst>
                  <a:ext uri="{FF2B5EF4-FFF2-40B4-BE49-F238E27FC236}">
                    <a16:creationId xmlns:a16="http://schemas.microsoft.com/office/drawing/2014/main" id="{EF27DFF3-A9F8-44B6-AD55-18AAFBC093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929" y="1891549"/>
                <a:ext cx="2001299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3000" dirty="0">
                    <a:solidFill>
                      <a:schemeClr val="tx1"/>
                    </a:solidFill>
                  </a:rPr>
                  <a:t>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ko-KR" sz="3000" dirty="0">
                    <a:solidFill>
                      <a:schemeClr val="tx1"/>
                    </a:solidFill>
                  </a:rPr>
                  <a:t> = 1 </a:t>
                </a:r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텍스트 개체 틀 2">
                <a:extLst>
                  <a:ext uri="{FF2B5EF4-FFF2-40B4-BE49-F238E27FC236}">
                    <a16:creationId xmlns:a16="http://schemas.microsoft.com/office/drawing/2014/main" id="{EF27DFF3-A9F8-44B6-AD55-18AAFBC09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29" y="1891549"/>
                <a:ext cx="2001299" cy="479897"/>
              </a:xfrm>
              <a:prstGeom prst="rect">
                <a:avLst/>
              </a:prstGeom>
              <a:blipFill>
                <a:blip r:embed="rId3"/>
                <a:stretch>
                  <a:fillRect l="-6991" t="-25316" r="-4255" b="-44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953167B-24E4-4027-9C67-42489511F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62" y="2320792"/>
            <a:ext cx="3087777" cy="2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61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Boolean Theorems of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Multiple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Vars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32B3C561-9479-4FF4-BC7D-8724EBB7A8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4548" y="1110197"/>
              <a:ext cx="11251053" cy="460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44284">
                      <a:extLst>
                        <a:ext uri="{9D8B030D-6E8A-4147-A177-3AD203B41FA5}">
                          <a16:colId xmlns:a16="http://schemas.microsoft.com/office/drawing/2014/main" val="1580748538"/>
                        </a:ext>
                      </a:extLst>
                    </a:gridCol>
                    <a:gridCol w="3556136">
                      <a:extLst>
                        <a:ext uri="{9D8B030D-6E8A-4147-A177-3AD203B41FA5}">
                          <a16:colId xmlns:a16="http://schemas.microsoft.com/office/drawing/2014/main" val="2768576282"/>
                        </a:ext>
                      </a:extLst>
                    </a:gridCol>
                    <a:gridCol w="863922">
                      <a:extLst>
                        <a:ext uri="{9D8B030D-6E8A-4147-A177-3AD203B41FA5}">
                          <a16:colId xmlns:a16="http://schemas.microsoft.com/office/drawing/2014/main" val="4124698182"/>
                        </a:ext>
                      </a:extLst>
                    </a:gridCol>
                    <a:gridCol w="3636501">
                      <a:extLst>
                        <a:ext uri="{9D8B030D-6E8A-4147-A177-3AD203B41FA5}">
                          <a16:colId xmlns:a16="http://schemas.microsoft.com/office/drawing/2014/main" val="966110334"/>
                        </a:ext>
                      </a:extLst>
                    </a:gridCol>
                    <a:gridCol w="2250210">
                      <a:extLst>
                        <a:ext uri="{9D8B030D-6E8A-4147-A177-3AD203B41FA5}">
                          <a16:colId xmlns:a16="http://schemas.microsoft.com/office/drawing/2014/main" val="4027669855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Theorems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Dual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Name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26247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C = C ∙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T6’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B + C = C +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Commutativity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1768404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∙ C) ∙ D = B ∙ (C ∙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T7’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(B + C) + D = B + (C +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Associativity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80608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∙ C) + B ∙ D = B ∙ (C +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T8’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+ C) ∙ B + D = B + (C +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Distributivity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018740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(B + C)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T9’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+ (B ∙ C)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Covering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60255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∙ C) + (B ∙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dirty="0"/>
                            <a:t>)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T10’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+ C) ∙ (B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dirty="0"/>
                            <a:t>)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Combining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8061496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∙ C) +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∙ D) + (C ∙ D)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= B ∙ C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∙ D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T11’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+ C) ∙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+ D) ∙ (C + D)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= (B + C) ∙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+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Consensus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78312775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dirty="0" smtClean="0"/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dirty="0" smtClean="0"/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=(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T12’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b="0" i="0" dirty="0" smtClean="0"/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b="0" i="0" dirty="0" smtClean="0"/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=(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ko-KR" dirty="0" smtClean="0"/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 Morgan’s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Theorem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147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32B3C561-9479-4FF4-BC7D-8724EBB7A8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9585710"/>
                  </p:ext>
                </p:extLst>
              </p:nvPr>
            </p:nvGraphicFramePr>
            <p:xfrm>
              <a:off x="534548" y="1110197"/>
              <a:ext cx="11251053" cy="460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44284">
                      <a:extLst>
                        <a:ext uri="{9D8B030D-6E8A-4147-A177-3AD203B41FA5}">
                          <a16:colId xmlns:a16="http://schemas.microsoft.com/office/drawing/2014/main" val="1580748538"/>
                        </a:ext>
                      </a:extLst>
                    </a:gridCol>
                    <a:gridCol w="3556136">
                      <a:extLst>
                        <a:ext uri="{9D8B030D-6E8A-4147-A177-3AD203B41FA5}">
                          <a16:colId xmlns:a16="http://schemas.microsoft.com/office/drawing/2014/main" val="2768576282"/>
                        </a:ext>
                      </a:extLst>
                    </a:gridCol>
                    <a:gridCol w="863922">
                      <a:extLst>
                        <a:ext uri="{9D8B030D-6E8A-4147-A177-3AD203B41FA5}">
                          <a16:colId xmlns:a16="http://schemas.microsoft.com/office/drawing/2014/main" val="4124698182"/>
                        </a:ext>
                      </a:extLst>
                    </a:gridCol>
                    <a:gridCol w="3636501">
                      <a:extLst>
                        <a:ext uri="{9D8B030D-6E8A-4147-A177-3AD203B41FA5}">
                          <a16:colId xmlns:a16="http://schemas.microsoft.com/office/drawing/2014/main" val="966110334"/>
                        </a:ext>
                      </a:extLst>
                    </a:gridCol>
                    <a:gridCol w="2250210">
                      <a:extLst>
                        <a:ext uri="{9D8B030D-6E8A-4147-A177-3AD203B41FA5}">
                          <a16:colId xmlns:a16="http://schemas.microsoft.com/office/drawing/2014/main" val="4027669855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Theorems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Dual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Name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6426247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T6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C = C ∙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T6’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B + C = C +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Commutativity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1768404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T7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∙ C) ∙ D = B ∙ (C ∙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T7’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(B + C) + D = B + (C +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Associativity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380608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T8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∙ C) + B ∙ D = B ∙ (C +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T8’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(B + C) ∙ B + D = B + (C + D)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Distributivity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0187408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T9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∙ (B + C)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T9’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 + (B ∙ C) = B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Covering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60255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T10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12" t="-501099" r="-190068" b="-2472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T10’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739" t="-501099" r="-62144" b="-2472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Combining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80614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T11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12" t="-520952" r="-190068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T11’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739" t="-520952" r="-62144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Consensus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7831277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T12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12" t="-620952" r="-19006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T12’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739" t="-620952" r="-6214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 Morgan’s</a:t>
                          </a:r>
                        </a:p>
                        <a:p>
                          <a:pPr algn="ctr" latinLnBrk="1"/>
                          <a:r>
                            <a:rPr lang="en-US" altLang="ko-KR" dirty="0"/>
                            <a:t>Theorem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147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48169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5530E0F-9FEC-4ED6-9CD2-F0F9AAD9E6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B4AE53F-EDA0-42E0-A4D2-0E5A5C0EA7AF}"/>
                  </a:ext>
                </a:extLst>
              </p:cNvPr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1396503" y="3429000"/>
                <a:ext cx="2928095" cy="5704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ko-KR" sz="2000" dirty="0"/>
                  <a:t>B + AB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B4AE53F-EDA0-42E0-A4D2-0E5A5C0EA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1396503" y="3429000"/>
                <a:ext cx="2928095" cy="570475"/>
              </a:xfrm>
              <a:blipFill>
                <a:blip r:embed="rId2"/>
                <a:stretch>
                  <a:fillRect t="-11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E5EB3F-4B9D-4A4F-BA3C-5179DB473C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T8</a:t>
            </a:r>
          </a:p>
          <a:p>
            <a:r>
              <a:rPr lang="en-US" altLang="ko-KR" dirty="0"/>
              <a:t>Distributivity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30EDFF6-B1C2-4E16-AE2D-DF538CC50B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T5’</a:t>
            </a:r>
          </a:p>
          <a:p>
            <a:r>
              <a:rPr lang="en-US" altLang="ko-KR" dirty="0"/>
              <a:t>Complements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C8E054C-CC41-4EAA-A3BA-F06F4FB504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</a:p>
          <a:p>
            <a:r>
              <a:rPr lang="en-US" altLang="ko-KR" dirty="0"/>
              <a:t>Identity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A4272DC-53AB-412D-BB7E-B2E884C060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Simplifying Boolean 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856872C7-875C-4487-8A8B-185BDF3F02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9200" y="3429000"/>
                <a:ext cx="2928095" cy="5704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200" b="1" kern="1200">
                    <a:solidFill>
                      <a:schemeClr val="bg1"/>
                    </a:solidFill>
                    <a:latin typeface="맑은 고딕 (제목)"/>
                    <a:ea typeface="a고딕16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/>
                  <a:t>Y =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ko-KR" sz="2000" dirty="0"/>
                  <a:t>+A)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856872C7-875C-4487-8A8B-185BDF3F0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200" y="3429000"/>
                <a:ext cx="2928095" cy="570475"/>
              </a:xfrm>
              <a:prstGeom prst="rect">
                <a:avLst/>
              </a:prstGeom>
              <a:blipFill>
                <a:blip r:embed="rId3"/>
                <a:stretch>
                  <a:fillRect t="-11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개체 틀 2">
                <a:extLst>
                  <a:ext uri="{FF2B5EF4-FFF2-40B4-BE49-F238E27FC236}">
                    <a16:creationId xmlns:a16="http://schemas.microsoft.com/office/drawing/2014/main" id="{EF515830-0540-41F9-84A0-0F34D7B76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1897" y="3429000"/>
                <a:ext cx="2928095" cy="5704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200" b="1" kern="1200">
                    <a:solidFill>
                      <a:schemeClr val="bg1"/>
                    </a:solidFill>
                    <a:latin typeface="맑은 고딕 (제목)"/>
                    <a:ea typeface="a고딕16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/>
                  <a:t>Y =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sz="2000" dirty="0"/>
                  <a:t>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3" name="텍스트 개체 틀 2">
                <a:extLst>
                  <a:ext uri="{FF2B5EF4-FFF2-40B4-BE49-F238E27FC236}">
                    <a16:creationId xmlns:a16="http://schemas.microsoft.com/office/drawing/2014/main" id="{EF515830-0540-41F9-84A0-0F34D7B76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897" y="3429000"/>
                <a:ext cx="2928095" cy="570475"/>
              </a:xfrm>
              <a:prstGeom prst="rect">
                <a:avLst/>
              </a:prstGeom>
              <a:blipFill>
                <a:blip r:embed="rId4"/>
                <a:stretch>
                  <a:fillRect t="-11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개체 틀 2">
                <a:extLst>
                  <a:ext uri="{FF2B5EF4-FFF2-40B4-BE49-F238E27FC236}">
                    <a16:creationId xmlns:a16="http://schemas.microsoft.com/office/drawing/2014/main" id="{2D2B8CAD-D977-426A-A2AA-514E7F738D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4594" y="3429000"/>
                <a:ext cx="2928095" cy="5704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3200" b="1" kern="1200">
                    <a:solidFill>
                      <a:schemeClr val="bg1"/>
                    </a:solidFill>
                    <a:latin typeface="맑은 고딕 (제목)"/>
                    <a:ea typeface="a고딕16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dirty="0"/>
                  <a:t>Y =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텍스트 개체 틀 2">
                <a:extLst>
                  <a:ext uri="{FF2B5EF4-FFF2-40B4-BE49-F238E27FC236}">
                    <a16:creationId xmlns:a16="http://schemas.microsoft.com/office/drawing/2014/main" id="{2D2B8CAD-D977-426A-A2AA-514E7F738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594" y="3429000"/>
                <a:ext cx="2928095" cy="570475"/>
              </a:xfrm>
              <a:prstGeom prst="rect">
                <a:avLst/>
              </a:prstGeom>
              <a:blipFill>
                <a:blip r:embed="rId5"/>
                <a:stretch>
                  <a:fillRect t="-11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147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Functional Completeness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88AEFBFB-F24E-448D-87DF-DC21143DF52A}"/>
              </a:ext>
            </a:extLst>
          </p:cNvPr>
          <p:cNvSpPr txBox="1">
            <a:spLocks/>
          </p:cNvSpPr>
          <p:nvPr/>
        </p:nvSpPr>
        <p:spPr>
          <a:xfrm>
            <a:off x="770929" y="1304996"/>
            <a:ext cx="10680842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700" dirty="0">
                <a:solidFill>
                  <a:schemeClr val="tx1"/>
                </a:solidFill>
              </a:rPr>
              <a:t>모든 </a:t>
            </a:r>
            <a:r>
              <a:rPr lang="en-US" altLang="ko-KR" sz="2700" dirty="0">
                <a:solidFill>
                  <a:schemeClr val="tx1"/>
                </a:solidFill>
              </a:rPr>
              <a:t>Boolean equation</a:t>
            </a:r>
            <a:r>
              <a:rPr lang="ko-KR" altLang="en-US" sz="2700" dirty="0">
                <a:solidFill>
                  <a:schemeClr val="tx1"/>
                </a:solidFill>
              </a:rPr>
              <a:t>이 </a:t>
            </a:r>
            <a:r>
              <a:rPr lang="en-US" altLang="ko-KR" sz="2700" dirty="0">
                <a:solidFill>
                  <a:schemeClr val="tx1"/>
                </a:solidFill>
              </a:rPr>
              <a:t>S</a:t>
            </a:r>
            <a:r>
              <a:rPr lang="ko-KR" altLang="en-US" sz="2700" dirty="0">
                <a:solidFill>
                  <a:schemeClr val="tx1"/>
                </a:solidFill>
              </a:rPr>
              <a:t>의 </a:t>
            </a:r>
            <a:r>
              <a:rPr lang="en-US" altLang="ko-KR" sz="2700" dirty="0">
                <a:solidFill>
                  <a:schemeClr val="tx1"/>
                </a:solidFill>
              </a:rPr>
              <a:t>operator</a:t>
            </a:r>
            <a:r>
              <a:rPr lang="ko-KR" altLang="en-US" sz="2700" dirty="0">
                <a:solidFill>
                  <a:schemeClr val="tx1"/>
                </a:solidFill>
              </a:rPr>
              <a:t>를 사용하여 표현될 수 있는 경우 </a:t>
            </a:r>
            <a:r>
              <a:rPr lang="en-US" altLang="ko-KR" sz="2700" dirty="0">
                <a:solidFill>
                  <a:schemeClr val="tx1"/>
                </a:solidFill>
              </a:rPr>
              <a:t>operator S</a:t>
            </a:r>
            <a:r>
              <a:rPr lang="ko-KR" altLang="en-US" sz="2700" dirty="0">
                <a:solidFill>
                  <a:schemeClr val="tx1"/>
                </a:solidFill>
              </a:rPr>
              <a:t>의 집합은 </a:t>
            </a:r>
            <a:r>
              <a:rPr lang="en-US" altLang="ko-KR" sz="2700" dirty="0">
                <a:solidFill>
                  <a:schemeClr val="tx1"/>
                </a:solidFill>
              </a:rPr>
              <a:t>‘Functional Completeness’</a:t>
            </a:r>
            <a:r>
              <a:rPr lang="ko-KR" altLang="en-US" sz="2700" dirty="0">
                <a:solidFill>
                  <a:schemeClr val="tx1"/>
                </a:solidFill>
              </a:rPr>
              <a:t>라고 불린다</a:t>
            </a:r>
            <a:r>
              <a:rPr lang="en-US" altLang="ko-KR" sz="2700" dirty="0">
                <a:solidFill>
                  <a:schemeClr val="tx1"/>
                </a:solidFill>
              </a:rPr>
              <a:t>.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8D63B7F4-9EA4-485E-9F79-F240EAE8A0E8}"/>
              </a:ext>
            </a:extLst>
          </p:cNvPr>
          <p:cNvSpPr txBox="1">
            <a:spLocks/>
          </p:cNvSpPr>
          <p:nvPr/>
        </p:nvSpPr>
        <p:spPr>
          <a:xfrm>
            <a:off x="770929" y="2487910"/>
            <a:ext cx="10680842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700" dirty="0">
                <a:solidFill>
                  <a:schemeClr val="tx1"/>
                </a:solidFill>
              </a:rPr>
              <a:t>예를 들어</a:t>
            </a:r>
            <a:r>
              <a:rPr lang="en-US" altLang="ko-KR" sz="2700" dirty="0">
                <a:solidFill>
                  <a:schemeClr val="tx1"/>
                </a:solidFill>
              </a:rPr>
              <a:t>, S= {., +, ‘}</a:t>
            </a:r>
            <a:r>
              <a:rPr lang="ko-KR" altLang="en-US" sz="2700" dirty="0">
                <a:solidFill>
                  <a:schemeClr val="tx1"/>
                </a:solidFill>
              </a:rPr>
              <a:t>는 </a:t>
            </a:r>
            <a:r>
              <a:rPr lang="en-US" altLang="ko-KR" sz="2700" dirty="0">
                <a:solidFill>
                  <a:schemeClr val="tx1"/>
                </a:solidFill>
              </a:rPr>
              <a:t>Functional Completeness</a:t>
            </a:r>
            <a:r>
              <a:rPr lang="ko-KR" altLang="en-US" sz="2700" dirty="0">
                <a:solidFill>
                  <a:schemeClr val="tx1"/>
                </a:solidFill>
              </a:rPr>
              <a:t>합니다</a:t>
            </a:r>
            <a:r>
              <a:rPr lang="en-US" altLang="ko-KR" sz="2700" dirty="0">
                <a:solidFill>
                  <a:schemeClr val="tx1"/>
                </a:solidFill>
              </a:rPr>
              <a:t>.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76340C8-73C8-4560-9829-BD272EBC0BC0}"/>
              </a:ext>
            </a:extLst>
          </p:cNvPr>
          <p:cNvSpPr txBox="1">
            <a:spLocks/>
          </p:cNvSpPr>
          <p:nvPr/>
        </p:nvSpPr>
        <p:spPr>
          <a:xfrm>
            <a:off x="770929" y="3190927"/>
            <a:ext cx="10680842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700" dirty="0">
                <a:solidFill>
                  <a:schemeClr val="tx1"/>
                </a:solidFill>
              </a:rPr>
              <a:t>질문</a:t>
            </a:r>
            <a:r>
              <a:rPr lang="en-US" altLang="ko-KR" sz="2700" dirty="0">
                <a:solidFill>
                  <a:schemeClr val="tx1"/>
                </a:solidFill>
              </a:rPr>
              <a:t>: Boolean function</a:t>
            </a:r>
            <a:r>
              <a:rPr lang="ko-KR" altLang="en-US" sz="2700" dirty="0">
                <a:solidFill>
                  <a:schemeClr val="tx1"/>
                </a:solidFill>
              </a:rPr>
              <a:t>에 대해 기능적으로 완전한 </a:t>
            </a:r>
            <a:r>
              <a:rPr lang="en-US" altLang="ko-KR" sz="2700" dirty="0">
                <a:solidFill>
                  <a:schemeClr val="tx1"/>
                </a:solidFill>
              </a:rPr>
              <a:t>minimal set of operators</a:t>
            </a:r>
            <a:r>
              <a:rPr lang="ko-KR" altLang="en-US" sz="2700" dirty="0">
                <a:solidFill>
                  <a:schemeClr val="tx1"/>
                </a:solidFill>
              </a:rPr>
              <a:t>는 무엇일까요</a:t>
            </a:r>
            <a:r>
              <a:rPr lang="en-US" altLang="ko-KR" sz="2700" dirty="0">
                <a:solidFill>
                  <a:schemeClr val="tx1"/>
                </a:solidFill>
              </a:rPr>
              <a:t>?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7CC9848-C842-4909-AB84-6B06694C79DC}"/>
              </a:ext>
            </a:extLst>
          </p:cNvPr>
          <p:cNvSpPr txBox="1">
            <a:spLocks/>
          </p:cNvSpPr>
          <p:nvPr/>
        </p:nvSpPr>
        <p:spPr>
          <a:xfrm>
            <a:off x="770929" y="4286756"/>
            <a:ext cx="10680842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700" dirty="0">
                <a:solidFill>
                  <a:schemeClr val="tx1"/>
                </a:solidFill>
              </a:rPr>
              <a:t>	-&gt;NAND gate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96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 err="1">
                <a:solidFill>
                  <a:schemeClr val="bg1"/>
                </a:solidFill>
              </a:rPr>
              <a:t>DeMorgan’s</a:t>
            </a:r>
            <a:r>
              <a:rPr lang="en-US" altLang="ko-KR" sz="2400" dirty="0">
                <a:solidFill>
                  <a:schemeClr val="bg1"/>
                </a:solidFill>
              </a:rPr>
              <a:t> Theorem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88AEFBFB-F24E-448D-87DF-DC21143DF5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928" y="1304996"/>
                <a:ext cx="3104385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30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ko-KR" sz="3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88AEFBFB-F24E-448D-87DF-DC21143DF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28" y="1304996"/>
                <a:ext cx="3104385" cy="479897"/>
              </a:xfrm>
              <a:prstGeom prst="rect">
                <a:avLst/>
              </a:prstGeom>
              <a:blipFill>
                <a:blip r:embed="rId2"/>
                <a:stretch>
                  <a:fillRect l="-4510" t="-25316" b="-44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37CDD108-0700-4AB0-8E43-0E89D9BCD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28" y="2175023"/>
            <a:ext cx="3104385" cy="2522315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0816634-3292-42B8-9680-DC4B00F7336F}"/>
              </a:ext>
            </a:extLst>
          </p:cNvPr>
          <p:cNvGraphicFramePr>
            <a:graphicFrameLocks noGrp="1"/>
          </p:cNvGraphicFramePr>
          <p:nvPr/>
        </p:nvGraphicFramePr>
        <p:xfrm>
          <a:off x="5434794" y="1653170"/>
          <a:ext cx="4847769" cy="310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923">
                  <a:extLst>
                    <a:ext uri="{9D8B030D-6E8A-4147-A177-3AD203B41FA5}">
                      <a16:colId xmlns:a16="http://schemas.microsoft.com/office/drawing/2014/main" val="2662227935"/>
                    </a:ext>
                  </a:extLst>
                </a:gridCol>
                <a:gridCol w="1615923">
                  <a:extLst>
                    <a:ext uri="{9D8B030D-6E8A-4147-A177-3AD203B41FA5}">
                      <a16:colId xmlns:a16="http://schemas.microsoft.com/office/drawing/2014/main" val="3946685926"/>
                    </a:ext>
                  </a:extLst>
                </a:gridCol>
                <a:gridCol w="1615923">
                  <a:extLst>
                    <a:ext uri="{9D8B030D-6E8A-4147-A177-3AD203B41FA5}">
                      <a16:colId xmlns:a16="http://schemas.microsoft.com/office/drawing/2014/main" val="503287290"/>
                    </a:ext>
                  </a:extLst>
                </a:gridCol>
              </a:tblGrid>
              <a:tr h="62018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925134"/>
                  </a:ext>
                </a:extLst>
              </a:tr>
              <a:tr h="62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553531"/>
                  </a:ext>
                </a:extLst>
              </a:tr>
              <a:tr h="62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691317"/>
                  </a:ext>
                </a:extLst>
              </a:tr>
              <a:tr h="62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774977"/>
                  </a:ext>
                </a:extLst>
              </a:tr>
              <a:tr h="62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71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44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 err="1">
                <a:solidFill>
                  <a:schemeClr val="bg1"/>
                </a:solidFill>
              </a:rPr>
              <a:t>DeMorgan’s</a:t>
            </a:r>
            <a:r>
              <a:rPr lang="en-US" altLang="ko-KR" sz="2400" dirty="0">
                <a:solidFill>
                  <a:schemeClr val="bg1"/>
                </a:solidFill>
              </a:rPr>
              <a:t> Theorem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88AEFBFB-F24E-448D-87DF-DC21143DF5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928" y="1304996"/>
                <a:ext cx="3452729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30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ko-KR" sz="3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88AEFBFB-F24E-448D-87DF-DC21143DF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28" y="1304996"/>
                <a:ext cx="3452729" cy="479897"/>
              </a:xfrm>
              <a:prstGeom prst="rect">
                <a:avLst/>
              </a:prstGeom>
              <a:blipFill>
                <a:blip r:embed="rId2"/>
                <a:stretch>
                  <a:fillRect l="-4056" t="-25316" b="-44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0816634-3292-42B8-9680-DC4B00F7336F}"/>
              </a:ext>
            </a:extLst>
          </p:cNvPr>
          <p:cNvGraphicFramePr>
            <a:graphicFrameLocks noGrp="1"/>
          </p:cNvGraphicFramePr>
          <p:nvPr/>
        </p:nvGraphicFramePr>
        <p:xfrm>
          <a:off x="5434794" y="1653170"/>
          <a:ext cx="4847769" cy="310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923">
                  <a:extLst>
                    <a:ext uri="{9D8B030D-6E8A-4147-A177-3AD203B41FA5}">
                      <a16:colId xmlns:a16="http://schemas.microsoft.com/office/drawing/2014/main" val="2662227935"/>
                    </a:ext>
                  </a:extLst>
                </a:gridCol>
                <a:gridCol w="1615923">
                  <a:extLst>
                    <a:ext uri="{9D8B030D-6E8A-4147-A177-3AD203B41FA5}">
                      <a16:colId xmlns:a16="http://schemas.microsoft.com/office/drawing/2014/main" val="3946685926"/>
                    </a:ext>
                  </a:extLst>
                </a:gridCol>
                <a:gridCol w="1615923">
                  <a:extLst>
                    <a:ext uri="{9D8B030D-6E8A-4147-A177-3AD203B41FA5}">
                      <a16:colId xmlns:a16="http://schemas.microsoft.com/office/drawing/2014/main" val="503287290"/>
                    </a:ext>
                  </a:extLst>
                </a:gridCol>
              </a:tblGrid>
              <a:tr h="62018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925134"/>
                  </a:ext>
                </a:extLst>
              </a:tr>
              <a:tr h="62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553531"/>
                  </a:ext>
                </a:extLst>
              </a:tr>
              <a:tr h="62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691317"/>
                  </a:ext>
                </a:extLst>
              </a:tr>
              <a:tr h="62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774977"/>
                  </a:ext>
                </a:extLst>
              </a:tr>
              <a:tr h="62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7136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D3A34D0-DFF8-47AC-9812-0725DD93F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27" y="2087705"/>
            <a:ext cx="3046329" cy="26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51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Bubble Pushing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03953572-241B-46E0-838A-56540382124F}"/>
              </a:ext>
            </a:extLst>
          </p:cNvPr>
          <p:cNvSpPr txBox="1">
            <a:spLocks/>
          </p:cNvSpPr>
          <p:nvPr/>
        </p:nvSpPr>
        <p:spPr>
          <a:xfrm>
            <a:off x="629740" y="1233615"/>
            <a:ext cx="2694031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000" dirty="0"/>
              <a:t>Bubble</a:t>
            </a:r>
            <a:r>
              <a:rPr lang="ko-KR" altLang="en-US" sz="2000" dirty="0"/>
              <a:t>을 뒤로 밀 때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34987493-2912-4941-9968-D5C84092395B}"/>
              </a:ext>
            </a:extLst>
          </p:cNvPr>
          <p:cNvSpPr txBox="1">
            <a:spLocks/>
          </p:cNvSpPr>
          <p:nvPr/>
        </p:nvSpPr>
        <p:spPr>
          <a:xfrm>
            <a:off x="755579" y="1719697"/>
            <a:ext cx="2568192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AND gate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-&gt;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OR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gate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80623809-33FF-4C5E-B187-DFF9BDEA14A7}"/>
              </a:ext>
            </a:extLst>
          </p:cNvPr>
          <p:cNvSpPr txBox="1">
            <a:spLocks/>
          </p:cNvSpPr>
          <p:nvPr/>
        </p:nvSpPr>
        <p:spPr>
          <a:xfrm>
            <a:off x="755579" y="2228684"/>
            <a:ext cx="3903507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Bubble</a:t>
            </a:r>
            <a:r>
              <a:rPr lang="ko-KR" altLang="en-US" sz="1700" dirty="0">
                <a:solidFill>
                  <a:schemeClr val="tx1"/>
                </a:solidFill>
              </a:rPr>
              <a:t>이 </a:t>
            </a:r>
            <a:r>
              <a:rPr lang="en-US" altLang="ko-KR" sz="1700" dirty="0">
                <a:solidFill>
                  <a:schemeClr val="tx1"/>
                </a:solidFill>
              </a:rPr>
              <a:t>Output</a:t>
            </a:r>
            <a:r>
              <a:rPr lang="ko-KR" altLang="en-US" sz="1700" dirty="0">
                <a:solidFill>
                  <a:schemeClr val="tx1"/>
                </a:solidFill>
              </a:rPr>
              <a:t>에서 </a:t>
            </a:r>
            <a:r>
              <a:rPr lang="en-US" altLang="ko-KR" sz="1700" dirty="0">
                <a:solidFill>
                  <a:schemeClr val="tx1"/>
                </a:solidFill>
              </a:rPr>
              <a:t>Input</a:t>
            </a:r>
            <a:r>
              <a:rPr lang="ko-KR" altLang="en-US" sz="1700" dirty="0">
                <a:solidFill>
                  <a:schemeClr val="tx1"/>
                </a:solidFill>
              </a:rPr>
              <a:t>으로 이동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0A7AF41-C1D7-4EAA-B7E5-FE5E58BDE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0" y="3429000"/>
            <a:ext cx="4916598" cy="1044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 개체 틀 2">
                <a:extLst>
                  <a:ext uri="{FF2B5EF4-FFF2-40B4-BE49-F238E27FC236}">
                    <a16:creationId xmlns:a16="http://schemas.microsoft.com/office/drawing/2014/main" id="{6F02A994-B45B-4974-9B3C-3358ED5E69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743856"/>
                <a:ext cx="3452729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30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ko-KR" sz="3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텍스트 개체 틀 2">
                <a:extLst>
                  <a:ext uri="{FF2B5EF4-FFF2-40B4-BE49-F238E27FC236}">
                    <a16:creationId xmlns:a16="http://schemas.microsoft.com/office/drawing/2014/main" id="{6F02A994-B45B-4974-9B3C-3358ED5E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43856"/>
                <a:ext cx="3452729" cy="479897"/>
              </a:xfrm>
              <a:prstGeom prst="rect">
                <a:avLst/>
              </a:prstGeom>
              <a:blipFill>
                <a:blip r:embed="rId3"/>
                <a:stretch>
                  <a:fillRect l="-4064" t="-25316" b="-44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64DC4626-90C6-4899-9AC3-84E3561C1B89}"/>
              </a:ext>
            </a:extLst>
          </p:cNvPr>
          <p:cNvSpPr txBox="1">
            <a:spLocks/>
          </p:cNvSpPr>
          <p:nvPr/>
        </p:nvSpPr>
        <p:spPr>
          <a:xfrm>
            <a:off x="6096000" y="1233615"/>
            <a:ext cx="2989943" cy="4798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000" dirty="0"/>
              <a:t>Bubble</a:t>
            </a:r>
            <a:r>
              <a:rPr lang="ko-KR" altLang="en-US" sz="2000" dirty="0"/>
              <a:t>을 앞으로 밀 때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3B0D2DED-BF35-4A88-9932-3042910D773E}"/>
              </a:ext>
            </a:extLst>
          </p:cNvPr>
          <p:cNvSpPr txBox="1">
            <a:spLocks/>
          </p:cNvSpPr>
          <p:nvPr/>
        </p:nvSpPr>
        <p:spPr>
          <a:xfrm>
            <a:off x="6221839" y="1719697"/>
            <a:ext cx="2568192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OR gate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-&gt;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AND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gate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CC9D31F8-36CE-4812-A48A-5781C40578DD}"/>
              </a:ext>
            </a:extLst>
          </p:cNvPr>
          <p:cNvSpPr txBox="1">
            <a:spLocks/>
          </p:cNvSpPr>
          <p:nvPr/>
        </p:nvSpPr>
        <p:spPr>
          <a:xfrm>
            <a:off x="6221839" y="2228684"/>
            <a:ext cx="3903507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Bubble</a:t>
            </a:r>
            <a:r>
              <a:rPr lang="ko-KR" altLang="en-US" sz="1700" dirty="0">
                <a:solidFill>
                  <a:schemeClr val="tx1"/>
                </a:solidFill>
              </a:rPr>
              <a:t>이 </a:t>
            </a:r>
            <a:r>
              <a:rPr lang="en-US" altLang="ko-KR" sz="1700" dirty="0">
                <a:solidFill>
                  <a:schemeClr val="tx1"/>
                </a:solidFill>
              </a:rPr>
              <a:t>Input</a:t>
            </a:r>
            <a:r>
              <a:rPr lang="ko-KR" altLang="en-US" sz="1700" dirty="0">
                <a:solidFill>
                  <a:schemeClr val="tx1"/>
                </a:solidFill>
              </a:rPr>
              <a:t>에서 </a:t>
            </a:r>
            <a:r>
              <a:rPr lang="en-US" altLang="ko-KR" sz="1700" dirty="0">
                <a:solidFill>
                  <a:schemeClr val="tx1"/>
                </a:solidFill>
              </a:rPr>
              <a:t>Output</a:t>
            </a:r>
            <a:r>
              <a:rPr lang="ko-KR" altLang="en-US" sz="1700" dirty="0">
                <a:solidFill>
                  <a:schemeClr val="tx1"/>
                </a:solidFill>
              </a:rPr>
              <a:t>으로 이동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0DF9E1B4-EA16-4A83-A1CC-362C627D3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579" y="2737671"/>
                <a:ext cx="3104385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30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ko-KR" sz="3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0DF9E1B4-EA16-4A83-A1CC-362C627D3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9" y="2737671"/>
                <a:ext cx="3104385" cy="479897"/>
              </a:xfrm>
              <a:prstGeom prst="rect">
                <a:avLst/>
              </a:prstGeom>
              <a:blipFill>
                <a:blip r:embed="rId4"/>
                <a:stretch>
                  <a:fillRect l="-4715" t="-25316" b="-44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16ECB0EA-959B-4039-96A9-80EC8C8D8E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56" y="3461657"/>
            <a:ext cx="4916598" cy="96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59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Bubble Pushing Example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99F99C-F4C5-4319-8507-276F059A7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0" y="1713512"/>
            <a:ext cx="4223787" cy="2151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개체 틀 2">
                <a:extLst>
                  <a:ext uri="{FF2B5EF4-FFF2-40B4-BE49-F238E27FC236}">
                    <a16:creationId xmlns:a16="http://schemas.microsoft.com/office/drawing/2014/main" id="{9C48289C-9D22-4C08-97E2-DF446F5018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740" y="4379686"/>
                <a:ext cx="2345689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30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ko-KR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ko-K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ko-KR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𝐶𝐷</m:t>
                            </m:r>
                          </m:e>
                        </m:acc>
                      </m:e>
                    </m:acc>
                  </m:oMath>
                </a14:m>
                <a:endParaRPr lang="ko-KR" alt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텍스트 개체 틀 2">
                <a:extLst>
                  <a:ext uri="{FF2B5EF4-FFF2-40B4-BE49-F238E27FC236}">
                    <a16:creationId xmlns:a16="http://schemas.microsoft.com/office/drawing/2014/main" id="{9C48289C-9D22-4C08-97E2-DF446F501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40" y="4379686"/>
                <a:ext cx="2345689" cy="479897"/>
              </a:xfrm>
              <a:prstGeom prst="rect">
                <a:avLst/>
              </a:prstGeom>
              <a:blipFill>
                <a:blip r:embed="rId3"/>
                <a:stretch>
                  <a:fillRect l="-5974" t="-13924" b="-55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FB0279D-D9D7-4283-B8F1-D2F2236CD764}"/>
              </a:ext>
            </a:extLst>
          </p:cNvPr>
          <p:cNvCxnSpPr/>
          <p:nvPr/>
        </p:nvCxnSpPr>
        <p:spPr>
          <a:xfrm>
            <a:off x="5355771" y="2789013"/>
            <a:ext cx="1480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C3993DB-D7F8-4501-974E-2322A9BB6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983" y="1713512"/>
            <a:ext cx="4348647" cy="2221445"/>
          </a:xfrm>
          <a:prstGeom prst="rect">
            <a:avLst/>
          </a:prstGeom>
        </p:spPr>
      </p:pic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5FAB2174-D408-4BB6-AA85-BF8B78B71194}"/>
              </a:ext>
            </a:extLst>
          </p:cNvPr>
          <p:cNvSpPr txBox="1">
            <a:spLocks/>
          </p:cNvSpPr>
          <p:nvPr/>
        </p:nvSpPr>
        <p:spPr>
          <a:xfrm>
            <a:off x="7082983" y="4379686"/>
            <a:ext cx="2699646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>
                <a:solidFill>
                  <a:schemeClr val="tx1"/>
                </a:solidFill>
              </a:rPr>
              <a:t>Y = AB + CD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58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Bubble Pushing Rules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647BDD-CF35-465F-81CD-594E185ED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99" y="2726075"/>
            <a:ext cx="7088676" cy="2600668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DDDFD45-C338-48D9-B0DC-D67A4F0B863F}"/>
              </a:ext>
            </a:extLst>
          </p:cNvPr>
          <p:cNvSpPr txBox="1">
            <a:spLocks/>
          </p:cNvSpPr>
          <p:nvPr/>
        </p:nvSpPr>
        <p:spPr>
          <a:xfrm>
            <a:off x="998708" y="1242361"/>
            <a:ext cx="6868035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>
                <a:solidFill>
                  <a:schemeClr val="tx1"/>
                </a:solidFill>
              </a:rPr>
              <a:t>Output</a:t>
            </a:r>
            <a:r>
              <a:rPr lang="ko-KR" altLang="en-US" sz="1700" dirty="0">
                <a:solidFill>
                  <a:schemeClr val="tx1"/>
                </a:solidFill>
              </a:rPr>
              <a:t>에서 출발해 다음 </a:t>
            </a:r>
            <a:r>
              <a:rPr lang="en-US" altLang="ko-KR" sz="1700" dirty="0">
                <a:solidFill>
                  <a:schemeClr val="tx1"/>
                </a:solidFill>
              </a:rPr>
              <a:t>input</a:t>
            </a:r>
            <a:r>
              <a:rPr lang="ko-KR" altLang="en-US" sz="1700" dirty="0">
                <a:solidFill>
                  <a:schemeClr val="tx1"/>
                </a:solidFill>
              </a:rPr>
              <a:t>으로 이동합니다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3A2CA923-C798-4D98-A239-BFD9E711D03C}"/>
              </a:ext>
            </a:extLst>
          </p:cNvPr>
          <p:cNvSpPr txBox="1">
            <a:spLocks/>
          </p:cNvSpPr>
          <p:nvPr/>
        </p:nvSpPr>
        <p:spPr>
          <a:xfrm>
            <a:off x="998708" y="1766279"/>
            <a:ext cx="6868035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최종 </a:t>
            </a:r>
            <a:r>
              <a:rPr lang="en-US" altLang="ko-KR" sz="1700" dirty="0">
                <a:solidFill>
                  <a:schemeClr val="tx1"/>
                </a:solidFill>
              </a:rPr>
              <a:t>output</a:t>
            </a:r>
            <a:r>
              <a:rPr lang="ko-KR" altLang="en-US" sz="1700" dirty="0">
                <a:solidFill>
                  <a:schemeClr val="tx1"/>
                </a:solidFill>
              </a:rPr>
              <a:t>의 </a:t>
            </a:r>
            <a:r>
              <a:rPr lang="en-US" altLang="ko-KR" sz="1700" dirty="0">
                <a:solidFill>
                  <a:schemeClr val="tx1"/>
                </a:solidFill>
              </a:rPr>
              <a:t>Bubble</a:t>
            </a:r>
            <a:r>
              <a:rPr lang="ko-KR" altLang="en-US" sz="1700" dirty="0">
                <a:solidFill>
                  <a:schemeClr val="tx1"/>
                </a:solidFill>
              </a:rPr>
              <a:t>을 뒤로 </a:t>
            </a:r>
            <a:r>
              <a:rPr lang="en-US" altLang="ko-KR" sz="1700" dirty="0">
                <a:solidFill>
                  <a:schemeClr val="tx1"/>
                </a:solidFill>
              </a:rPr>
              <a:t>push</a:t>
            </a:r>
            <a:r>
              <a:rPr lang="ko-KR" altLang="en-US" sz="1700" dirty="0">
                <a:solidFill>
                  <a:schemeClr val="tx1"/>
                </a:solidFill>
              </a:rPr>
              <a:t>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266ECC64-62CA-4468-A707-59E3B05C3130}"/>
              </a:ext>
            </a:extLst>
          </p:cNvPr>
          <p:cNvSpPr txBox="1">
            <a:spLocks/>
          </p:cNvSpPr>
          <p:nvPr/>
        </p:nvSpPr>
        <p:spPr>
          <a:xfrm>
            <a:off x="998708" y="2246178"/>
            <a:ext cx="6868035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700" dirty="0">
                <a:solidFill>
                  <a:schemeClr val="tx1"/>
                </a:solidFill>
              </a:rPr>
              <a:t>거꾸로 진행하면서 </a:t>
            </a:r>
            <a:r>
              <a:rPr lang="en-US" altLang="ko-KR" sz="1700" dirty="0">
                <a:solidFill>
                  <a:schemeClr val="tx1"/>
                </a:solidFill>
              </a:rPr>
              <a:t>Bubble</a:t>
            </a:r>
            <a:r>
              <a:rPr lang="ko-KR" altLang="en-US" sz="1700" dirty="0">
                <a:solidFill>
                  <a:schemeClr val="tx1"/>
                </a:solidFill>
              </a:rPr>
              <a:t>이 없어질 수 있도록 </a:t>
            </a:r>
            <a:r>
              <a:rPr lang="en-US" altLang="ko-KR" sz="1700" dirty="0">
                <a:solidFill>
                  <a:schemeClr val="tx1"/>
                </a:solidFill>
              </a:rPr>
              <a:t>gate</a:t>
            </a:r>
            <a:r>
              <a:rPr lang="ko-KR" altLang="en-US" sz="1700" dirty="0">
                <a:solidFill>
                  <a:schemeClr val="tx1"/>
                </a:solidFill>
              </a:rPr>
              <a:t>를 변경합니다</a:t>
            </a:r>
            <a:r>
              <a:rPr lang="en-US" altLang="ko-KR" sz="1700" dirty="0">
                <a:solidFill>
                  <a:schemeClr val="tx1"/>
                </a:solidFill>
              </a:rPr>
              <a:t>.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개체 틀 2">
                <a:extLst>
                  <a:ext uri="{FF2B5EF4-FFF2-40B4-BE49-F238E27FC236}">
                    <a16:creationId xmlns:a16="http://schemas.microsoft.com/office/drawing/2014/main" id="{1E6CCF2E-DEFA-495C-A822-5A6DEE1E8B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0764" y="5326743"/>
                <a:ext cx="6868035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17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ko-KR" sz="1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7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altLang="ko-KR" sz="1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ko-KR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ko-KR" alt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텍스트 개체 틀 2">
                <a:extLst>
                  <a:ext uri="{FF2B5EF4-FFF2-40B4-BE49-F238E27FC236}">
                    <a16:creationId xmlns:a16="http://schemas.microsoft.com/office/drawing/2014/main" id="{1E6CCF2E-DEFA-495C-A822-5A6DEE1E8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64" y="5326743"/>
                <a:ext cx="6868035" cy="479897"/>
              </a:xfrm>
              <a:prstGeom prst="rect">
                <a:avLst/>
              </a:prstGeom>
              <a:blipFill>
                <a:blip r:embed="rId3"/>
                <a:stretch>
                  <a:fillRect l="-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79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Circuit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A94E08-FA73-4BF7-B2DE-00681DE63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75" y="4092419"/>
            <a:ext cx="2964049" cy="1704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84537C-42F2-453D-86D8-BE2E10171058}"/>
              </a:ext>
            </a:extLst>
          </p:cNvPr>
          <p:cNvSpPr txBox="1"/>
          <p:nvPr/>
        </p:nvSpPr>
        <p:spPr>
          <a:xfrm>
            <a:off x="204874" y="1061418"/>
            <a:ext cx="9658455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i="1" dirty="0"/>
              <a:t>Element </a:t>
            </a:r>
            <a:r>
              <a:rPr lang="en-US" altLang="ko-KR" dirty="0"/>
              <a:t>is itself a circuit with inputs, outputs and a specification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E1, E2, E3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Each a circuit</a:t>
            </a:r>
          </a:p>
          <a:p>
            <a:pPr>
              <a:lnSpc>
                <a:spcPct val="200000"/>
              </a:lnSpc>
            </a:pPr>
            <a:r>
              <a:rPr lang="en-US" altLang="ko-KR" i="1" dirty="0"/>
              <a:t>Nodes </a:t>
            </a:r>
            <a:r>
              <a:rPr lang="en-US" altLang="ko-KR" dirty="0"/>
              <a:t>is a wire, whose voltage conveys a discrete-valued variables. (nets or signals or</a:t>
            </a:r>
            <a:r>
              <a:rPr lang="ko-KR" altLang="en-US" dirty="0"/>
              <a:t> </a:t>
            </a:r>
            <a:r>
              <a:rPr lang="en-US" altLang="ko-KR" dirty="0"/>
              <a:t>variables)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Inputs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B,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Outputs : Y, Z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Internal : n1</a:t>
            </a:r>
          </a:p>
        </p:txBody>
      </p:sp>
    </p:spTree>
    <p:extLst>
      <p:ext uri="{BB962C8B-B14F-4D97-AF65-F5344CB8AC3E}">
        <p14:creationId xmlns:p14="http://schemas.microsoft.com/office/powerpoint/2010/main" val="628126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2323A35-422C-4B4A-9351-93D3E0E932B6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Bubble Pushing Example2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FC3607-BF37-44C5-BB3C-2E2AB12C8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92" y="1177220"/>
            <a:ext cx="3729339" cy="45035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>
                <a:extLst>
                  <a:ext uri="{FF2B5EF4-FFF2-40B4-BE49-F238E27FC236}">
                    <a16:creationId xmlns:a16="http://schemas.microsoft.com/office/drawing/2014/main" id="{363BED4F-2512-46B0-AA4D-3D7F520D22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9615" y="2815773"/>
                <a:ext cx="1959428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1700" dirty="0">
                    <a:solidFill>
                      <a:schemeClr val="tx1"/>
                    </a:solidFill>
                  </a:rPr>
                  <a:t>Y 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ko-KR" sz="1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ko-KR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ko-KR" sz="17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ko-KR" alt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텍스트 개체 틀 2">
                <a:extLst>
                  <a:ext uri="{FF2B5EF4-FFF2-40B4-BE49-F238E27FC236}">
                    <a16:creationId xmlns:a16="http://schemas.microsoft.com/office/drawing/2014/main" id="{363BED4F-2512-46B0-AA4D-3D7F520D2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615" y="2815773"/>
                <a:ext cx="1959428" cy="479897"/>
              </a:xfrm>
              <a:prstGeom prst="rect">
                <a:avLst/>
              </a:prstGeom>
              <a:blipFill>
                <a:blip r:embed="rId3"/>
                <a:stretch>
                  <a:fillRect l="-2181" t="-3797" r="-3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8FBC55D7-30A1-4554-8C57-FBFFDB0603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9614" y="2156472"/>
                <a:ext cx="1959428" cy="47989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rgbClr val="162D9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1700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ko-KR" sz="1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7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altLang="ko-KR" sz="1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ko-KR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ko-KR" alt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8FBC55D7-30A1-4554-8C57-FBFFDB060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614" y="2156472"/>
                <a:ext cx="1959428" cy="479897"/>
              </a:xfrm>
              <a:prstGeom prst="rect">
                <a:avLst/>
              </a:prstGeom>
              <a:blipFill>
                <a:blip r:embed="rId4"/>
                <a:stretch>
                  <a:fillRect l="-21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26C43F39-2285-4123-80BE-5776EC157738}"/>
              </a:ext>
            </a:extLst>
          </p:cNvPr>
          <p:cNvCxnSpPr>
            <a:stCxn id="15" idx="3"/>
            <a:endCxn id="10" idx="3"/>
          </p:cNvCxnSpPr>
          <p:nvPr/>
        </p:nvCxnSpPr>
        <p:spPr>
          <a:xfrm>
            <a:off x="8059042" y="2396421"/>
            <a:ext cx="1" cy="65930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47E6533B-2C2A-46DC-9461-9F5D8F25A381}"/>
              </a:ext>
            </a:extLst>
          </p:cNvPr>
          <p:cNvSpPr txBox="1">
            <a:spLocks/>
          </p:cNvSpPr>
          <p:nvPr/>
        </p:nvSpPr>
        <p:spPr>
          <a:xfrm>
            <a:off x="8533608" y="2486122"/>
            <a:ext cx="1484861" cy="479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62D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700" dirty="0" err="1">
                <a:solidFill>
                  <a:schemeClr val="tx1"/>
                </a:solidFill>
              </a:rPr>
              <a:t>DeMorgan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7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Types of Logic Circuits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F967CA-5274-4A06-959B-86E7D7409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1468856"/>
            <a:ext cx="7278116" cy="2353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AAD735-0204-4BB7-A2F2-0C262894A54D}"/>
              </a:ext>
            </a:extLst>
          </p:cNvPr>
          <p:cNvSpPr txBox="1"/>
          <p:nvPr/>
        </p:nvSpPr>
        <p:spPr>
          <a:xfrm>
            <a:off x="866823" y="4572272"/>
            <a:ext cx="96584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Combinational Logic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은 오직 현재 </a:t>
            </a:r>
            <a:r>
              <a:rPr lang="en-US" altLang="ko-KR" dirty="0"/>
              <a:t>input value</a:t>
            </a:r>
            <a:r>
              <a:rPr lang="ko-KR" altLang="en-US" dirty="0"/>
              <a:t>에 의해 정해진다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41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C2C3DA7C-62CD-4BA3-B264-874355A5F0FB}"/>
              </a:ext>
            </a:extLst>
          </p:cNvPr>
          <p:cNvSpPr txBox="1">
            <a:spLocks/>
          </p:cNvSpPr>
          <p:nvPr/>
        </p:nvSpPr>
        <p:spPr>
          <a:xfrm>
            <a:off x="204874" y="203332"/>
            <a:ext cx="5491177" cy="515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kern="1200">
                <a:solidFill>
                  <a:srgbClr val="162D9A"/>
                </a:solidFill>
                <a:latin typeface="맑은 고딕 (제목)"/>
                <a:ea typeface="a고딕16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400">
                <a:solidFill>
                  <a:schemeClr val="bg1"/>
                </a:solidFill>
              </a:rPr>
              <a:t>Types of Logic Circuits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D95818-A73B-4C9F-A628-98C9AEC06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2" y="1984584"/>
            <a:ext cx="7182852" cy="2172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240CDE-9A18-4E15-867E-2C119772A67D}"/>
              </a:ext>
            </a:extLst>
          </p:cNvPr>
          <p:cNvSpPr txBox="1"/>
          <p:nvPr/>
        </p:nvSpPr>
        <p:spPr>
          <a:xfrm>
            <a:off x="1266770" y="4528320"/>
            <a:ext cx="96584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Sequential Logic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은 현재 </a:t>
            </a:r>
            <a:r>
              <a:rPr lang="en-US" altLang="ko-KR" dirty="0"/>
              <a:t>input value</a:t>
            </a:r>
            <a:r>
              <a:rPr lang="ko-KR" altLang="en-US" dirty="0"/>
              <a:t>와 이전 </a:t>
            </a:r>
            <a:r>
              <a:rPr lang="en-US" altLang="ko-KR" dirty="0"/>
              <a:t>input value</a:t>
            </a:r>
            <a:r>
              <a:rPr lang="ko-KR" altLang="en-US" dirty="0"/>
              <a:t>에 의해 정해진다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0788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6359828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Rules of Combinational Composition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93436-3D33-419F-A1BB-C738FC1CE50A}"/>
              </a:ext>
            </a:extLst>
          </p:cNvPr>
          <p:cNvSpPr txBox="1"/>
          <p:nvPr/>
        </p:nvSpPr>
        <p:spPr>
          <a:xfrm>
            <a:off x="204874" y="1209762"/>
            <a:ext cx="965845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element</a:t>
            </a:r>
            <a:r>
              <a:rPr lang="ko-KR" altLang="en-US" dirty="0"/>
              <a:t>는 </a:t>
            </a:r>
            <a:r>
              <a:rPr lang="en-US" altLang="ko-KR" dirty="0"/>
              <a:t>combinational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node</a:t>
            </a:r>
            <a:r>
              <a:rPr lang="ko-KR" altLang="en-US" dirty="0"/>
              <a:t>는 </a:t>
            </a:r>
            <a:r>
              <a:rPr lang="en-US" altLang="ko-KR" dirty="0"/>
              <a:t>input</a:t>
            </a:r>
            <a:r>
              <a:rPr lang="ko-KR" altLang="en-US" dirty="0"/>
              <a:t>이거나 오직 하나의 </a:t>
            </a:r>
            <a:r>
              <a:rPr lang="en-US" altLang="ko-KR" dirty="0"/>
              <a:t>output</a:t>
            </a:r>
            <a:r>
              <a:rPr lang="ko-KR" altLang="en-US" dirty="0"/>
              <a:t>으로 연결이 되어야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Circuit</a:t>
            </a:r>
            <a:r>
              <a:rPr lang="ko-KR" altLang="en-US" dirty="0"/>
              <a:t>은 </a:t>
            </a:r>
            <a:r>
              <a:rPr lang="en-US" altLang="ko-KR" dirty="0"/>
              <a:t>cyclic path</a:t>
            </a:r>
            <a:r>
              <a:rPr lang="ko-KR" altLang="en-US" dirty="0"/>
              <a:t>가 없어야 한다</a:t>
            </a:r>
            <a:r>
              <a:rPr lang="en-US" altLang="ko-KR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F633E2-32E1-4D13-AFD0-2D5BE968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34" y="3015006"/>
            <a:ext cx="3448531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4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Boolean Equation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C79C1-1964-4B81-AE3A-81DADAEAB148}"/>
              </a:ext>
            </a:extLst>
          </p:cNvPr>
          <p:cNvSpPr txBox="1"/>
          <p:nvPr/>
        </p:nvSpPr>
        <p:spPr>
          <a:xfrm>
            <a:off x="1266772" y="1468555"/>
            <a:ext cx="9658455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Boolean Equation</a:t>
            </a:r>
            <a:r>
              <a:rPr lang="ko-KR" altLang="en-US" dirty="0"/>
              <a:t>은 </a:t>
            </a:r>
            <a:r>
              <a:rPr lang="en-US" altLang="ko-KR" dirty="0"/>
              <a:t>input</a:t>
            </a:r>
            <a:r>
              <a:rPr lang="ko-KR" altLang="en-US" dirty="0"/>
              <a:t>에 의한 </a:t>
            </a:r>
            <a:r>
              <a:rPr lang="en-US" altLang="ko-KR" dirty="0"/>
              <a:t>output</a:t>
            </a:r>
            <a:r>
              <a:rPr lang="ko-KR" altLang="en-US" dirty="0"/>
              <a:t>의 </a:t>
            </a:r>
            <a:r>
              <a:rPr lang="en-US" altLang="ko-KR" dirty="0"/>
              <a:t>Functional specification 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3C291C-1DAF-484C-A42C-EC7A5590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207" y="2253441"/>
            <a:ext cx="5079584" cy="331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Terminologies (Important)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273E28-4FA7-4958-A67B-E76E7789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947391"/>
            <a:ext cx="7535327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6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6BBFB-A4CD-4C40-BD6D-2A0849733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74" y="203332"/>
            <a:ext cx="5491177" cy="515111"/>
          </a:xfrm>
        </p:spPr>
        <p:txBody>
          <a:bodyPr/>
          <a:lstStyle/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Terminologies (Important)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1C05E0-E1D9-4366-8C9C-184C7464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4" y="1766655"/>
            <a:ext cx="7783011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0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791F278CF11AC4AA1487A46848EB4E0" ma:contentTypeVersion="0" ma:contentTypeDescription="새 문서를 만듭니다." ma:contentTypeScope="" ma:versionID="31949d9ab949700f4c560d5c831608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9609682921266728776e66cf3cfe5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A34FCE-6CDE-43A9-8614-C386BDE36CAA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B77BAFF-1C2F-4CB3-93D5-48259A4524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FBC13A-669E-4D3B-8CDA-DE4DA5A34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1378</Words>
  <Application>Microsoft Office PowerPoint</Application>
  <PresentationFormat>와이드스크린</PresentationFormat>
  <Paragraphs>352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a스마일M</vt:lpstr>
      <vt:lpstr>맑은 고딕</vt:lpstr>
      <vt:lpstr>맑은 고딕 (제목)</vt:lpstr>
      <vt:lpstr>좋은_블루고딕 M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현진</dc:creator>
  <cp:lastModifiedBy>Jiyong Park</cp:lastModifiedBy>
  <cp:revision>39</cp:revision>
  <dcterms:created xsi:type="dcterms:W3CDTF">2021-10-14T15:29:43Z</dcterms:created>
  <dcterms:modified xsi:type="dcterms:W3CDTF">2022-01-11T14:31:45Z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0x0101001791F278CF11AC4AA1487A46848EB4E0</vt:lpwstr>
  </property>
</Properties>
</file>