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68" r:id="rId5"/>
    <p:sldId id="290" r:id="rId6"/>
    <p:sldId id="295" r:id="rId7"/>
    <p:sldId id="297" r:id="rId8"/>
    <p:sldId id="291" r:id="rId9"/>
    <p:sldId id="298" r:id="rId10"/>
    <p:sldId id="303" r:id="rId11"/>
    <p:sldId id="304" r:id="rId12"/>
    <p:sldId id="292" r:id="rId13"/>
    <p:sldId id="264" r:id="rId14"/>
    <p:sldId id="301" r:id="rId15"/>
    <p:sldId id="302" r:id="rId16"/>
    <p:sldId id="293" r:id="rId17"/>
    <p:sldId id="289" r:id="rId18"/>
    <p:sldId id="294" r:id="rId19"/>
    <p:sldId id="269" r:id="rId20"/>
    <p:sldId id="28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949"/>
    <a:srgbClr val="04396C"/>
    <a:srgbClr val="1E3252"/>
    <a:srgbClr val="AEAFA9"/>
    <a:srgbClr val="393939"/>
    <a:srgbClr val="6497B1"/>
    <a:srgbClr val="418A9D"/>
    <a:srgbClr val="BCDEE3"/>
    <a:srgbClr val="005289"/>
    <a:srgbClr val="00709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1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8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498855-35B4-4810-8CFD-740732E35362}"/>
              </a:ext>
            </a:extLst>
          </p:cNvPr>
          <p:cNvSpPr/>
          <p:nvPr/>
        </p:nvSpPr>
        <p:spPr>
          <a:xfrm>
            <a:off x="0" y="6331007"/>
            <a:ext cx="12192000" cy="55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76E21A-9194-493F-8D77-57119AB567F9}"/>
              </a:ext>
            </a:extLst>
          </p:cNvPr>
          <p:cNvSpPr/>
          <p:nvPr/>
        </p:nvSpPr>
        <p:spPr>
          <a:xfrm>
            <a:off x="0" y="0"/>
            <a:ext cx="12192000" cy="55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8903919" y="6438761"/>
            <a:ext cx="3288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김민지</a:t>
            </a:r>
            <a:r>
              <a:rPr lang="en-US" altLang="ko-KR" sz="1400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팀장</a:t>
            </a:r>
            <a:r>
              <a:rPr lang="en-US" altLang="ko-KR" sz="1400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) </a:t>
            </a:r>
            <a:r>
              <a:rPr lang="ko-KR" altLang="en-US" sz="1400" dirty="0" err="1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권다현</a:t>
            </a:r>
            <a:r>
              <a:rPr lang="ko-KR" altLang="en-US" sz="1400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김예은 이세경 이지성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2</a:t>
            </a:r>
            <a:r>
              <a:rPr lang="ko-KR" altLang="en-US" sz="1200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조 </a:t>
            </a:r>
            <a:r>
              <a:rPr lang="en-US" altLang="ko-KR" sz="1200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KH </a:t>
            </a:r>
            <a:r>
              <a:rPr lang="ko-KR" altLang="en-US" sz="1200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파이널프로젝트 </a:t>
            </a:r>
            <a:r>
              <a:rPr lang="en-US" altLang="ko-KR" sz="1200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52</a:t>
            </a:r>
            <a:r>
              <a:rPr lang="ko-KR" altLang="en-US" sz="1200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B9BEFC-96DE-401C-ACA8-2DD6540A8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068" y="995939"/>
            <a:ext cx="4091553" cy="41374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794534" y="4485684"/>
            <a:ext cx="2602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rgbClr val="132949"/>
                </a:solidFill>
                <a:latin typeface="국립박물관문화재단클래식 Bold" panose="02020603020101020101" pitchFamily="18" charset="-127"/>
                <a:ea typeface="국립박물관문화재단클래식 Bold" panose="02020603020101020101" pitchFamily="18" charset="-127"/>
              </a:rPr>
              <a:t>UNI SYSTEM</a:t>
            </a:r>
          </a:p>
          <a:p>
            <a:pPr algn="ctr"/>
            <a:r>
              <a:rPr lang="ko-KR" altLang="en-US" sz="1600" spc="-300" dirty="0">
                <a:solidFill>
                  <a:srgbClr val="132949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대학 학사 포털사이트</a:t>
            </a:r>
            <a:endParaRPr lang="en-US" altLang="ko-KR" sz="1600" spc="-300" dirty="0">
              <a:solidFill>
                <a:srgbClr val="132949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62218C5-218F-42CA-9E16-AC5F40A917FC}"/>
              </a:ext>
            </a:extLst>
          </p:cNvPr>
          <p:cNvSpPr/>
          <p:nvPr/>
        </p:nvSpPr>
        <p:spPr>
          <a:xfrm>
            <a:off x="0" y="0"/>
            <a:ext cx="12192000" cy="92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5548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 err="1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유스케이스</a:t>
            </a:r>
            <a:r>
              <a:rPr lang="ko-KR" altLang="en-US" sz="4000" spc="-3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다이어그램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Part 3, </a:t>
            </a:r>
            <a:endParaRPr lang="ko-KR" altLang="en-US" sz="1400" dirty="0">
              <a:solidFill>
                <a:schemeClr val="bg1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59048" y="104579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교수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51592" y="1042591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4E52E8-261F-465F-9B52-31C836615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17" y="1042591"/>
            <a:ext cx="9830202" cy="561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97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62218C5-218F-42CA-9E16-AC5F40A917FC}"/>
              </a:ext>
            </a:extLst>
          </p:cNvPr>
          <p:cNvSpPr/>
          <p:nvPr/>
        </p:nvSpPr>
        <p:spPr>
          <a:xfrm>
            <a:off x="0" y="0"/>
            <a:ext cx="12192000" cy="92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5548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 err="1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유스케이스</a:t>
            </a:r>
            <a:r>
              <a:rPr lang="ko-KR" altLang="en-US" sz="4000" spc="-3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다이어그램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Part 3, </a:t>
            </a:r>
            <a:endParaRPr lang="ko-KR" altLang="en-US" sz="1400" dirty="0">
              <a:solidFill>
                <a:schemeClr val="bg1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59048" y="1045790"/>
            <a:ext cx="108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관리자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51592" y="1042591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15DA96-F284-4098-89D3-040AF2A3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55" y="1042591"/>
            <a:ext cx="9800736" cy="562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62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2315797" y="2782669"/>
            <a:ext cx="2063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  <a:cs typeface="코트라 도약체 " panose="020B0600000101010101" pitchFamily="50" charset="-127"/>
              </a:rPr>
              <a:t>세부기능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1566889" y="2798058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Part 4, </a:t>
            </a:r>
            <a:endParaRPr lang="ko-KR" altLang="en-US" sz="1400" dirty="0">
              <a:solidFill>
                <a:schemeClr val="bg1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1580515" y="2538258"/>
            <a:ext cx="29152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29BC917-EEB8-425F-848F-2B1C03420CD1}"/>
              </a:ext>
            </a:extLst>
          </p:cNvPr>
          <p:cNvCxnSpPr>
            <a:cxnSpLocks/>
          </p:cNvCxnSpPr>
          <p:nvPr/>
        </p:nvCxnSpPr>
        <p:spPr>
          <a:xfrm>
            <a:off x="1566889" y="3624108"/>
            <a:ext cx="29289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05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4E55BF-545E-4375-AFDD-88DD21FD7153}"/>
              </a:ext>
            </a:extLst>
          </p:cNvPr>
          <p:cNvSpPr/>
          <p:nvPr/>
        </p:nvSpPr>
        <p:spPr>
          <a:xfrm>
            <a:off x="0" y="0"/>
            <a:ext cx="12192000" cy="91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05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사용자 </a:t>
            </a:r>
            <a:r>
              <a:rPr lang="en-US" altLang="ko-KR" sz="4000" spc="-3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( 1 ) - </a:t>
            </a:r>
            <a:r>
              <a:rPr lang="ko-KR" altLang="en-US" sz="4000" spc="-3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학생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Part 4, </a:t>
            </a:r>
            <a:endParaRPr lang="ko-KR" altLang="en-US" sz="1400" dirty="0">
              <a:solidFill>
                <a:schemeClr val="bg1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6C93B2-28CD-450E-926E-80DE67A2B29A}"/>
              </a:ext>
            </a:extLst>
          </p:cNvPr>
          <p:cNvCxnSpPr/>
          <p:nvPr/>
        </p:nvCxnSpPr>
        <p:spPr>
          <a:xfrm>
            <a:off x="1080220" y="55411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15EFD1B-6F2A-4F7F-AC39-6ECBEEE2C1CD}"/>
              </a:ext>
            </a:extLst>
          </p:cNvPr>
          <p:cNvCxnSpPr/>
          <p:nvPr/>
        </p:nvCxnSpPr>
        <p:spPr>
          <a:xfrm>
            <a:off x="3744623" y="55411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B9EB5B3-D70E-43D4-AFC6-8BF37F008866}"/>
              </a:ext>
            </a:extLst>
          </p:cNvPr>
          <p:cNvCxnSpPr/>
          <p:nvPr/>
        </p:nvCxnSpPr>
        <p:spPr>
          <a:xfrm>
            <a:off x="6409026" y="55411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F9363E6-0CAE-46B2-8B42-8178026D58BB}"/>
              </a:ext>
            </a:extLst>
          </p:cNvPr>
          <p:cNvCxnSpPr/>
          <p:nvPr/>
        </p:nvCxnSpPr>
        <p:spPr>
          <a:xfrm>
            <a:off x="9073429" y="55411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E883B9-0077-4FD1-9A92-BDC2C9D7720E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4EC5E3-B703-4773-BE47-19F5835580E4}"/>
              </a:ext>
            </a:extLst>
          </p:cNvPr>
          <p:cNvSpPr txBox="1"/>
          <p:nvPr/>
        </p:nvSpPr>
        <p:spPr>
          <a:xfrm flipH="1">
            <a:off x="923787" y="1591853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세방고딕 OTF Regular" panose="00000500000000000000" pitchFamily="50" charset="-127"/>
                <a:ea typeface="세방고딕 OTF Regular" panose="00000500000000000000" pitchFamily="50" charset="-127"/>
                <a:cs typeface="Arial" panose="020B0604020202020204" pitchFamily="34" charset="0"/>
              </a:rPr>
              <a:t>메인페이지</a:t>
            </a:r>
            <a:endParaRPr lang="ko-KR" altLang="en-US" sz="2000" b="1" dirty="0">
              <a:latin typeface="세방고딕 OTF Regular" panose="00000500000000000000" pitchFamily="50" charset="-127"/>
              <a:ea typeface="세방고딕 OTF Regular" panose="00000500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F7030B-4964-448E-A2F7-3739D8EFCDB0}"/>
              </a:ext>
            </a:extLst>
          </p:cNvPr>
          <p:cNvSpPr txBox="1"/>
          <p:nvPr/>
        </p:nvSpPr>
        <p:spPr>
          <a:xfrm flipH="1">
            <a:off x="3539838" y="1591853"/>
            <a:ext cx="1615797" cy="41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세방고딕 OTF Regular" panose="00000500000000000000" pitchFamily="50" charset="-127"/>
                <a:ea typeface="세방고딕 OTF Regular" panose="00000500000000000000" pitchFamily="50" charset="-127"/>
                <a:cs typeface="Arial" panose="020B0604020202020204" pitchFamily="34" charset="0"/>
              </a:rPr>
              <a:t>메일 서비스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2A244A-3CD2-47E1-9194-1BB09BA0EB05}"/>
              </a:ext>
            </a:extLst>
          </p:cNvPr>
          <p:cNvSpPr txBox="1"/>
          <p:nvPr/>
        </p:nvSpPr>
        <p:spPr>
          <a:xfrm flipH="1">
            <a:off x="6155890" y="1591853"/>
            <a:ext cx="1809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세방고딕 OTF Regular" panose="00000500000000000000" pitchFamily="50" charset="-127"/>
                <a:ea typeface="세방고딕 OTF Regular" panose="00000500000000000000" pitchFamily="50" charset="-127"/>
                <a:cs typeface="Arial" panose="020B0604020202020204" pitchFamily="34" charset="0"/>
              </a:rPr>
              <a:t>강의 및 출결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8AAFCC-0AF4-4122-A7BC-93760F55DB5D}"/>
              </a:ext>
            </a:extLst>
          </p:cNvPr>
          <p:cNvSpPr txBox="1"/>
          <p:nvPr/>
        </p:nvSpPr>
        <p:spPr>
          <a:xfrm flipH="1">
            <a:off x="8771942" y="1591853"/>
            <a:ext cx="1286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latin typeface="세방고딕 OTF Regular" panose="00000500000000000000" pitchFamily="50" charset="-127"/>
                <a:ea typeface="세방고딕 OTF Regular" panose="00000500000000000000" pitchFamily="50" charset="-127"/>
                <a:cs typeface="Arial" panose="020B0604020202020204" pitchFamily="34" charset="0"/>
              </a:rPr>
              <a:t>자료실</a:t>
            </a:r>
            <a:endParaRPr lang="ko-KR" altLang="en-US" sz="2000" b="1" dirty="0">
              <a:latin typeface="세방고딕 OTF Regular" panose="00000500000000000000" pitchFamily="50" charset="-127"/>
              <a:ea typeface="세방고딕 OTF Regular" panose="00000500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C9A3F71-6313-4BD6-ABB0-E0B22BBA51A6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31CD195-D316-4D4D-8058-D0CC7DD50D4A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6682854-F788-454B-A3B0-2C212E5D19C4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92BFE6C-57D5-4F05-BBB5-97C3F67D9CFA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0BF825-10D5-4AF4-BB78-5712475B2D3A}"/>
              </a:ext>
            </a:extLst>
          </p:cNvPr>
          <p:cNvSpPr txBox="1"/>
          <p:nvPr/>
        </p:nvSpPr>
        <p:spPr>
          <a:xfrm>
            <a:off x="987854" y="2137524"/>
            <a:ext cx="21996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강의 계획표 조회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강의 정보 조회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공지사항 조회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출결 등록 </a:t>
            </a:r>
            <a:r>
              <a:rPr lang="en-US" altLang="ko-KR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조회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과제 업로드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수업자료 다운로드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97E778-5ECF-48C1-B56A-B992F0E47895}"/>
              </a:ext>
            </a:extLst>
          </p:cNvPr>
          <p:cNvSpPr txBox="1"/>
          <p:nvPr/>
        </p:nvSpPr>
        <p:spPr>
          <a:xfrm>
            <a:off x="3675551" y="2098519"/>
            <a:ext cx="1842171" cy="2966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받은 메일 조회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메일 상세 조회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중요메일 표시 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메일 삭제 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내게쓴</a:t>
            </a: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메일함</a:t>
            </a: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보낸 </a:t>
            </a:r>
            <a:r>
              <a:rPr lang="ko-KR" altLang="en-US" dirty="0" err="1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메일함</a:t>
            </a: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스팸 </a:t>
            </a:r>
            <a:r>
              <a:rPr lang="ko-KR" altLang="en-US" dirty="0" err="1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메일함</a:t>
            </a:r>
            <a:endParaRPr lang="ko-KR" altLang="en-US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9DB7A8-79D0-4488-A739-BCEDF4441AB0}"/>
              </a:ext>
            </a:extLst>
          </p:cNvPr>
          <p:cNvSpPr txBox="1"/>
          <p:nvPr/>
        </p:nvSpPr>
        <p:spPr>
          <a:xfrm>
            <a:off x="6349480" y="2169086"/>
            <a:ext cx="2109873" cy="2908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강의 출석 등록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출석 현황 조회 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신청 강의 조회 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수강신청 기능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장바구니 기능 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강의별</a:t>
            </a: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점수 조회 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3CE1E3-4742-4670-AE7A-6B6F729EF357}"/>
              </a:ext>
            </a:extLst>
          </p:cNvPr>
          <p:cNvSpPr txBox="1"/>
          <p:nvPr/>
        </p:nvSpPr>
        <p:spPr>
          <a:xfrm>
            <a:off x="9025860" y="2137524"/>
            <a:ext cx="2318263" cy="3450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수업 별 과제 조회 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수업 별 과제 업로드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과제 점수 조회 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파일 다운로드 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593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27E2D6-AB55-47C6-9893-1FD1FECA8174}"/>
              </a:ext>
            </a:extLst>
          </p:cNvPr>
          <p:cNvSpPr/>
          <p:nvPr/>
        </p:nvSpPr>
        <p:spPr>
          <a:xfrm>
            <a:off x="0" y="0"/>
            <a:ext cx="12192000" cy="91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Part 4, </a:t>
            </a:r>
            <a:endParaRPr lang="ko-KR" altLang="en-US" sz="1400" dirty="0">
              <a:solidFill>
                <a:schemeClr val="bg1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6C93B2-28CD-450E-926E-80DE67A2B29A}"/>
              </a:ext>
            </a:extLst>
          </p:cNvPr>
          <p:cNvCxnSpPr/>
          <p:nvPr/>
        </p:nvCxnSpPr>
        <p:spPr>
          <a:xfrm>
            <a:off x="1080220" y="55411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15EFD1B-6F2A-4F7F-AC39-6ECBEEE2C1CD}"/>
              </a:ext>
            </a:extLst>
          </p:cNvPr>
          <p:cNvCxnSpPr/>
          <p:nvPr/>
        </p:nvCxnSpPr>
        <p:spPr>
          <a:xfrm>
            <a:off x="3744623" y="55411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B9EB5B3-D70E-43D4-AFC6-8BF37F008866}"/>
              </a:ext>
            </a:extLst>
          </p:cNvPr>
          <p:cNvCxnSpPr/>
          <p:nvPr/>
        </p:nvCxnSpPr>
        <p:spPr>
          <a:xfrm>
            <a:off x="6409026" y="55411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F9363E6-0CAE-46B2-8B42-8178026D58BB}"/>
              </a:ext>
            </a:extLst>
          </p:cNvPr>
          <p:cNvCxnSpPr/>
          <p:nvPr/>
        </p:nvCxnSpPr>
        <p:spPr>
          <a:xfrm>
            <a:off x="9073429" y="55411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923787" y="1591853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세방고딕 OTF Regular" panose="00000500000000000000" pitchFamily="50" charset="-127"/>
                <a:ea typeface="세방고딕 OTF Regular" panose="00000500000000000000" pitchFamily="50" charset="-127"/>
                <a:cs typeface="Arial" panose="020B0604020202020204" pitchFamily="34" charset="0"/>
              </a:rPr>
              <a:t>메인페이지</a:t>
            </a:r>
            <a:endParaRPr lang="ko-KR" altLang="en-US" sz="2000" b="1" dirty="0">
              <a:latin typeface="세방고딕 OTF Regular" panose="00000500000000000000" pitchFamily="50" charset="-127"/>
              <a:ea typeface="세방고딕 OTF Regular" panose="00000500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3539838" y="1591853"/>
            <a:ext cx="1615797" cy="41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세방고딕 OTF Regular" panose="00000500000000000000" pitchFamily="50" charset="-127"/>
                <a:ea typeface="세방고딕 OTF Regular" panose="00000500000000000000" pitchFamily="50" charset="-127"/>
                <a:cs typeface="Arial" panose="020B0604020202020204" pitchFamily="34" charset="0"/>
              </a:rPr>
              <a:t>메일 서비스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6155890" y="1591853"/>
            <a:ext cx="1809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세방고딕 OTF Regular" panose="00000500000000000000" pitchFamily="50" charset="-127"/>
                <a:ea typeface="세방고딕 OTF Regular" panose="00000500000000000000" pitchFamily="50" charset="-127"/>
                <a:cs typeface="Arial" panose="020B0604020202020204" pitchFamily="34" charset="0"/>
              </a:rPr>
              <a:t>강의 및 출결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016CAD-9960-4710-8E82-C72E2003B406}"/>
              </a:ext>
            </a:extLst>
          </p:cNvPr>
          <p:cNvSpPr txBox="1"/>
          <p:nvPr/>
        </p:nvSpPr>
        <p:spPr>
          <a:xfrm flipH="1">
            <a:off x="8771942" y="1591853"/>
            <a:ext cx="1286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latin typeface="세방고딕 OTF Regular" panose="00000500000000000000" pitchFamily="50" charset="-127"/>
                <a:ea typeface="세방고딕 OTF Regular" panose="00000500000000000000" pitchFamily="50" charset="-127"/>
                <a:cs typeface="Arial" panose="020B0604020202020204" pitchFamily="34" charset="0"/>
              </a:rPr>
              <a:t>자료실</a:t>
            </a:r>
            <a:endParaRPr lang="ko-KR" altLang="en-US" sz="2000" b="1" dirty="0">
              <a:latin typeface="세방고딕 OTF Regular" panose="00000500000000000000" pitchFamily="50" charset="-127"/>
              <a:ea typeface="세방고딕 OTF Regular" panose="00000500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E883B9-0077-4FD1-9A92-BDC2C9D7720E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1DBF0C-9D84-4A61-8F4D-899C2C6BACFF}"/>
              </a:ext>
            </a:extLst>
          </p:cNvPr>
          <p:cNvSpPr txBox="1"/>
          <p:nvPr/>
        </p:nvSpPr>
        <p:spPr>
          <a:xfrm>
            <a:off x="875104" y="101916"/>
            <a:ext cx="4217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사용자 </a:t>
            </a:r>
            <a:r>
              <a:rPr lang="en-US" altLang="ko-KR" sz="4000" spc="-3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( 2 ) - </a:t>
            </a:r>
            <a:r>
              <a:rPr lang="ko-KR" altLang="en-US" sz="4000" spc="-3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교수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BFB7E6-0EC5-4320-9532-02D9DE74DC0B}"/>
              </a:ext>
            </a:extLst>
          </p:cNvPr>
          <p:cNvSpPr txBox="1"/>
          <p:nvPr/>
        </p:nvSpPr>
        <p:spPr>
          <a:xfrm>
            <a:off x="987854" y="2137524"/>
            <a:ext cx="21996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강의 계획표 조회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강의 정보 조회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공지사항 조회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출결 등록 </a:t>
            </a:r>
            <a:r>
              <a:rPr lang="en-US" altLang="ko-KR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조회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과제 업로드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수업자료 다운로드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2DBA48-68D5-458D-A60F-7FBE11174B33}"/>
              </a:ext>
            </a:extLst>
          </p:cNvPr>
          <p:cNvSpPr txBox="1"/>
          <p:nvPr/>
        </p:nvSpPr>
        <p:spPr>
          <a:xfrm>
            <a:off x="3675551" y="2098519"/>
            <a:ext cx="1842171" cy="2966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받은 메일 조회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메일 상세 조회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중요메일 표시 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메일 삭제 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내게쓴</a:t>
            </a: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메일함</a:t>
            </a: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보낸 </a:t>
            </a:r>
            <a:r>
              <a:rPr lang="ko-KR" altLang="en-US" dirty="0" err="1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메일함</a:t>
            </a: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스팸 </a:t>
            </a:r>
            <a:r>
              <a:rPr lang="ko-KR" altLang="en-US" dirty="0" err="1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메일함</a:t>
            </a:r>
            <a:endParaRPr lang="ko-KR" altLang="en-US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06AB80-5569-4825-96F3-05FFFC0103D6}"/>
              </a:ext>
            </a:extLst>
          </p:cNvPr>
          <p:cNvSpPr txBox="1"/>
          <p:nvPr/>
        </p:nvSpPr>
        <p:spPr>
          <a:xfrm>
            <a:off x="6409026" y="2169086"/>
            <a:ext cx="2109873" cy="2908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강의 출석 등록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휴가 및 </a:t>
            </a:r>
            <a:r>
              <a:rPr lang="ko-KR" altLang="en-US" dirty="0" err="1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공결처리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출석 현황 조회 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수강 학생 조회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학기별</a:t>
            </a: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강의 등록 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강의별</a:t>
            </a: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점수 등록 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18EA8F-8701-4B9D-A518-1B62EB15439A}"/>
              </a:ext>
            </a:extLst>
          </p:cNvPr>
          <p:cNvSpPr txBox="1"/>
          <p:nvPr/>
        </p:nvSpPr>
        <p:spPr>
          <a:xfrm>
            <a:off x="9025860" y="2137524"/>
            <a:ext cx="2318263" cy="3450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수업 별 과제 업로드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강의 영상 업로드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과제 점수 등록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파일 다운로드 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848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91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Part 4, </a:t>
            </a:r>
            <a:endParaRPr lang="ko-KR" altLang="en-US" sz="1400" dirty="0">
              <a:solidFill>
                <a:schemeClr val="bg1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6C93B2-28CD-450E-926E-80DE67A2B29A}"/>
              </a:ext>
            </a:extLst>
          </p:cNvPr>
          <p:cNvCxnSpPr/>
          <p:nvPr/>
        </p:nvCxnSpPr>
        <p:spPr>
          <a:xfrm>
            <a:off x="1080220" y="55411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15EFD1B-6F2A-4F7F-AC39-6ECBEEE2C1CD}"/>
              </a:ext>
            </a:extLst>
          </p:cNvPr>
          <p:cNvCxnSpPr/>
          <p:nvPr/>
        </p:nvCxnSpPr>
        <p:spPr>
          <a:xfrm>
            <a:off x="3744623" y="55411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B9EB5B3-D70E-43D4-AFC6-8BF37F008866}"/>
              </a:ext>
            </a:extLst>
          </p:cNvPr>
          <p:cNvCxnSpPr/>
          <p:nvPr/>
        </p:nvCxnSpPr>
        <p:spPr>
          <a:xfrm>
            <a:off x="6409026" y="55411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F9363E6-0CAE-46B2-8B42-8178026D58BB}"/>
              </a:ext>
            </a:extLst>
          </p:cNvPr>
          <p:cNvCxnSpPr/>
          <p:nvPr/>
        </p:nvCxnSpPr>
        <p:spPr>
          <a:xfrm>
            <a:off x="9073429" y="55411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923787" y="1591853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세방고딕 OTF Regular" panose="00000500000000000000" pitchFamily="50" charset="-127"/>
                <a:ea typeface="세방고딕 OTF Regular" panose="00000500000000000000" pitchFamily="50" charset="-127"/>
                <a:cs typeface="Arial" panose="020B0604020202020204" pitchFamily="34" charset="0"/>
              </a:rPr>
              <a:t>사용자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3539838" y="1591853"/>
            <a:ext cx="1615797" cy="41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세방고딕 OTF Regular" panose="00000500000000000000" pitchFamily="50" charset="-127"/>
                <a:ea typeface="세방고딕 OTF Regular" panose="00000500000000000000" pitchFamily="50" charset="-127"/>
                <a:cs typeface="Arial" panose="020B0604020202020204" pitchFamily="34" charset="0"/>
              </a:rPr>
              <a:t>게시글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6155890" y="1591853"/>
            <a:ext cx="1809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세방고딕 OTF Regular" panose="00000500000000000000" pitchFamily="50" charset="-127"/>
                <a:ea typeface="세방고딕 OTF Regular" panose="00000500000000000000" pitchFamily="50" charset="-127"/>
                <a:cs typeface="Arial" panose="020B0604020202020204" pitchFamily="34" charset="0"/>
              </a:rPr>
              <a:t>승인 및 처리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016CAD-9960-4710-8E82-C72E2003B406}"/>
              </a:ext>
            </a:extLst>
          </p:cNvPr>
          <p:cNvSpPr txBox="1"/>
          <p:nvPr/>
        </p:nvSpPr>
        <p:spPr>
          <a:xfrm flipH="1">
            <a:off x="8771942" y="1591853"/>
            <a:ext cx="1286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세방고딕 OTF Regular" panose="00000500000000000000" pitchFamily="50" charset="-127"/>
                <a:ea typeface="세방고딕 OTF Regular" panose="00000500000000000000" pitchFamily="50" charset="-127"/>
                <a:cs typeface="Arial" panose="020B0604020202020204" pitchFamily="34" charset="0"/>
              </a:rPr>
              <a:t>ETC</a:t>
            </a:r>
            <a:endParaRPr lang="ko-KR" altLang="en-US" sz="2000" b="1" dirty="0">
              <a:latin typeface="세방고딕 OTF Regular" panose="00000500000000000000" pitchFamily="50" charset="-127"/>
              <a:ea typeface="세방고딕 OTF Regular" panose="00000500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E883B9-0077-4FD1-9A92-BDC2C9D7720E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94125-E680-40FA-9C66-4428258C3AC7}"/>
              </a:ext>
            </a:extLst>
          </p:cNvPr>
          <p:cNvSpPr txBox="1"/>
          <p:nvPr/>
        </p:nvSpPr>
        <p:spPr>
          <a:xfrm>
            <a:off x="987854" y="2137524"/>
            <a:ext cx="2050561" cy="2908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강의 승인</a:t>
            </a:r>
            <a:r>
              <a:rPr lang="en-US" altLang="ko-KR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반려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교수 등록</a:t>
            </a:r>
            <a:r>
              <a:rPr lang="en-US" altLang="ko-KR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삭제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학생 등록</a:t>
            </a:r>
            <a:r>
              <a:rPr lang="en-US" altLang="ko-KR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삭제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등급관리 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게시글 관리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회원 등급별 조회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160431-48AC-4890-A972-6F599F83BCB1}"/>
              </a:ext>
            </a:extLst>
          </p:cNvPr>
          <p:cNvSpPr txBox="1"/>
          <p:nvPr/>
        </p:nvSpPr>
        <p:spPr>
          <a:xfrm>
            <a:off x="3675551" y="2098519"/>
            <a:ext cx="1901483" cy="29354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공지사항 등록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게시글 관리 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FAQ </a:t>
            </a: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관리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Q&amp;A </a:t>
            </a: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관리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자료 등록 관리 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매뉴얼 관리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77877A-21E6-4401-8E96-AD19869537F8}"/>
              </a:ext>
            </a:extLst>
          </p:cNvPr>
          <p:cNvSpPr txBox="1"/>
          <p:nvPr/>
        </p:nvSpPr>
        <p:spPr>
          <a:xfrm>
            <a:off x="6372515" y="2137524"/>
            <a:ext cx="2318263" cy="305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교수 강의 개설 승인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댓글 관리 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학사 경고 관리 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이의신청 관리 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시스템 관리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37D8A3-A8CA-4583-9486-CECCC05ADFA2}"/>
              </a:ext>
            </a:extLst>
          </p:cNvPr>
          <p:cNvSpPr txBox="1"/>
          <p:nvPr/>
        </p:nvSpPr>
        <p:spPr>
          <a:xfrm>
            <a:off x="9025860" y="2137524"/>
            <a:ext cx="2377574" cy="2758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파일 업로드 관리 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일정 등록 조회 관리 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알림 서비스</a:t>
            </a:r>
            <a:endParaRPr lang="en-US" altLang="ko-KR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개인 정보 관리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D12D04-A194-463B-94C8-673057B4A92B}"/>
              </a:ext>
            </a:extLst>
          </p:cNvPr>
          <p:cNvSpPr txBox="1"/>
          <p:nvPr/>
        </p:nvSpPr>
        <p:spPr>
          <a:xfrm>
            <a:off x="875104" y="101916"/>
            <a:ext cx="1762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452052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2304489" y="2782669"/>
            <a:ext cx="2063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  <a:cs typeface="코트라 도약체 " panose="020B0600000101010101" pitchFamily="50" charset="-127"/>
              </a:rPr>
              <a:t>개발환경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1561465" y="2798058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Part 5, </a:t>
            </a:r>
            <a:endParaRPr lang="ko-KR" altLang="en-US" sz="1400" dirty="0">
              <a:solidFill>
                <a:schemeClr val="bg1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1561465" y="2499965"/>
            <a:ext cx="28962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29BC917-EEB8-425F-848F-2B1C03420CD1}"/>
              </a:ext>
            </a:extLst>
          </p:cNvPr>
          <p:cNvCxnSpPr>
            <a:cxnSpLocks/>
          </p:cNvCxnSpPr>
          <p:nvPr/>
        </p:nvCxnSpPr>
        <p:spPr>
          <a:xfrm>
            <a:off x="1547839" y="3585815"/>
            <a:ext cx="28962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208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955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794803" y="181317"/>
            <a:ext cx="2345514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100" spc="-3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개발환경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67553" y="197474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Part 3, </a:t>
            </a:r>
            <a:endParaRPr lang="ko-KR" altLang="en-US" sz="1400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08951CF-AEB6-425D-8659-05810DB90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9" y="1357756"/>
            <a:ext cx="2451100" cy="12573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EE74337-4A96-4CC5-9124-1BBF24E6756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708" y="1564088"/>
            <a:ext cx="2969559" cy="84463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D8E2786-43D7-47B4-8538-318C0E875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80" y="5112389"/>
            <a:ext cx="1332893" cy="133289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42DC282-FFF5-421A-8CB1-FFE73BEAF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514" y="4895882"/>
            <a:ext cx="1485900" cy="15494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FFF0AD2-4E44-488C-B34B-EA58F717AE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14" y="2958574"/>
            <a:ext cx="1651000" cy="16002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A1C7BE9-244D-4A84-B940-1634A3EC575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422" y="2995905"/>
            <a:ext cx="1534362" cy="151244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18B3B1A-60F3-4333-84F8-17ECC38B1E5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92" y="4878854"/>
            <a:ext cx="1378456" cy="156642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6A7BBFF-7054-4CDF-B933-1A0BE0F496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594" y="1384401"/>
            <a:ext cx="3580087" cy="123065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36CEF3FC-05FD-4F41-8059-01ED503F98FC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87" y="2907064"/>
            <a:ext cx="1740769" cy="1588958"/>
          </a:xfrm>
          <a:prstGeom prst="rect">
            <a:avLst/>
          </a:prstGeom>
        </p:spPr>
      </p:pic>
      <p:pic>
        <p:nvPicPr>
          <p:cNvPr id="1026" name="Picture 2" descr="Spring Boot Context Test - 스프링 컨텍스트 테스트 (aka. IntegrationTest) — 천천히 올바르게">
            <a:extLst>
              <a:ext uri="{FF2B5EF4-FFF2-40B4-BE49-F238E27FC236}">
                <a16:creationId xmlns:a16="http://schemas.microsoft.com/office/drawing/2014/main" id="{8AB56F8E-9768-4E0E-A66A-2B95F6D19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1" y="5022094"/>
            <a:ext cx="3216822" cy="13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Batis : 설정 및 사용법">
            <a:extLst>
              <a:ext uri="{FF2B5EF4-FFF2-40B4-BE49-F238E27FC236}">
                <a16:creationId xmlns:a16="http://schemas.microsoft.com/office/drawing/2014/main" id="{F1CC1F72-C207-4D6F-BD09-A469DAA05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007" y="2713056"/>
            <a:ext cx="3906415" cy="206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216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2199714" y="2782669"/>
            <a:ext cx="206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  <a:cs typeface="코트라 도약체 " panose="020B0600000101010101" pitchFamily="50" charset="-127"/>
              </a:rPr>
              <a:t>작업일정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1456690" y="2798058"/>
            <a:ext cx="889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Part 6, </a:t>
            </a:r>
            <a:endParaRPr lang="ko-KR" altLang="en-US" sz="1400" dirty="0">
              <a:solidFill>
                <a:schemeClr val="bg1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1456690" y="2499965"/>
            <a:ext cx="30295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29BC917-EEB8-425F-848F-2B1C03420CD1}"/>
              </a:ext>
            </a:extLst>
          </p:cNvPr>
          <p:cNvCxnSpPr>
            <a:cxnSpLocks/>
          </p:cNvCxnSpPr>
          <p:nvPr/>
        </p:nvCxnSpPr>
        <p:spPr>
          <a:xfrm>
            <a:off x="1443064" y="3585815"/>
            <a:ext cx="28962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7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6DE67B55-2E54-41E8-8670-592D41674941}"/>
              </a:ext>
            </a:extLst>
          </p:cNvPr>
          <p:cNvSpPr/>
          <p:nvPr/>
        </p:nvSpPr>
        <p:spPr>
          <a:xfrm>
            <a:off x="895276" y="2366803"/>
            <a:ext cx="5840448" cy="39118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03E2E6-96DA-4372-8592-14563AB890F3}"/>
              </a:ext>
            </a:extLst>
          </p:cNvPr>
          <p:cNvSpPr txBox="1"/>
          <p:nvPr/>
        </p:nvSpPr>
        <p:spPr>
          <a:xfrm>
            <a:off x="7152746" y="2357881"/>
            <a:ext cx="200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01/10 ~ 01/18</a:t>
            </a:r>
            <a:endParaRPr lang="ko-KR" altLang="en-US" sz="2000" dirty="0">
              <a:solidFill>
                <a:schemeClr val="accent1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D8007D-A8BB-4119-A361-788E48366839}"/>
              </a:ext>
            </a:extLst>
          </p:cNvPr>
          <p:cNvSpPr txBox="1"/>
          <p:nvPr/>
        </p:nvSpPr>
        <p:spPr>
          <a:xfrm>
            <a:off x="830045" y="2124495"/>
            <a:ext cx="4551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>
                <a:solidFill>
                  <a:schemeClr val="tx2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프로젝트 기획 및 요구사항 분석</a:t>
            </a:r>
          </a:p>
        </p:txBody>
      </p:sp>
      <p:sp>
        <p:nvSpPr>
          <p:cNvPr id="33" name="모서리가 둥근 직사각형 16">
            <a:extLst>
              <a:ext uri="{FF2B5EF4-FFF2-40B4-BE49-F238E27FC236}">
                <a16:creationId xmlns:a16="http://schemas.microsoft.com/office/drawing/2014/main" id="{0C87C093-D374-461C-8F29-68569BF37B08}"/>
              </a:ext>
            </a:extLst>
          </p:cNvPr>
          <p:cNvSpPr/>
          <p:nvPr/>
        </p:nvSpPr>
        <p:spPr>
          <a:xfrm>
            <a:off x="895276" y="3228080"/>
            <a:ext cx="5840448" cy="39118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18">
            <a:extLst>
              <a:ext uri="{FF2B5EF4-FFF2-40B4-BE49-F238E27FC236}">
                <a16:creationId xmlns:a16="http://schemas.microsoft.com/office/drawing/2014/main" id="{D15654C1-670E-4DD3-B3DE-65D57223A526}"/>
              </a:ext>
            </a:extLst>
          </p:cNvPr>
          <p:cNvSpPr/>
          <p:nvPr/>
        </p:nvSpPr>
        <p:spPr>
          <a:xfrm>
            <a:off x="895276" y="4090583"/>
            <a:ext cx="5840448" cy="39118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4">
            <a:extLst>
              <a:ext uri="{FF2B5EF4-FFF2-40B4-BE49-F238E27FC236}">
                <a16:creationId xmlns:a16="http://schemas.microsoft.com/office/drawing/2014/main" id="{6D374C6A-0BB9-40F6-BBAB-F1C5B9E8E9C5}"/>
              </a:ext>
            </a:extLst>
          </p:cNvPr>
          <p:cNvSpPr/>
          <p:nvPr/>
        </p:nvSpPr>
        <p:spPr>
          <a:xfrm>
            <a:off x="895276" y="4090583"/>
            <a:ext cx="2940743" cy="389176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다이아몬드 42">
            <a:extLst>
              <a:ext uri="{FF2B5EF4-FFF2-40B4-BE49-F238E27FC236}">
                <a16:creationId xmlns:a16="http://schemas.microsoft.com/office/drawing/2014/main" id="{04B23FCC-8552-486C-86EA-E87FBD6DE9F3}"/>
              </a:ext>
            </a:extLst>
          </p:cNvPr>
          <p:cNvSpPr/>
          <p:nvPr/>
        </p:nvSpPr>
        <p:spPr>
          <a:xfrm>
            <a:off x="3601844" y="4087755"/>
            <a:ext cx="428343" cy="384982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19">
            <a:extLst>
              <a:ext uri="{FF2B5EF4-FFF2-40B4-BE49-F238E27FC236}">
                <a16:creationId xmlns:a16="http://schemas.microsoft.com/office/drawing/2014/main" id="{09CFE357-ACEB-4D8D-89C6-32E71CF2D472}"/>
              </a:ext>
            </a:extLst>
          </p:cNvPr>
          <p:cNvSpPr/>
          <p:nvPr/>
        </p:nvSpPr>
        <p:spPr>
          <a:xfrm>
            <a:off x="895276" y="4954570"/>
            <a:ext cx="5840448" cy="39118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35">
            <a:extLst>
              <a:ext uri="{FF2B5EF4-FFF2-40B4-BE49-F238E27FC236}">
                <a16:creationId xmlns:a16="http://schemas.microsoft.com/office/drawing/2014/main" id="{A2F4BAB7-097C-4957-BE46-241FA820BA0D}"/>
              </a:ext>
            </a:extLst>
          </p:cNvPr>
          <p:cNvSpPr/>
          <p:nvPr/>
        </p:nvSpPr>
        <p:spPr>
          <a:xfrm>
            <a:off x="901720" y="3217881"/>
            <a:ext cx="2144995" cy="39118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다이아몬드 48">
            <a:extLst>
              <a:ext uri="{FF2B5EF4-FFF2-40B4-BE49-F238E27FC236}">
                <a16:creationId xmlns:a16="http://schemas.microsoft.com/office/drawing/2014/main" id="{9E398E4D-3A31-48D2-8E29-47C1F7B24811}"/>
              </a:ext>
            </a:extLst>
          </p:cNvPr>
          <p:cNvSpPr/>
          <p:nvPr/>
        </p:nvSpPr>
        <p:spPr>
          <a:xfrm>
            <a:off x="2798956" y="3218801"/>
            <a:ext cx="441927" cy="384982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21">
            <a:extLst>
              <a:ext uri="{FF2B5EF4-FFF2-40B4-BE49-F238E27FC236}">
                <a16:creationId xmlns:a16="http://schemas.microsoft.com/office/drawing/2014/main" id="{732DAC1F-E795-45C9-9FE6-0CA2B620CF36}"/>
              </a:ext>
            </a:extLst>
          </p:cNvPr>
          <p:cNvSpPr/>
          <p:nvPr/>
        </p:nvSpPr>
        <p:spPr>
          <a:xfrm>
            <a:off x="895276" y="5814363"/>
            <a:ext cx="5840448" cy="39118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94683" y="1238168"/>
            <a:ext cx="5857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2400" spc="-300" dirty="0">
                <a:solidFill>
                  <a:srgbClr val="393939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파이널 프로젝트 </a:t>
            </a:r>
            <a:r>
              <a:rPr lang="en-US" altLang="ko-KR" sz="2400" spc="-300" dirty="0">
                <a:solidFill>
                  <a:srgbClr val="393939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(2022</a:t>
            </a:r>
            <a:r>
              <a:rPr lang="ko-KR" altLang="en-US" sz="2400" spc="-300" dirty="0">
                <a:solidFill>
                  <a:srgbClr val="393939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년 </a:t>
            </a:r>
            <a:r>
              <a:rPr lang="en-US" altLang="ko-KR" sz="2400" spc="-300" dirty="0">
                <a:solidFill>
                  <a:srgbClr val="393939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1</a:t>
            </a:r>
            <a:r>
              <a:rPr lang="ko-KR" altLang="en-US" sz="2400" spc="-300" dirty="0">
                <a:solidFill>
                  <a:srgbClr val="393939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월 </a:t>
            </a:r>
            <a:r>
              <a:rPr lang="en-US" altLang="ko-KR" sz="2400" spc="-300" dirty="0">
                <a:solidFill>
                  <a:srgbClr val="393939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10</a:t>
            </a:r>
            <a:r>
              <a:rPr lang="ko-KR" altLang="en-US" sz="2400" spc="-300" dirty="0">
                <a:solidFill>
                  <a:srgbClr val="393939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일 </a:t>
            </a:r>
            <a:r>
              <a:rPr lang="en-US" altLang="ko-KR" sz="2400" spc="-300" dirty="0">
                <a:solidFill>
                  <a:srgbClr val="393939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~ 2022</a:t>
            </a:r>
            <a:r>
              <a:rPr lang="ko-KR" altLang="en-US" sz="2400" spc="-300" dirty="0">
                <a:solidFill>
                  <a:srgbClr val="393939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년 </a:t>
            </a:r>
            <a:r>
              <a:rPr lang="en-US" altLang="ko-KR" sz="2400" spc="-300" dirty="0">
                <a:solidFill>
                  <a:srgbClr val="393939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3</a:t>
            </a:r>
            <a:r>
              <a:rPr lang="ko-KR" altLang="en-US" sz="2400" spc="-300" dirty="0">
                <a:solidFill>
                  <a:srgbClr val="393939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월 </a:t>
            </a:r>
            <a:r>
              <a:rPr lang="en-US" altLang="ko-KR" sz="2400" spc="-300" dirty="0">
                <a:solidFill>
                  <a:srgbClr val="393939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2</a:t>
            </a:r>
            <a:r>
              <a:rPr lang="ko-KR" altLang="en-US" sz="2400" spc="-300" dirty="0">
                <a:solidFill>
                  <a:srgbClr val="393939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일</a:t>
            </a:r>
            <a:r>
              <a:rPr lang="en-US" altLang="ko-KR" sz="2400" spc="-300" dirty="0">
                <a:solidFill>
                  <a:srgbClr val="393939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) </a:t>
            </a:r>
            <a:endParaRPr lang="ko-KR" altLang="en-US" sz="2400" spc="-300" dirty="0">
              <a:solidFill>
                <a:srgbClr val="393939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87227" y="1234969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37">
            <a:extLst>
              <a:ext uri="{FF2B5EF4-FFF2-40B4-BE49-F238E27FC236}">
                <a16:creationId xmlns:a16="http://schemas.microsoft.com/office/drawing/2014/main" id="{F61EFB43-8976-44DB-8DE6-CB6701047F8B}"/>
              </a:ext>
            </a:extLst>
          </p:cNvPr>
          <p:cNvSpPr/>
          <p:nvPr/>
        </p:nvSpPr>
        <p:spPr>
          <a:xfrm>
            <a:off x="895276" y="2367582"/>
            <a:ext cx="622749" cy="39118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>
            <a:extLst>
              <a:ext uri="{FF2B5EF4-FFF2-40B4-BE49-F238E27FC236}">
                <a16:creationId xmlns:a16="http://schemas.microsoft.com/office/drawing/2014/main" id="{4B262879-4D16-459E-9F09-BA7D1CC0025B}"/>
              </a:ext>
            </a:extLst>
          </p:cNvPr>
          <p:cNvSpPr/>
          <p:nvPr/>
        </p:nvSpPr>
        <p:spPr>
          <a:xfrm>
            <a:off x="1289151" y="2374942"/>
            <a:ext cx="388337" cy="384982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31">
            <a:extLst>
              <a:ext uri="{FF2B5EF4-FFF2-40B4-BE49-F238E27FC236}">
                <a16:creationId xmlns:a16="http://schemas.microsoft.com/office/drawing/2014/main" id="{3D5419EE-0D60-477E-BB8E-053E41C2BD9F}"/>
              </a:ext>
            </a:extLst>
          </p:cNvPr>
          <p:cNvSpPr/>
          <p:nvPr/>
        </p:nvSpPr>
        <p:spPr>
          <a:xfrm>
            <a:off x="895276" y="5817581"/>
            <a:ext cx="5159443" cy="39118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>
            <a:extLst>
              <a:ext uri="{FF2B5EF4-FFF2-40B4-BE49-F238E27FC236}">
                <a16:creationId xmlns:a16="http://schemas.microsoft.com/office/drawing/2014/main" id="{38CB7985-1628-4F19-BAE7-188322C66A0A}"/>
              </a:ext>
            </a:extLst>
          </p:cNvPr>
          <p:cNvSpPr/>
          <p:nvPr/>
        </p:nvSpPr>
        <p:spPr>
          <a:xfrm>
            <a:off x="5834625" y="5809105"/>
            <a:ext cx="388337" cy="384982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2">
            <a:extLst>
              <a:ext uri="{FF2B5EF4-FFF2-40B4-BE49-F238E27FC236}">
                <a16:creationId xmlns:a16="http://schemas.microsoft.com/office/drawing/2014/main" id="{0716FFBA-07B4-411F-A6CB-6A87A91E8C31}"/>
              </a:ext>
            </a:extLst>
          </p:cNvPr>
          <p:cNvSpPr/>
          <p:nvPr/>
        </p:nvSpPr>
        <p:spPr>
          <a:xfrm>
            <a:off x="901720" y="4950376"/>
            <a:ext cx="4408335" cy="39118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다이아몬드 36">
            <a:extLst>
              <a:ext uri="{FF2B5EF4-FFF2-40B4-BE49-F238E27FC236}">
                <a16:creationId xmlns:a16="http://schemas.microsoft.com/office/drawing/2014/main" id="{9C2962B9-3077-415A-AFC1-D3E72AE085CC}"/>
              </a:ext>
            </a:extLst>
          </p:cNvPr>
          <p:cNvSpPr/>
          <p:nvPr/>
        </p:nvSpPr>
        <p:spPr>
          <a:xfrm>
            <a:off x="5046833" y="4966034"/>
            <a:ext cx="457391" cy="384982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70B374C-8B8E-49C3-8A6D-C5850614A0D9}"/>
              </a:ext>
            </a:extLst>
          </p:cNvPr>
          <p:cNvSpPr txBox="1"/>
          <p:nvPr/>
        </p:nvSpPr>
        <p:spPr>
          <a:xfrm>
            <a:off x="7152746" y="3227304"/>
            <a:ext cx="210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01/18 ~ 01/26</a:t>
            </a:r>
            <a:endParaRPr lang="ko-KR" altLang="en-US" sz="2000" dirty="0">
              <a:solidFill>
                <a:schemeClr val="accent1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5E4D65-8521-473B-BBD2-2C3BA0766C28}"/>
              </a:ext>
            </a:extLst>
          </p:cNvPr>
          <p:cNvSpPr txBox="1"/>
          <p:nvPr/>
        </p:nvSpPr>
        <p:spPr>
          <a:xfrm>
            <a:off x="836488" y="2938239"/>
            <a:ext cx="4551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>
                <a:solidFill>
                  <a:schemeClr val="tx2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화면설계 및 </a:t>
            </a:r>
            <a:r>
              <a:rPr lang="en-US" altLang="ko-KR" sz="1050" dirty="0">
                <a:solidFill>
                  <a:schemeClr val="tx2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UI</a:t>
            </a:r>
            <a:r>
              <a:rPr lang="ko-KR" altLang="en-US" sz="1050" dirty="0">
                <a:solidFill>
                  <a:schemeClr val="tx2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설계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FEBB6F-9273-4517-98F2-FC2DA9082EAE}"/>
              </a:ext>
            </a:extLst>
          </p:cNvPr>
          <p:cNvSpPr txBox="1"/>
          <p:nvPr/>
        </p:nvSpPr>
        <p:spPr>
          <a:xfrm>
            <a:off x="830045" y="3829659"/>
            <a:ext cx="4551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>
                <a:solidFill>
                  <a:schemeClr val="tx2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데이터베이스 설계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4F4ED9-73BD-4E2D-9700-7958457CAD6E}"/>
              </a:ext>
            </a:extLst>
          </p:cNvPr>
          <p:cNvSpPr txBox="1"/>
          <p:nvPr/>
        </p:nvSpPr>
        <p:spPr>
          <a:xfrm>
            <a:off x="811480" y="4666658"/>
            <a:ext cx="4551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>
                <a:solidFill>
                  <a:schemeClr val="tx2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프로젝트 구현 및 디버깅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895E60-5007-48A0-ACB5-0D1EB1ADDE50}"/>
              </a:ext>
            </a:extLst>
          </p:cNvPr>
          <p:cNvSpPr txBox="1"/>
          <p:nvPr/>
        </p:nvSpPr>
        <p:spPr>
          <a:xfrm>
            <a:off x="836488" y="5571634"/>
            <a:ext cx="4551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>
                <a:solidFill>
                  <a:schemeClr val="tx2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최종보고서 제출 및 프로젝트 발표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9E045F-2C90-4320-99EF-C61290B58D19}"/>
              </a:ext>
            </a:extLst>
          </p:cNvPr>
          <p:cNvSpPr txBox="1"/>
          <p:nvPr/>
        </p:nvSpPr>
        <p:spPr>
          <a:xfrm>
            <a:off x="7145167" y="4072627"/>
            <a:ext cx="217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01/26 ~ 02/02</a:t>
            </a:r>
            <a:endParaRPr lang="ko-KR" altLang="en-US" sz="2000" dirty="0">
              <a:solidFill>
                <a:schemeClr val="accent1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652B4E-0DFD-41E3-8007-EAD94B06A3DF}"/>
              </a:ext>
            </a:extLst>
          </p:cNvPr>
          <p:cNvSpPr txBox="1"/>
          <p:nvPr/>
        </p:nvSpPr>
        <p:spPr>
          <a:xfrm>
            <a:off x="7145168" y="4972524"/>
            <a:ext cx="2233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02/03 ~ 03/02</a:t>
            </a:r>
            <a:endParaRPr lang="ko-KR" altLang="en-US" sz="2000" dirty="0">
              <a:solidFill>
                <a:schemeClr val="accent1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686612-C411-4512-A1E7-3C359D8DFE58}"/>
              </a:ext>
            </a:extLst>
          </p:cNvPr>
          <p:cNvSpPr txBox="1"/>
          <p:nvPr/>
        </p:nvSpPr>
        <p:spPr>
          <a:xfrm>
            <a:off x="7152746" y="5825673"/>
            <a:ext cx="223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latin typeface="세방고딕 OTF Bold" panose="00000800000000000000" pitchFamily="50" charset="-127"/>
                <a:ea typeface="세방고딕 OTF Bold" panose="00000800000000000000" pitchFamily="50" charset="-127"/>
              </a:rPr>
              <a:t>03/02 ~ 03/03</a:t>
            </a:r>
            <a:endParaRPr lang="ko-KR" altLang="en-US" sz="2000" dirty="0">
              <a:solidFill>
                <a:schemeClr val="accent1"/>
              </a:solidFill>
              <a:latin typeface="세방고딕 OTF Bold" panose="00000800000000000000" pitchFamily="50" charset="-127"/>
              <a:ea typeface="세방고딕 OTF Bold" panose="00000800000000000000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0377DCD-21D8-46D9-9C4F-F386BCC41DBA}"/>
              </a:ext>
            </a:extLst>
          </p:cNvPr>
          <p:cNvSpPr/>
          <p:nvPr/>
        </p:nvSpPr>
        <p:spPr>
          <a:xfrm>
            <a:off x="0" y="0"/>
            <a:ext cx="12192000" cy="955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503F266-D7BE-49D3-8284-AB4DF4B52469}"/>
              </a:ext>
            </a:extLst>
          </p:cNvPr>
          <p:cNvSpPr txBox="1"/>
          <p:nvPr/>
        </p:nvSpPr>
        <p:spPr>
          <a:xfrm>
            <a:off x="794803" y="181317"/>
            <a:ext cx="2345514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100" spc="-3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작업일정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112CC6-1B96-4A0A-BB27-49D3CF500686}"/>
              </a:ext>
            </a:extLst>
          </p:cNvPr>
          <p:cNvSpPr txBox="1"/>
          <p:nvPr/>
        </p:nvSpPr>
        <p:spPr>
          <a:xfrm>
            <a:off x="67553" y="197474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Part 7, </a:t>
            </a:r>
            <a:endParaRPr lang="ko-KR" altLang="en-US" sz="1400" dirty="0">
              <a:solidFill>
                <a:schemeClr val="bg1"/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026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4782066" y="0"/>
            <a:ext cx="740993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507183" y="299947"/>
            <a:ext cx="121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1E3252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목차 </a:t>
            </a:r>
            <a:endParaRPr lang="en-US" altLang="ko-KR" sz="3600" spc="-300" dirty="0">
              <a:solidFill>
                <a:srgbClr val="1E3252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>
            <a:grpSpLocks/>
          </p:cNvGrpSpPr>
          <p:nvPr/>
        </p:nvGrpSpPr>
        <p:grpSpPr>
          <a:xfrm>
            <a:off x="4217171" y="946278"/>
            <a:ext cx="2058114" cy="707886"/>
            <a:chOff x="294640" y="3596640"/>
            <a:chExt cx="2058114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4138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세방고딕 OTF Regular" panose="00000500000000000000" pitchFamily="50" charset="-127"/>
                  <a:ea typeface="세방고딕 OTF Regular" panose="00000500000000000000" pitchFamily="50" charset="-127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409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bg1"/>
                  </a:solidFill>
                  <a:latin typeface="세방고딕 OTF Regular" panose="00000500000000000000" pitchFamily="50" charset="-127"/>
                  <a:ea typeface="세방고딕 OTF Regular" panose="00000500000000000000" pitchFamily="50" charset="-127"/>
                </a:rPr>
                <a:t>기획의도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>
            <a:grpSpLocks/>
          </p:cNvGrpSpPr>
          <p:nvPr/>
        </p:nvGrpSpPr>
        <p:grpSpPr>
          <a:xfrm>
            <a:off x="4217171" y="1745783"/>
            <a:ext cx="3124112" cy="707886"/>
            <a:chOff x="294640" y="3596640"/>
            <a:chExt cx="3124112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196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세방고딕 OTF Regular" panose="00000500000000000000" pitchFamily="50" charset="-127"/>
                  <a:ea typeface="세방고딕 OTF Regular" panose="00000500000000000000" pitchFamily="50" charset="-127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475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bg1"/>
                  </a:solidFill>
                  <a:latin typeface="세방고딕 OTF Regular" panose="00000500000000000000" pitchFamily="50" charset="-127"/>
                  <a:ea typeface="세방고딕 OTF Regular" panose="00000500000000000000" pitchFamily="50" charset="-127"/>
                </a:rPr>
                <a:t>유사 사이트 분석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>
            <a:grpSpLocks/>
          </p:cNvGrpSpPr>
          <p:nvPr/>
        </p:nvGrpSpPr>
        <p:grpSpPr>
          <a:xfrm>
            <a:off x="4234111" y="2456195"/>
            <a:ext cx="3925065" cy="707886"/>
            <a:chOff x="294640" y="3596640"/>
            <a:chExt cx="3925065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212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세방고딕 OTF Regular" panose="00000500000000000000" pitchFamily="50" charset="-127"/>
                  <a:ea typeface="세방고딕 OTF Regular" panose="00000500000000000000" pitchFamily="50" charset="-127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3" y="3688973"/>
              <a:ext cx="32763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세방고딕 OTF Regular" panose="00000500000000000000" pitchFamily="50" charset="-127"/>
                  <a:ea typeface="세방고딕 OTF Regular" panose="00000500000000000000" pitchFamily="50" charset="-127"/>
                </a:rPr>
                <a:t>USECASE DIAGRAM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828DFDC-5B97-45EF-828B-1C5ED0FAADDA}"/>
              </a:ext>
            </a:extLst>
          </p:cNvPr>
          <p:cNvGrpSpPr>
            <a:grpSpLocks/>
          </p:cNvGrpSpPr>
          <p:nvPr/>
        </p:nvGrpSpPr>
        <p:grpSpPr>
          <a:xfrm>
            <a:off x="4217171" y="4054706"/>
            <a:ext cx="2058114" cy="707886"/>
            <a:chOff x="294640" y="3596640"/>
            <a:chExt cx="2058114" cy="70788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3721A53-F0E6-4748-8530-79DD17A8A1B1}"/>
                </a:ext>
              </a:extLst>
            </p:cNvPr>
            <p:cNvSpPr txBox="1"/>
            <p:nvPr/>
          </p:nvSpPr>
          <p:spPr>
            <a:xfrm>
              <a:off x="294640" y="3596640"/>
              <a:ext cx="5164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세방고딕 OTF Regular" panose="00000500000000000000" pitchFamily="50" charset="-127"/>
                  <a:ea typeface="세방고딕 OTF Regular" panose="00000500000000000000" pitchFamily="50" charset="-127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7B290C-6DFD-4981-AF53-A46547919338}"/>
                </a:ext>
              </a:extLst>
            </p:cNvPr>
            <p:cNvSpPr txBox="1"/>
            <p:nvPr/>
          </p:nvSpPr>
          <p:spPr>
            <a:xfrm>
              <a:off x="943394" y="3688973"/>
              <a:ext cx="1409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bg1"/>
                  </a:solidFill>
                  <a:latin typeface="세방고딕 OTF Regular" panose="00000500000000000000" pitchFamily="50" charset="-127"/>
                  <a:ea typeface="세방고딕 OTF Regular" panose="00000500000000000000" pitchFamily="50" charset="-127"/>
                </a:rPr>
                <a:t>역할분담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03C444E-8F02-45B0-A526-7F71FAE24735}"/>
              </a:ext>
            </a:extLst>
          </p:cNvPr>
          <p:cNvGrpSpPr>
            <a:grpSpLocks/>
          </p:cNvGrpSpPr>
          <p:nvPr/>
        </p:nvGrpSpPr>
        <p:grpSpPr>
          <a:xfrm>
            <a:off x="4234111" y="3207664"/>
            <a:ext cx="2058114" cy="707886"/>
            <a:chOff x="294640" y="3596640"/>
            <a:chExt cx="2058114" cy="70788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F70862-8DA6-46FA-A808-BFDFED44457F}"/>
                </a:ext>
              </a:extLst>
            </p:cNvPr>
            <p:cNvSpPr txBox="1"/>
            <p:nvPr/>
          </p:nvSpPr>
          <p:spPr>
            <a:xfrm>
              <a:off x="294640" y="3596640"/>
              <a:ext cx="5469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세방고딕 OTF Regular" panose="00000500000000000000" pitchFamily="50" charset="-127"/>
                  <a:ea typeface="세방고딕 OTF Regular" panose="00000500000000000000" pitchFamily="50" charset="-127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7C1744-7EAC-44AB-831E-B6D83D8F0539}"/>
                </a:ext>
              </a:extLst>
            </p:cNvPr>
            <p:cNvSpPr txBox="1"/>
            <p:nvPr/>
          </p:nvSpPr>
          <p:spPr>
            <a:xfrm>
              <a:off x="943394" y="3688973"/>
              <a:ext cx="1409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bg1"/>
                  </a:solidFill>
                  <a:latin typeface="세방고딕 OTF Regular" panose="00000500000000000000" pitchFamily="50" charset="-127"/>
                  <a:ea typeface="세방고딕 OTF Regular" panose="00000500000000000000" pitchFamily="50" charset="-127"/>
                </a:rPr>
                <a:t>세부기능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79A4625-3AF5-4AF0-8A46-E3E78B627E5C}"/>
              </a:ext>
            </a:extLst>
          </p:cNvPr>
          <p:cNvGrpSpPr>
            <a:grpSpLocks/>
          </p:cNvGrpSpPr>
          <p:nvPr/>
        </p:nvGrpSpPr>
        <p:grpSpPr>
          <a:xfrm>
            <a:off x="4234111" y="5655743"/>
            <a:ext cx="2058114" cy="707886"/>
            <a:chOff x="294640" y="3596640"/>
            <a:chExt cx="2058114" cy="70788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687A5CE-1544-44BC-89EB-CC66E6952DE6}"/>
                </a:ext>
              </a:extLst>
            </p:cNvPr>
            <p:cNvSpPr txBox="1"/>
            <p:nvPr/>
          </p:nvSpPr>
          <p:spPr>
            <a:xfrm>
              <a:off x="294640" y="3596640"/>
              <a:ext cx="5036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세방고딕 OTF Regular" panose="00000500000000000000" pitchFamily="50" charset="-127"/>
                  <a:ea typeface="세방고딕 OTF Regular" panose="00000500000000000000" pitchFamily="50" charset="-127"/>
                </a:rPr>
                <a:t>7</a:t>
              </a:r>
              <a:endParaRPr lang="ko-KR" altLang="en-US" sz="4000" b="1" dirty="0">
                <a:solidFill>
                  <a:schemeClr val="accent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B3E8C0D-BDE8-40DE-92DF-7A7C2C836678}"/>
                </a:ext>
              </a:extLst>
            </p:cNvPr>
            <p:cNvSpPr txBox="1"/>
            <p:nvPr/>
          </p:nvSpPr>
          <p:spPr>
            <a:xfrm>
              <a:off x="943394" y="3688973"/>
              <a:ext cx="1409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bg1"/>
                  </a:solidFill>
                  <a:latin typeface="세방고딕 OTF Regular" panose="00000500000000000000" pitchFamily="50" charset="-127"/>
                  <a:ea typeface="세방고딕 OTF Regular" panose="00000500000000000000" pitchFamily="50" charset="-127"/>
                </a:rPr>
                <a:t>작업일정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8E0C0C8-2D13-4A30-B014-6C6255FADBB0}"/>
              </a:ext>
            </a:extLst>
          </p:cNvPr>
          <p:cNvGrpSpPr>
            <a:grpSpLocks/>
          </p:cNvGrpSpPr>
          <p:nvPr/>
        </p:nvGrpSpPr>
        <p:grpSpPr>
          <a:xfrm>
            <a:off x="4217171" y="4854211"/>
            <a:ext cx="2058114" cy="707886"/>
            <a:chOff x="294640" y="3596640"/>
            <a:chExt cx="2058114" cy="70788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C41478D-1C11-42CB-B67B-CD57A0C0404B}"/>
                </a:ext>
              </a:extLst>
            </p:cNvPr>
            <p:cNvSpPr txBox="1"/>
            <p:nvPr/>
          </p:nvSpPr>
          <p:spPr>
            <a:xfrm>
              <a:off x="294640" y="3596640"/>
              <a:ext cx="5325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세방고딕 OTF Regular" panose="00000500000000000000" pitchFamily="50" charset="-127"/>
                  <a:ea typeface="세방고딕 OTF Regular" panose="00000500000000000000" pitchFamily="50" charset="-127"/>
                </a:rPr>
                <a:t>6</a:t>
              </a:r>
              <a:endParaRPr lang="ko-KR" altLang="en-US" sz="4000" b="1" dirty="0">
                <a:solidFill>
                  <a:schemeClr val="accent1"/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6A7DAA6-429D-4599-ABFE-CA1F632F935C}"/>
                </a:ext>
              </a:extLst>
            </p:cNvPr>
            <p:cNvSpPr txBox="1"/>
            <p:nvPr/>
          </p:nvSpPr>
          <p:spPr>
            <a:xfrm>
              <a:off x="943394" y="3688973"/>
              <a:ext cx="1409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bg1"/>
                  </a:solidFill>
                  <a:latin typeface="세방고딕 OTF Regular" panose="00000500000000000000" pitchFamily="50" charset="-127"/>
                  <a:ea typeface="세방고딕 OTF Regular" panose="00000500000000000000" pitchFamily="50" charset="-127"/>
                </a:rPr>
                <a:t>개발환경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D708C90-0FD2-4EAC-AE59-7329540C5CD3}"/>
              </a:ext>
            </a:extLst>
          </p:cNvPr>
          <p:cNvSpPr txBox="1"/>
          <p:nvPr/>
        </p:nvSpPr>
        <p:spPr>
          <a:xfrm>
            <a:off x="0" y="126360"/>
            <a:ext cx="264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1E3252"/>
                </a:solidFill>
              </a:rPr>
              <a:t> 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5C358F-6F1E-4046-AB80-8BB8FFF20F7F}"/>
              </a:ext>
            </a:extLst>
          </p:cNvPr>
          <p:cNvSpPr txBox="1"/>
          <p:nvPr/>
        </p:nvSpPr>
        <p:spPr>
          <a:xfrm>
            <a:off x="1580386" y="449525"/>
            <a:ext cx="1298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sz="3600" dirty="0">
                <a:solidFill>
                  <a:srgbClr val="1E3252"/>
                </a:solidFill>
              </a:rPr>
              <a:t>」 </a:t>
            </a:r>
          </a:p>
        </p:txBody>
      </p: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71C9BCC-EDFA-4806-99DF-8A613D9A6013}"/>
              </a:ext>
            </a:extLst>
          </p:cNvPr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AE663-C594-49D0-A57D-8D11392FCA36}"/>
              </a:ext>
            </a:extLst>
          </p:cNvPr>
          <p:cNvSpPr txBox="1"/>
          <p:nvPr/>
        </p:nvSpPr>
        <p:spPr>
          <a:xfrm>
            <a:off x="4612325" y="3075056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159893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2399739" y="2782669"/>
            <a:ext cx="2063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  <a:cs typeface="코트라 도약체 " panose="020B0600000101010101" pitchFamily="50" charset="-127"/>
              </a:rPr>
              <a:t>기획의도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1656715" y="2798058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1656715" y="2499965"/>
            <a:ext cx="28962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29BC917-EEB8-425F-848F-2B1C03420CD1}"/>
              </a:ext>
            </a:extLst>
          </p:cNvPr>
          <p:cNvCxnSpPr>
            <a:cxnSpLocks/>
          </p:cNvCxnSpPr>
          <p:nvPr/>
        </p:nvCxnSpPr>
        <p:spPr>
          <a:xfrm>
            <a:off x="1643089" y="3585815"/>
            <a:ext cx="28962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9CFC70F6-1C46-4BE1-A0C5-B2432F586ADF}"/>
              </a:ext>
            </a:extLst>
          </p:cNvPr>
          <p:cNvSpPr/>
          <p:nvPr/>
        </p:nvSpPr>
        <p:spPr>
          <a:xfrm>
            <a:off x="9121232" y="4935448"/>
            <a:ext cx="2869708" cy="1067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D9CBCA-129C-4FE9-AF77-A7DDD4866456}"/>
              </a:ext>
            </a:extLst>
          </p:cNvPr>
          <p:cNvSpPr/>
          <p:nvPr/>
        </p:nvSpPr>
        <p:spPr>
          <a:xfrm>
            <a:off x="4382169" y="5331886"/>
            <a:ext cx="2869708" cy="1067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"/>
            <a:ext cx="12192000" cy="985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28394" y="187236"/>
            <a:ext cx="4496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프로젝트 기획의도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Part 1, </a:t>
            </a:r>
            <a:endParaRPr lang="ko-KR" altLang="en-US" sz="1400" dirty="0">
              <a:solidFill>
                <a:schemeClr val="bg1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BBC271B-6E86-44D4-B1B2-88CDE83293B3}"/>
              </a:ext>
            </a:extLst>
          </p:cNvPr>
          <p:cNvGrpSpPr/>
          <p:nvPr/>
        </p:nvGrpSpPr>
        <p:grpSpPr>
          <a:xfrm>
            <a:off x="2092320" y="1513114"/>
            <a:ext cx="2869708" cy="2850991"/>
            <a:chOff x="5751098" y="3602664"/>
            <a:chExt cx="2738208" cy="2738208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122A060-9A25-4DFB-B3A8-DB9E9CE64455}"/>
                </a:ext>
              </a:extLst>
            </p:cNvPr>
            <p:cNvSpPr/>
            <p:nvPr/>
          </p:nvSpPr>
          <p:spPr>
            <a:xfrm>
              <a:off x="5751098" y="3602664"/>
              <a:ext cx="2738208" cy="2738208"/>
            </a:xfrm>
            <a:prstGeom prst="ellipse">
              <a:avLst/>
            </a:prstGeom>
            <a:solidFill>
              <a:schemeClr val="accent5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티웨이_하늘" panose="02000300000000000000" pitchFamily="2" charset="-127"/>
                <a:ea typeface="티웨이_하늘" panose="020003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18A733-300A-4730-A394-3E3185E89C0E}"/>
                </a:ext>
              </a:extLst>
            </p:cNvPr>
            <p:cNvSpPr txBox="1"/>
            <p:nvPr/>
          </p:nvSpPr>
          <p:spPr>
            <a:xfrm>
              <a:off x="6469401" y="4662539"/>
              <a:ext cx="12316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  <a:latin typeface="티웨이_하늘" panose="02000300000000000000" pitchFamily="2" charset="-127"/>
                  <a:ea typeface="티웨이_하늘" panose="02000300000000000000" pitchFamily="2" charset="-127"/>
                </a:rPr>
                <a:t>학생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EADD4DD-B221-4DB3-82C9-9714DADA8761}"/>
              </a:ext>
            </a:extLst>
          </p:cNvPr>
          <p:cNvSpPr txBox="1"/>
          <p:nvPr/>
        </p:nvSpPr>
        <p:spPr>
          <a:xfrm>
            <a:off x="9230234" y="5168420"/>
            <a:ext cx="275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학생 관리의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편리성증대</a:t>
            </a: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및 </a:t>
            </a:r>
            <a:endParaRPr lang="en-US" altLang="ko-KR" sz="16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강의 관리 서비스 </a:t>
            </a: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제공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9051DE2-E8F6-47DA-8474-4B4DF8115F09}"/>
              </a:ext>
            </a:extLst>
          </p:cNvPr>
          <p:cNvGrpSpPr/>
          <p:nvPr/>
        </p:nvGrpSpPr>
        <p:grpSpPr>
          <a:xfrm>
            <a:off x="256728" y="4971976"/>
            <a:ext cx="2869708" cy="1067283"/>
            <a:chOff x="590433" y="5099336"/>
            <a:chExt cx="2738208" cy="98581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889DF4C-5A1C-40BB-8BEB-7A77C9313D9C}"/>
                </a:ext>
              </a:extLst>
            </p:cNvPr>
            <p:cNvSpPr/>
            <p:nvPr/>
          </p:nvSpPr>
          <p:spPr>
            <a:xfrm>
              <a:off x="590433" y="5099336"/>
              <a:ext cx="2738208" cy="98581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티웨이_하늘" panose="02000300000000000000" pitchFamily="2" charset="-127"/>
                <a:ea typeface="티웨이_하늘" panose="02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878313-7C82-4070-875A-D7A2F0DAA310}"/>
                </a:ext>
              </a:extLst>
            </p:cNvPr>
            <p:cNvSpPr txBox="1"/>
            <p:nvPr/>
          </p:nvSpPr>
          <p:spPr>
            <a:xfrm>
              <a:off x="643022" y="5215433"/>
              <a:ext cx="2633030" cy="767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학교생활에 필요한 </a:t>
              </a:r>
              <a:endParaRPr lang="en-US" altLang="ko-KR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  <a:p>
              <a:pPr algn="ctr"/>
              <a:r>
                <a:rPr lang="ko-KR" altLang="en-US" sz="1600" dirty="0"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각종 </a:t>
              </a:r>
              <a:r>
                <a:rPr lang="ko-KR" altLang="en-US" sz="1600" dirty="0">
                  <a:solidFill>
                    <a:schemeClr val="accent3">
                      <a:lumMod val="75000"/>
                    </a:scheme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서비스나 정보 </a:t>
              </a:r>
              <a:r>
                <a:rPr lang="ko-KR" altLang="en-US" sz="1600" dirty="0"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등을 </a:t>
              </a:r>
              <a:endParaRPr lang="en-US" altLang="ko-KR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accent3">
                      <a:lumMod val="75000"/>
                    </a:scheme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편리</a:t>
              </a:r>
              <a:r>
                <a:rPr lang="ko-KR" altLang="en-US" sz="1600" dirty="0"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하게 </a:t>
              </a:r>
              <a:r>
                <a:rPr lang="ko-KR" altLang="en-US" sz="1600" dirty="0">
                  <a:solidFill>
                    <a:schemeClr val="accent3">
                      <a:lumMod val="75000"/>
                    </a:schemeClr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제공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69D5CB-5799-4D8E-BADC-C031F261C033}"/>
              </a:ext>
            </a:extLst>
          </p:cNvPr>
          <p:cNvSpPr txBox="1"/>
          <p:nvPr/>
        </p:nvSpPr>
        <p:spPr>
          <a:xfrm>
            <a:off x="4358375" y="5460807"/>
            <a:ext cx="2979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학과 관리에 필요한 정보를 </a:t>
            </a:r>
            <a:endParaRPr lang="en-US" altLang="ko-KR" sz="16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데이터베이스화하고 </a:t>
            </a:r>
            <a:endParaRPr lang="en-US" altLang="ko-KR" sz="16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효율적으로 관리</a:t>
            </a: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함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FAFBF4B-9AC5-4609-AF8D-45D7A60DB4D9}"/>
              </a:ext>
            </a:extLst>
          </p:cNvPr>
          <p:cNvGrpSpPr/>
          <p:nvPr/>
        </p:nvGrpSpPr>
        <p:grpSpPr>
          <a:xfrm>
            <a:off x="6753263" y="1513114"/>
            <a:ext cx="2869708" cy="2850991"/>
            <a:chOff x="965963" y="2233560"/>
            <a:chExt cx="2738208" cy="273820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834F69E-84F5-425C-BFFA-ECBD89D4C281}"/>
                </a:ext>
              </a:extLst>
            </p:cNvPr>
            <p:cNvSpPr/>
            <p:nvPr/>
          </p:nvSpPr>
          <p:spPr>
            <a:xfrm>
              <a:off x="965963" y="2233560"/>
              <a:ext cx="2738208" cy="2738208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티웨이_하늘" panose="02000300000000000000" pitchFamily="2" charset="-127"/>
                <a:ea typeface="티웨이_하늘" panose="020003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B4D401-7571-4FC3-96F5-E2A08E959651}"/>
                </a:ext>
              </a:extLst>
            </p:cNvPr>
            <p:cNvSpPr txBox="1"/>
            <p:nvPr/>
          </p:nvSpPr>
          <p:spPr>
            <a:xfrm>
              <a:off x="1743265" y="3248720"/>
              <a:ext cx="12362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  <a:latin typeface="티웨이_하늘" panose="02000300000000000000" pitchFamily="2" charset="-127"/>
                  <a:ea typeface="티웨이_하늘" panose="02000300000000000000" pitchFamily="2" charset="-127"/>
                </a:rPr>
                <a:t>교수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EFF6343-F3F6-4571-B063-C5C9A768768B}"/>
              </a:ext>
            </a:extLst>
          </p:cNvPr>
          <p:cNvGrpSpPr/>
          <p:nvPr/>
        </p:nvGrpSpPr>
        <p:grpSpPr>
          <a:xfrm>
            <a:off x="4384691" y="1513114"/>
            <a:ext cx="2869708" cy="2850991"/>
            <a:chOff x="4745741" y="1753056"/>
            <a:chExt cx="2738208" cy="2738208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18AA9DA-8513-4FC6-907C-82912F7DDFC9}"/>
                </a:ext>
              </a:extLst>
            </p:cNvPr>
            <p:cNvSpPr/>
            <p:nvPr/>
          </p:nvSpPr>
          <p:spPr>
            <a:xfrm>
              <a:off x="4745741" y="1753056"/>
              <a:ext cx="2738208" cy="2738208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티웨이_하늘" panose="02000300000000000000" pitchFamily="2" charset="-127"/>
                <a:ea typeface="티웨이_하늘" panose="020003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1F9A48-6C6C-44AC-9AD9-09F7E418312B}"/>
                </a:ext>
              </a:extLst>
            </p:cNvPr>
            <p:cNvSpPr txBox="1"/>
            <p:nvPr/>
          </p:nvSpPr>
          <p:spPr>
            <a:xfrm>
              <a:off x="5261250" y="2789367"/>
              <a:ext cx="17620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  <a:latin typeface="티웨이_하늘" panose="02000300000000000000" pitchFamily="2" charset="-127"/>
                  <a:ea typeface="티웨이_하늘" panose="02000300000000000000" pitchFamily="2" charset="-127"/>
                </a:rPr>
                <a:t>관리자</a:t>
              </a: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A670C8-356C-4CD4-A38F-C3F4D0009494}"/>
              </a:ext>
            </a:extLst>
          </p:cNvPr>
          <p:cNvCxnSpPr>
            <a:stCxn id="27" idx="5"/>
          </p:cNvCxnSpPr>
          <p:nvPr/>
        </p:nvCxnSpPr>
        <p:spPr>
          <a:xfrm>
            <a:off x="9202712" y="3946587"/>
            <a:ext cx="964545" cy="777814"/>
          </a:xfrm>
          <a:prstGeom prst="line">
            <a:avLst/>
          </a:prstGeom>
          <a:ln>
            <a:solidFill>
              <a:srgbClr val="AE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000DF1E-3710-4B24-B0FD-C27882BA753D}"/>
              </a:ext>
            </a:extLst>
          </p:cNvPr>
          <p:cNvCxnSpPr>
            <a:cxnSpLocks/>
          </p:cNvCxnSpPr>
          <p:nvPr/>
        </p:nvCxnSpPr>
        <p:spPr>
          <a:xfrm flipH="1">
            <a:off x="5785532" y="4302772"/>
            <a:ext cx="6433" cy="799527"/>
          </a:xfrm>
          <a:prstGeom prst="line">
            <a:avLst/>
          </a:prstGeom>
          <a:ln>
            <a:solidFill>
              <a:srgbClr val="AE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4014CF3-F552-4B58-ADE9-FD73B4680AC7}"/>
              </a:ext>
            </a:extLst>
          </p:cNvPr>
          <p:cNvCxnSpPr>
            <a:stCxn id="26" idx="3"/>
          </p:cNvCxnSpPr>
          <p:nvPr/>
        </p:nvCxnSpPr>
        <p:spPr>
          <a:xfrm flipH="1">
            <a:off x="1752601" y="3946587"/>
            <a:ext cx="759978" cy="777814"/>
          </a:xfrm>
          <a:prstGeom prst="line">
            <a:avLst/>
          </a:prstGeom>
          <a:ln>
            <a:solidFill>
              <a:srgbClr val="AE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84B820B4-11A6-4D97-9F80-47F6888C64F6}"/>
              </a:ext>
            </a:extLst>
          </p:cNvPr>
          <p:cNvSpPr/>
          <p:nvPr/>
        </p:nvSpPr>
        <p:spPr>
          <a:xfrm>
            <a:off x="1681782" y="4658724"/>
            <a:ext cx="125494" cy="134757"/>
          </a:xfrm>
          <a:prstGeom prst="ellipse">
            <a:avLst/>
          </a:prstGeom>
          <a:solidFill>
            <a:srgbClr val="AE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3F8F7B0-710D-44FD-9E60-9BA97F68FA38}"/>
              </a:ext>
            </a:extLst>
          </p:cNvPr>
          <p:cNvSpPr/>
          <p:nvPr/>
        </p:nvSpPr>
        <p:spPr>
          <a:xfrm>
            <a:off x="5722785" y="5083364"/>
            <a:ext cx="125494" cy="134757"/>
          </a:xfrm>
          <a:prstGeom prst="ellipse">
            <a:avLst/>
          </a:prstGeom>
          <a:solidFill>
            <a:srgbClr val="AE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E4AAFAF-A745-41F7-8D72-F0BDF3271332}"/>
              </a:ext>
            </a:extLst>
          </p:cNvPr>
          <p:cNvSpPr/>
          <p:nvPr/>
        </p:nvSpPr>
        <p:spPr>
          <a:xfrm>
            <a:off x="10167257" y="4691276"/>
            <a:ext cx="125494" cy="134757"/>
          </a:xfrm>
          <a:prstGeom prst="ellipse">
            <a:avLst/>
          </a:prstGeom>
          <a:solidFill>
            <a:srgbClr val="AE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408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85364" y="2782669"/>
            <a:ext cx="356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유사사이트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42340" y="2798058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Part 2, </a:t>
            </a:r>
            <a:endParaRPr lang="ko-KR" altLang="en-US" sz="1400" dirty="0">
              <a:solidFill>
                <a:schemeClr val="bg1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42340" y="2499965"/>
            <a:ext cx="42392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29BC917-EEB8-425F-848F-2B1C03420CD1}"/>
              </a:ext>
            </a:extLst>
          </p:cNvPr>
          <p:cNvCxnSpPr>
            <a:cxnSpLocks/>
          </p:cNvCxnSpPr>
          <p:nvPr/>
        </p:nvCxnSpPr>
        <p:spPr>
          <a:xfrm>
            <a:off x="928714" y="3585815"/>
            <a:ext cx="42528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023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92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19000" y="148605"/>
            <a:ext cx="4753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유사사이트 분석 </a:t>
            </a:r>
            <a:r>
              <a:rPr lang="en-US" altLang="ko-KR" sz="4000" spc="-3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( 1 )</a:t>
            </a:r>
            <a:endParaRPr lang="ko-KR" altLang="en-US" sz="4000" spc="-300" dirty="0">
              <a:solidFill>
                <a:schemeClr val="bg1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Part 2, </a:t>
            </a:r>
            <a:endParaRPr lang="ko-KR" altLang="en-US" sz="1400" dirty="0">
              <a:solidFill>
                <a:schemeClr val="bg1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CC2A94-3B7C-40CD-85CA-3396D49AB7DB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E225DD-B65F-4A9C-860E-C3BB004CC1BE}"/>
              </a:ext>
            </a:extLst>
          </p:cNvPr>
          <p:cNvSpPr/>
          <p:nvPr/>
        </p:nvSpPr>
        <p:spPr>
          <a:xfrm>
            <a:off x="6435463" y="1677111"/>
            <a:ext cx="742950" cy="324883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atin typeface="Yu Gothic" panose="020B0400000000000000" pitchFamily="34" charset="-128"/>
                <a:ea typeface="엘리스 디지털배움체" panose="020B0600000101010101" pitchFamily="50" charset="-127"/>
              </a:rPr>
              <a:t>장점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4D4B7D-499D-4FDA-BAB7-7AB5C0978E36}"/>
              </a:ext>
            </a:extLst>
          </p:cNvPr>
          <p:cNvSpPr/>
          <p:nvPr/>
        </p:nvSpPr>
        <p:spPr>
          <a:xfrm>
            <a:off x="6435463" y="3754080"/>
            <a:ext cx="742950" cy="324883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atin typeface="Yu Gothic" panose="020B0400000000000000" pitchFamily="34" charset="-128"/>
                <a:ea typeface="엘리스 디지털배움체" panose="020B0600000101010101" pitchFamily="50" charset="-127"/>
              </a:rPr>
              <a:t>단점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3417D-78CB-4944-B68E-4A5E1D856D83}"/>
              </a:ext>
            </a:extLst>
          </p:cNvPr>
          <p:cNvSpPr txBox="1"/>
          <p:nvPr/>
        </p:nvSpPr>
        <p:spPr>
          <a:xfrm>
            <a:off x="6435463" y="2157172"/>
            <a:ext cx="4865434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메인페이지에서</a:t>
            </a: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다양한 정보를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한눈에 확인 가능</a:t>
            </a: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하다</a:t>
            </a:r>
            <a:r>
              <a:rPr lang="en-US" altLang="ko-KR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직관적이고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통일된</a:t>
            </a: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</a:t>
            </a:r>
            <a:r>
              <a:rPr lang="en-US" altLang="ko-KR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UI &amp;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깔끔한 화면</a:t>
            </a: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구성</a:t>
            </a:r>
            <a:endParaRPr lang="en-US" altLang="ko-KR" sz="1600" dirty="0"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자주 사용하는 서비스와 페이지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북마크</a:t>
            </a: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가 가능하다</a:t>
            </a:r>
            <a:r>
              <a:rPr lang="en-US" altLang="ko-KR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5E4EB-F716-4F94-96E2-6D58DBEBF4D1}"/>
              </a:ext>
            </a:extLst>
          </p:cNvPr>
          <p:cNvSpPr txBox="1"/>
          <p:nvPr/>
        </p:nvSpPr>
        <p:spPr>
          <a:xfrm>
            <a:off x="6435463" y="4234141"/>
            <a:ext cx="5190845" cy="1891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카테고리명이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복잡</a:t>
            </a: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해 기능들을 한눈에 파악하기 어렵다</a:t>
            </a:r>
            <a:endParaRPr lang="en-US" altLang="ko-KR" sz="1600" dirty="0"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버튼 </a:t>
            </a:r>
            <a:r>
              <a:rPr lang="ko-KR" altLang="en-US" sz="1600" dirty="0" err="1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클릭시</a:t>
            </a: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타 </a:t>
            </a:r>
            <a:r>
              <a:rPr lang="ko-KR" altLang="en-US" sz="1600" dirty="0" err="1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사이트로이동해</a:t>
            </a: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이동시간이 긴</a:t>
            </a: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편</a:t>
            </a:r>
            <a:r>
              <a:rPr lang="en-US" altLang="ko-KR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서비스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통합</a:t>
            </a: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이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되어있지</a:t>
            </a: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않음</a:t>
            </a:r>
            <a:endParaRPr lang="en-US" altLang="ko-KR" sz="1600" dirty="0">
              <a:solidFill>
                <a:schemeClr val="accent1">
                  <a:lumMod val="60000"/>
                  <a:lumOff val="40000"/>
                </a:schemeClr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    ( </a:t>
            </a: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도서관 서비스 웹사이트</a:t>
            </a:r>
            <a:r>
              <a:rPr lang="en-US" altLang="ko-KR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,  </a:t>
            </a: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수강신청 웹사이트 따로 존재 </a:t>
            </a:r>
            <a:r>
              <a:rPr lang="en-US" altLang="ko-KR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)</a:t>
            </a:r>
            <a:endParaRPr lang="ko-KR" altLang="en-US" sz="1600" dirty="0"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C378FD-9DF4-476D-ABC2-7D933478E9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186" y="1677111"/>
            <a:ext cx="5081994" cy="453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2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92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19000" y="148605"/>
            <a:ext cx="4913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유사사이트 분석 </a:t>
            </a:r>
            <a:r>
              <a:rPr lang="en-US" altLang="ko-KR" sz="4000" spc="-3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( 2 )</a:t>
            </a:r>
            <a:endParaRPr lang="ko-KR" altLang="en-US" sz="4000" spc="-300" dirty="0">
              <a:solidFill>
                <a:schemeClr val="bg1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Part 2, </a:t>
            </a:r>
            <a:endParaRPr lang="ko-KR" altLang="en-US" sz="1400" dirty="0">
              <a:solidFill>
                <a:schemeClr val="bg1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CC2A94-3B7C-40CD-85CA-3396D49AB7DB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5B674F-564A-48B6-965F-B5CCAA4763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072" y="1719957"/>
            <a:ext cx="5170583" cy="45431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84925DC-A019-46E5-9D2E-E15A00438D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7513" y="1719957"/>
            <a:ext cx="3320143" cy="7316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C2DB67-BDA4-430B-B514-F5A245B80553}"/>
              </a:ext>
            </a:extLst>
          </p:cNvPr>
          <p:cNvSpPr txBox="1"/>
          <p:nvPr/>
        </p:nvSpPr>
        <p:spPr>
          <a:xfrm>
            <a:off x="6377597" y="2000243"/>
            <a:ext cx="523733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수강 정보 카테고리 내에서 강의 관련 </a:t>
            </a:r>
            <a:endParaRPr lang="en-US" altLang="ko-KR" sz="1600" dirty="0"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    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다양한 정보 조회</a:t>
            </a: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가능</a:t>
            </a:r>
            <a:r>
              <a:rPr lang="en-US" altLang="ko-KR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개설 년도 및 개설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학기를 기준</a:t>
            </a: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으로 수강정보 및 </a:t>
            </a:r>
            <a:br>
              <a:rPr lang="en-US" altLang="ko-KR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</a:b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시간표 조회</a:t>
            </a: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가능</a:t>
            </a:r>
            <a:endParaRPr lang="en-US" altLang="ko-KR" sz="1600" dirty="0"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4BFE67-EADE-4511-B079-AF0AAEAAFFF8}"/>
              </a:ext>
            </a:extLst>
          </p:cNvPr>
          <p:cNvSpPr txBox="1"/>
          <p:nvPr/>
        </p:nvSpPr>
        <p:spPr>
          <a:xfrm>
            <a:off x="6377597" y="4104061"/>
            <a:ext cx="5237331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</a:t>
            </a: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로그인 후 바로 마이페이지로 이동하게 되면서</a:t>
            </a:r>
            <a:endParaRPr lang="en-US" altLang="ko-KR" sz="1600" dirty="0"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      </a:t>
            </a: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다양한 정보를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한눈에</a:t>
            </a: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확인하기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어려움</a:t>
            </a:r>
            <a:endParaRPr lang="en-US" altLang="ko-KR" sz="1600" dirty="0">
              <a:solidFill>
                <a:schemeClr val="accent1">
                  <a:lumMod val="60000"/>
                  <a:lumOff val="40000"/>
                </a:schemeClr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</a:t>
            </a:r>
            <a:r>
              <a:rPr lang="en-US" altLang="ko-KR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Gmail</a:t>
            </a: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로 메일서비스 연동</a:t>
            </a:r>
            <a:r>
              <a:rPr lang="en-US" altLang="ko-KR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,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자체적인 메일 시스템 부재</a:t>
            </a:r>
            <a:endParaRPr lang="en-US" altLang="ko-KR" sz="1600" dirty="0">
              <a:solidFill>
                <a:schemeClr val="accent1">
                  <a:lumMod val="60000"/>
                  <a:lumOff val="40000"/>
                </a:schemeClr>
              </a:solidFill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      (</a:t>
            </a: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메일을 연동하려면 </a:t>
            </a:r>
            <a:r>
              <a:rPr lang="en-US" altLang="ko-KR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Gmail </a:t>
            </a: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계정 </a:t>
            </a:r>
            <a:r>
              <a:rPr lang="ko-KR" altLang="en-US" sz="1600" dirty="0" err="1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생성해야함</a:t>
            </a:r>
            <a:r>
              <a:rPr lang="en-US" altLang="ko-KR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카테고리의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지나친 세분화</a:t>
            </a:r>
            <a:r>
              <a:rPr lang="en-US" altLang="ko-KR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, </a:t>
            </a: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원하는 서비스로 </a:t>
            </a:r>
            <a:r>
              <a:rPr lang="ko-KR" altLang="en-US" sz="1600" dirty="0" err="1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이동하는데에</a:t>
            </a:r>
            <a:endParaRPr lang="en-US" altLang="ko-KR" sz="1600" dirty="0">
              <a:latin typeface="세방고딕 OTF Regular" panose="00000500000000000000" pitchFamily="50" charset="-127"/>
              <a:ea typeface="세방고딕 OTF Regular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     평균보다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긴 시간 </a:t>
            </a: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소요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</a:t>
            </a:r>
            <a:r>
              <a:rPr lang="en-US" altLang="ko-KR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&amp;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 </a:t>
            </a:r>
            <a:r>
              <a:rPr lang="ko-KR" altLang="en-US" sz="1600" dirty="0"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너무 긴 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세방고딕 OTF Regular" panose="00000500000000000000" pitchFamily="50" charset="-127"/>
                <a:ea typeface="세방고딕 OTF Regular" panose="00000500000000000000" pitchFamily="50" charset="-127"/>
              </a:rPr>
              <a:t>카테고리 리스트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F3E134-0A55-4937-92FC-B049EA3C2153}"/>
              </a:ext>
            </a:extLst>
          </p:cNvPr>
          <p:cNvSpPr/>
          <p:nvPr/>
        </p:nvSpPr>
        <p:spPr>
          <a:xfrm>
            <a:off x="6377597" y="1657732"/>
            <a:ext cx="742950" cy="324883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atin typeface="Yu Gothic" panose="020B0400000000000000" pitchFamily="34" charset="-128"/>
                <a:ea typeface="엘리스 디지털배움체" panose="020B0600000101010101" pitchFamily="50" charset="-127"/>
              </a:rPr>
              <a:t>장점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C42D71-2984-478A-8864-0CF1CF07EE4C}"/>
              </a:ext>
            </a:extLst>
          </p:cNvPr>
          <p:cNvSpPr/>
          <p:nvPr/>
        </p:nvSpPr>
        <p:spPr>
          <a:xfrm>
            <a:off x="6377597" y="3779178"/>
            <a:ext cx="742950" cy="324883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atin typeface="Yu Gothic" panose="020B0400000000000000" pitchFamily="34" charset="-128"/>
                <a:ea typeface="엘리스 디지털배움체" panose="020B0600000101010101" pitchFamily="50" charset="-127"/>
              </a:rPr>
              <a:t>단점</a:t>
            </a:r>
          </a:p>
        </p:txBody>
      </p:sp>
    </p:spTree>
    <p:extLst>
      <p:ext uri="{BB962C8B-B14F-4D97-AF65-F5344CB8AC3E}">
        <p14:creationId xmlns:p14="http://schemas.microsoft.com/office/powerpoint/2010/main" val="422823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526743" y="2782669"/>
            <a:ext cx="3721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코트라 도약체 " panose="020B0600000101010101" pitchFamily="50" charset="-127"/>
                <a:ea typeface="코트라 도약체 " panose="020B0600000101010101" pitchFamily="50" charset="-127"/>
                <a:cs typeface="코트라 도약체 " panose="020B0600000101010101" pitchFamily="50" charset="-127"/>
              </a:rPr>
              <a:t>USECASE </a:t>
            </a:r>
            <a:r>
              <a:rPr lang="en-US" altLang="ko-KR" sz="1000" spc="-300" dirty="0">
                <a:solidFill>
                  <a:schemeClr val="bg1"/>
                </a:solidFill>
                <a:latin typeface="코트라 도약체 " panose="020B0600000101010101" pitchFamily="50" charset="-127"/>
                <a:ea typeface="코트라 도약체 " panose="020B0600000101010101" pitchFamily="50" charset="-127"/>
                <a:cs typeface="코트라 도약체 " panose="020B0600000101010101" pitchFamily="50" charset="-127"/>
              </a:rPr>
              <a:t>  </a:t>
            </a:r>
            <a:r>
              <a:rPr lang="en-US" altLang="ko-KR" sz="3600" spc="-300" dirty="0">
                <a:solidFill>
                  <a:schemeClr val="bg1"/>
                </a:solidFill>
                <a:latin typeface="코트라 도약체 " panose="020B0600000101010101" pitchFamily="50" charset="-127"/>
                <a:ea typeface="코트라 도약체 " panose="020B0600000101010101" pitchFamily="50" charset="-127"/>
                <a:cs typeface="코트라 도약체 " panose="020B0600000101010101" pitchFamily="50" charset="-127"/>
              </a:rPr>
              <a:t>DIAGRAM</a:t>
            </a:r>
            <a:endParaRPr lang="ko-KR" altLang="en-US" sz="3600" spc="-300" dirty="0">
              <a:solidFill>
                <a:schemeClr val="bg1"/>
              </a:solidFill>
              <a:latin typeface="코트라 도약체 " panose="020B0600000101010101" pitchFamily="50" charset="-127"/>
              <a:ea typeface="코트라 도약체 " panose="020B0600000101010101" pitchFamily="50" charset="-127"/>
              <a:cs typeface="코트라 도약체 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783096" y="2860099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Part 3, </a:t>
            </a:r>
            <a:endParaRPr lang="ko-KR" altLang="en-US" sz="1400" dirty="0">
              <a:solidFill>
                <a:schemeClr val="bg1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1009015" y="2601624"/>
            <a:ext cx="42392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29BC917-EEB8-425F-848F-2B1C03420CD1}"/>
              </a:ext>
            </a:extLst>
          </p:cNvPr>
          <p:cNvCxnSpPr>
            <a:cxnSpLocks/>
          </p:cNvCxnSpPr>
          <p:nvPr/>
        </p:nvCxnSpPr>
        <p:spPr>
          <a:xfrm>
            <a:off x="995389" y="3687474"/>
            <a:ext cx="42528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224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62218C5-218F-42CA-9E16-AC5F40A917FC}"/>
              </a:ext>
            </a:extLst>
          </p:cNvPr>
          <p:cNvSpPr/>
          <p:nvPr/>
        </p:nvSpPr>
        <p:spPr>
          <a:xfrm>
            <a:off x="0" y="0"/>
            <a:ext cx="12192000" cy="92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5548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 err="1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유스케이스</a:t>
            </a:r>
            <a:r>
              <a:rPr lang="ko-KR" altLang="en-US" sz="4000" spc="-3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 다이어그램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Part 3, </a:t>
            </a:r>
            <a:endParaRPr lang="ko-KR" altLang="en-US" sz="1400" dirty="0">
              <a:solidFill>
                <a:schemeClr val="bg1"/>
              </a:solidFill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59048" y="104579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티웨이_하늘" panose="02000300000000000000" pitchFamily="2" charset="-127"/>
                <a:ea typeface="티웨이_하늘" panose="02000300000000000000" pitchFamily="2" charset="-127"/>
              </a:rPr>
              <a:t>학생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51592" y="1042591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웨이_하늘" panose="02000300000000000000" pitchFamily="2" charset="-127"/>
              <a:ea typeface="티웨이_하늘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D1CA68-A6AE-4D3C-9FE5-39CB4512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520" y="1027202"/>
            <a:ext cx="9983795" cy="556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62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543</Words>
  <Application>Microsoft Office PowerPoint</Application>
  <PresentationFormat>와이드스크린</PresentationFormat>
  <Paragraphs>180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Yu Gothic</vt:lpstr>
      <vt:lpstr>국립박물관문화재단클래식 Bold</vt:lpstr>
      <vt:lpstr>나눔스퀘어 ExtraBold</vt:lpstr>
      <vt:lpstr>나눔스퀘어 Light</vt:lpstr>
      <vt:lpstr>세방고딕 OTF Bold</vt:lpstr>
      <vt:lpstr>세방고딕 OTF Regular</vt:lpstr>
      <vt:lpstr>이사만루체 Light</vt:lpstr>
      <vt:lpstr>코트라 도약체 </vt:lpstr>
      <vt:lpstr>티웨이_하늘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세경</cp:lastModifiedBy>
  <cp:revision>30</cp:revision>
  <dcterms:created xsi:type="dcterms:W3CDTF">2020-09-07T02:34:06Z</dcterms:created>
  <dcterms:modified xsi:type="dcterms:W3CDTF">2022-01-15T06:44:03Z</dcterms:modified>
</cp:coreProperties>
</file>