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65" r:id="rId7"/>
    <p:sldId id="266" r:id="rId8"/>
    <p:sldId id="267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8CAB37-1E88-4708-A532-D75EB217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PowerPoint logo">
            <a:extLst>
              <a:ext uri="{FF2B5EF4-FFF2-40B4-BE49-F238E27FC236}">
                <a16:creationId xmlns:a16="http://schemas.microsoft.com/office/drawing/2014/main" id="{A11B18B3-9881-4CAC-89A9-F3B8175309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487709" y="5573935"/>
            <a:ext cx="2043316" cy="67964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961839-10F7-4B26-97D8-3B09045F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56427" y="4486359"/>
            <a:ext cx="83031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2897E7F-9714-44E5-993E-DBF4230C6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124" y="3083859"/>
            <a:ext cx="10974598" cy="1513164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4400" b="0"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F7019-E7BE-4EF2-AE25-147C9EB6E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427" y="4746054"/>
            <a:ext cx="6579479" cy="1253469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200" b="1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</a:pPr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9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C314C-387C-4945-A19D-3B87791BA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3BE1D-B9D6-4253-B297-6E1D1831D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456AE-EFB4-48B9-B590-443B6AC1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7FEF9-F08B-4826-9DD0-63FA658A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60E9F-2C2A-48BA-B6BF-563F870F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7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AEA5-CF5B-46EC-AFCD-A1666F7A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433B-22CF-4853-8DBF-691E749A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E0E8C-901D-425E-8AA7-D1BD6A0A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AFA12-E129-4E79-BFA1-62D435AD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FACBF-8BF8-4D7A-9998-28CF5ED5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6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0F17FC-DE49-4934-B430-4C9047461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A32B5B-6A1B-4AEE-BE18-97E2FB027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08" y="528137"/>
            <a:ext cx="9274676" cy="1172326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440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2F367-9A62-40CE-A7F4-639F03D2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008" y="1717926"/>
            <a:ext cx="9274676" cy="51067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390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CBBF-B898-4624-B87C-C9C27F49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9F520-0160-42BB-B5EB-28655875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A3B6F-84CB-4C28-9DCE-EAEAE489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62515-3D0D-4553-8E2C-85E88BDC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AE5E0F-98A9-4F28-ADEB-A5575BAFF8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22488"/>
            <a:ext cx="5132614" cy="4083050"/>
          </a:xfrm>
        </p:spPr>
        <p:txBody>
          <a:bodyPr>
            <a:noAutofit/>
          </a:bodyPr>
          <a:lstStyle>
            <a:lvl1pPr marL="0" indent="0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F9A8B0E0-E07A-49F7-B25F-4B478FADB3A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21186" y="2122488"/>
            <a:ext cx="5132614" cy="4083050"/>
          </a:xfrm>
        </p:spPr>
        <p:txBody>
          <a:bodyPr>
            <a:noAutofit/>
          </a:bodyPr>
          <a:lstStyle>
            <a:lvl1pPr marL="0" indent="0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2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CBBF-B898-4624-B87C-C9C27F49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9F520-0160-42BB-B5EB-28655875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A3B6F-84CB-4C28-9DCE-EAEAE489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62515-3D0D-4553-8E2C-85E88BDC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AE5E0F-98A9-4F28-ADEB-A5575BAFF8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22488"/>
            <a:ext cx="3450661" cy="4083050"/>
          </a:xfrm>
        </p:spPr>
        <p:txBody>
          <a:bodyPr anchor="ctr">
            <a:noAutofit/>
          </a:bodyPr>
          <a:lstStyle>
            <a:lvl1pPr marL="0" indent="0" algn="ctr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8C66BE67-91A6-49CD-A166-4EFD27D36C0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70669" y="2122488"/>
            <a:ext cx="3450661" cy="4083050"/>
          </a:xfrm>
        </p:spPr>
        <p:txBody>
          <a:bodyPr anchor="ctr">
            <a:noAutofit/>
          </a:bodyPr>
          <a:lstStyle>
            <a:lvl1pPr marL="0" indent="0" algn="ctr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9A73E789-A47B-493F-BD60-32422000C6B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903139" y="2122488"/>
            <a:ext cx="3450661" cy="4083050"/>
          </a:xfrm>
        </p:spPr>
        <p:txBody>
          <a:bodyPr anchor="ctr">
            <a:noAutofit/>
          </a:bodyPr>
          <a:lstStyle>
            <a:lvl1pPr marL="0" indent="0" algn="ctr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FC78D6D-D6FA-4ABF-8565-3BFF1B362A45}"/>
              </a:ext>
            </a:extLst>
          </p:cNvPr>
          <p:cNvCxnSpPr/>
          <p:nvPr userDrawn="1"/>
        </p:nvCxnSpPr>
        <p:spPr>
          <a:xfrm>
            <a:off x="4335277" y="2122488"/>
            <a:ext cx="0" cy="40830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B95B52-D4CC-44EE-9F94-F106A8238740}"/>
              </a:ext>
            </a:extLst>
          </p:cNvPr>
          <p:cNvCxnSpPr/>
          <p:nvPr userDrawn="1"/>
        </p:nvCxnSpPr>
        <p:spPr>
          <a:xfrm>
            <a:off x="7866780" y="2122488"/>
            <a:ext cx="0" cy="40830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88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6D1ED74-0D66-49A5-B190-A7DE0E67A6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7"/>
            <a:ext cx="12192000" cy="316706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0B519A99-FF44-472F-B22E-5F86CEAB9C59}"/>
              </a:ext>
            </a:extLst>
          </p:cNvPr>
          <p:cNvSpPr/>
          <p:nvPr userDrawn="1"/>
        </p:nvSpPr>
        <p:spPr>
          <a:xfrm>
            <a:off x="4693237" y="1847294"/>
            <a:ext cx="2670292" cy="2670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EC5AF5-F2E8-491C-BA10-ABF9E30E73D8}"/>
              </a:ext>
            </a:extLst>
          </p:cNvPr>
          <p:cNvSpPr/>
          <p:nvPr userDrawn="1"/>
        </p:nvSpPr>
        <p:spPr>
          <a:xfrm>
            <a:off x="8513368" y="1847294"/>
            <a:ext cx="2670292" cy="2670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915790-803C-4DD9-87FC-7880EE0EAC52}"/>
              </a:ext>
            </a:extLst>
          </p:cNvPr>
          <p:cNvSpPr/>
          <p:nvPr userDrawn="1"/>
        </p:nvSpPr>
        <p:spPr>
          <a:xfrm>
            <a:off x="910053" y="1892626"/>
            <a:ext cx="2670292" cy="2670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42C05-3195-4529-840F-8A6EADA6A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129" y="4764856"/>
            <a:ext cx="3037114" cy="1907586"/>
          </a:xfrm>
        </p:spPr>
        <p:txBody>
          <a:bodyPr>
            <a:normAutofit/>
          </a:bodyPr>
          <a:lstStyle>
            <a:lvl1pPr marL="65088" indent="-65088">
              <a:lnSpc>
                <a:spcPct val="100000"/>
              </a:lnSpc>
              <a:spcBef>
                <a:spcPts val="0"/>
              </a:spcBef>
              <a:buSzPct val="75000"/>
              <a:buFont typeface="Segoe UI" panose="020B0502040204020203" pitchFamily="34" charset="0"/>
              <a:buChar char=" "/>
              <a:defRPr sz="1800"/>
            </a:lvl1pPr>
            <a:lvl2pPr marL="5191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31B9BD-554C-40FA-8C90-F818F61C4557}"/>
              </a:ext>
            </a:extLst>
          </p:cNvPr>
          <p:cNvSpPr/>
          <p:nvPr userDrawn="1"/>
        </p:nvSpPr>
        <p:spPr>
          <a:xfrm>
            <a:off x="8892073" y="4282411"/>
            <a:ext cx="1912883" cy="40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D3FE72-F542-4BD9-81A4-FB9FDE700A2A}"/>
              </a:ext>
            </a:extLst>
          </p:cNvPr>
          <p:cNvSpPr/>
          <p:nvPr userDrawn="1"/>
        </p:nvSpPr>
        <p:spPr>
          <a:xfrm>
            <a:off x="5071942" y="4282411"/>
            <a:ext cx="1912883" cy="40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C24C6-88D8-4D3F-AFDC-A6C9E2922736}"/>
              </a:ext>
            </a:extLst>
          </p:cNvPr>
          <p:cNvSpPr/>
          <p:nvPr userDrawn="1"/>
        </p:nvSpPr>
        <p:spPr>
          <a:xfrm>
            <a:off x="1288758" y="4282411"/>
            <a:ext cx="1912883" cy="40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9F6D5-2ED8-4FD9-B5B2-9093B4C10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7386" y="4298200"/>
            <a:ext cx="1877308" cy="358025"/>
          </a:xfrm>
          <a:grp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lang="en-US" sz="1800" b="1" cap="none" spc="0" smtClean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marL="228600" lvl="0" indent="-228600" algn="ctr">
              <a:lnSpc>
                <a:spcPct val="100000"/>
              </a:lnSpc>
              <a:spcAft>
                <a:spcPts val="1200"/>
              </a:spcAft>
            </a:pPr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A39E9-D45A-443C-A58B-17D0B5D5C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71942" y="4298200"/>
            <a:ext cx="1912883" cy="358025"/>
          </a:xfrm>
          <a:grp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lang="en-US" sz="1800" b="1" cap="none" spc="0" smtClean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marL="228600" lvl="0" indent="-228600" algn="ctr">
              <a:lnSpc>
                <a:spcPct val="100000"/>
              </a:lnSpc>
              <a:spcAft>
                <a:spcPts val="1200"/>
              </a:spcAft>
            </a:pPr>
            <a:r>
              <a:rPr lang="en-US" altLang="zh-CN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42B0D44-387D-4C24-B5F0-F47FD12154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2073" y="4264288"/>
            <a:ext cx="1912883" cy="422012"/>
          </a:xfrm>
          <a:grp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lang="en-US" sz="1800" b="1" cap="none" spc="0" smtClean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marL="228600" lvl="0" indent="-228600" algn="ctr">
              <a:lnSpc>
                <a:spcPct val="100000"/>
              </a:lnSpc>
              <a:spcAft>
                <a:spcPts val="1200"/>
              </a:spcAft>
            </a:pPr>
            <a:r>
              <a:rPr lang="en-US" altLang="zh-CN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9F3ACD07-A1A8-4C77-9A5E-A152399BF1AC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509826" y="4764856"/>
            <a:ext cx="3037114" cy="1907586"/>
          </a:xfrm>
        </p:spPr>
        <p:txBody>
          <a:bodyPr>
            <a:normAutofit/>
          </a:bodyPr>
          <a:lstStyle>
            <a:lvl1pPr marL="65088" indent="-65088">
              <a:lnSpc>
                <a:spcPct val="100000"/>
              </a:lnSpc>
              <a:spcBef>
                <a:spcPts val="0"/>
              </a:spcBef>
              <a:buSzPct val="75000"/>
              <a:buFont typeface="Segoe UI" panose="020B0502040204020203" pitchFamily="34" charset="0"/>
              <a:buChar char=" "/>
              <a:defRPr sz="1800"/>
            </a:lvl1pPr>
            <a:lvl2pPr marL="5191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35A00728-0390-449B-A9C3-B2E70E7B87F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29957" y="4764856"/>
            <a:ext cx="3037114" cy="1907586"/>
          </a:xfrm>
        </p:spPr>
        <p:txBody>
          <a:bodyPr>
            <a:normAutofit/>
          </a:bodyPr>
          <a:lstStyle>
            <a:lvl1pPr marL="65088" indent="-65088">
              <a:lnSpc>
                <a:spcPct val="100000"/>
              </a:lnSpc>
              <a:spcBef>
                <a:spcPts val="0"/>
              </a:spcBef>
              <a:buSzPct val="75000"/>
              <a:buFont typeface="Segoe UI" panose="020B0502040204020203" pitchFamily="34" charset="0"/>
              <a:buChar char=" "/>
              <a:defRPr sz="1800"/>
            </a:lvl1pPr>
            <a:lvl2pPr marL="5191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68A52873-F950-4E21-95F3-B294D0B9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9C60224-04AE-4754-B02D-77F7807365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7518" y="2106669"/>
            <a:ext cx="1912828" cy="1912826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32" name="Picture Placeholder 30">
            <a:extLst>
              <a:ext uri="{FF2B5EF4-FFF2-40B4-BE49-F238E27FC236}">
                <a16:creationId xmlns:a16="http://schemas.microsoft.com/office/drawing/2014/main" id="{0DB3A35F-50DF-4731-9C74-A6E9A24FBFB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71997" y="2106669"/>
            <a:ext cx="1912828" cy="1912826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90215D81-6F8E-4563-B187-421039C2AC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92128" y="2106669"/>
            <a:ext cx="1912828" cy="1912826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0F1F5E-0F8E-4292-A2C4-57224605234E}"/>
              </a:ext>
            </a:extLst>
          </p:cNvPr>
          <p:cNvSpPr/>
          <p:nvPr userDrawn="1"/>
        </p:nvSpPr>
        <p:spPr>
          <a:xfrm>
            <a:off x="571460" y="1052623"/>
            <a:ext cx="563526" cy="6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6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5456-20FC-48A7-BE67-71488B45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B51B5-1DF3-41CD-A957-E9A05361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0CD5D-2F5B-4547-8B71-EF4448AB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21205-E349-470A-A959-45D60D20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9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6D9F9-5A76-47FC-B76A-79DF99E9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46DF5-B260-48EA-A562-51A920C2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32BD4-E04A-4497-8494-72AA7909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0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7EEF-0759-477E-AA5C-EB9060CE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F86D4-5180-4D02-9937-52B7F61EF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84DC1-0189-44BD-9FB8-DF70AE92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4F59F-8F03-4A4D-8859-9298A260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A1F9-A38C-468E-ACB7-25764D97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3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F4D1852-0B32-43A2-AF32-062E9EC37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547"/>
            <a:ext cx="12192000" cy="3316716"/>
            <a:chOff x="0" y="4547"/>
            <a:chExt cx="12192000" cy="331671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287464D-F58B-492E-A7E1-17EC8F310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47"/>
              <a:ext cx="12192000" cy="316706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0FA97E-93E9-45A9-967A-DD905690C756}"/>
                </a:ext>
              </a:extLst>
            </p:cNvPr>
            <p:cNvSpPr/>
            <p:nvPr/>
          </p:nvSpPr>
          <p:spPr>
            <a:xfrm>
              <a:off x="0" y="1892300"/>
              <a:ext cx="12192000" cy="1428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1C049FA-04F3-4E83-A400-653730E5E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200" y="1"/>
            <a:ext cx="3225800" cy="279904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5AE06-C1A4-479D-961E-89F2BE937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72" y="365125"/>
            <a:ext cx="1075055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D420E-5AA3-46FF-924E-C64826528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51265"/>
            <a:ext cx="10515600" cy="4125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AE446-2533-44B0-A61C-6E2640347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37094-828F-4507-8763-329969F4092C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5CCA6-6249-4EEF-8EB6-5880D7FD2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4EE8A-DDD1-41D0-8553-81C0B037F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2767F-C36F-43F3-A3EC-D3C6B44B9C0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81BBC1-20E7-4568-BB16-09A7F298515E}"/>
              </a:ext>
            </a:extLst>
          </p:cNvPr>
          <p:cNvSpPr/>
          <p:nvPr userDrawn="1"/>
        </p:nvSpPr>
        <p:spPr>
          <a:xfrm>
            <a:off x="571460" y="1052623"/>
            <a:ext cx="563526" cy="6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5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b="1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1F38D0-D1DC-424C-A95E-CA9BA3266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通知效果不佳问题</a:t>
            </a:r>
            <a:endParaRPr lang="en-US" b="1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E38BC034-3AAF-43AF-B5D3-540617DEE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b="0" dirty="0"/>
              <a:t>T2: </a:t>
            </a:r>
            <a:r>
              <a:rPr lang="zh-CN" altLang="en-US" sz="1600" b="0" dirty="0"/>
              <a:t>丁浩然 张洁 于东霖 许鑫 刘强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29246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B352A35-5F62-482F-905A-D33CDFCF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  <a:endParaRPr lang="en-US" dirty="0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B7FCE422-4794-42F2-A60A-4910B40170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22488"/>
            <a:ext cx="10750550" cy="4083050"/>
          </a:xfrm>
        </p:spPr>
        <p:txBody>
          <a:bodyPr anchor="ctr"/>
          <a:lstStyle/>
          <a:p>
            <a:pPr algn="just"/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各式各样的教学平台、大大小小的通知群每天推送着通知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应用权限不够通知不到位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教务人员构建通知系统时老是会有遗漏的同学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几周前的通知和文件被聊天记录淹没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214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B352A35-5F62-482F-905A-D33CDFCF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endParaRPr lang="en-US" dirty="0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B7FCE422-4794-42F2-A60A-4910B40170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22488"/>
            <a:ext cx="10750550" cy="4083050"/>
          </a:xfrm>
        </p:spPr>
        <p:txBody>
          <a:bodyPr anchor="ctr"/>
          <a:lstStyle/>
          <a:p>
            <a:r>
              <a:rPr lang="en-US" altLang="zh-CN" dirty="0"/>
              <a:t>P1: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在构建通知群或者课程群时难以保证所有同学都及时加入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P2: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学生接收的通知来源多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ea typeface="等线" panose="02010600030101010101" pitchFamily="2" charset="-122"/>
                <a:cs typeface="Times New Roman" panose="02020603050405020304" pitchFamily="18" charset="0"/>
              </a:rPr>
              <a:t>P3: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通知缺少及时提醒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ea typeface="等线" panose="02010600030101010101" pitchFamily="2" charset="-122"/>
                <a:cs typeface="Times New Roman" panose="02020603050405020304" pitchFamily="18" charset="0"/>
              </a:rPr>
              <a:t>P4: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学生在查看通知时需要在大量聊天信息中筛选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/>
              <a:t>通知总是作为一种软件内嵌的功能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88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B352A35-5F62-482F-905A-D33CDFCF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endParaRPr lang="en-US" dirty="0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B7FCE422-4794-42F2-A60A-4910B40170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22488"/>
            <a:ext cx="10750550" cy="4083050"/>
          </a:xfrm>
        </p:spPr>
        <p:txBody>
          <a:bodyPr anchor="ctr"/>
          <a:lstStyle/>
          <a:p>
            <a:r>
              <a:rPr lang="zh-CN" altLang="en-US" dirty="0"/>
              <a:t>建立校园统一通知管理系统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r>
              <a:rPr lang="en-US" altLang="zh-CN" dirty="0"/>
              <a:t>SS1: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教务人员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访问教务系统的学生数据，拖动整个自然班加入到通知群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，或者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根据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表格自动拉取学生进入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可以更方便的构建通知群。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SS2: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要求全体教务人员与学生下载使用，在对于重要通知时由于只需要打开一个平台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ea typeface="等线" panose="02010600030101010101" pitchFamily="2" charset="-122"/>
                <a:cs typeface="Times New Roman" panose="02020603050405020304" pitchFamily="18" charset="0"/>
              </a:rPr>
              <a:t>SS3: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在活动开始前可以设置短信提醒或者通知提醒，并且在必要情况下需要确认收到。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ea typeface="等线" panose="02010600030101010101" pitchFamily="2" charset="-122"/>
                <a:cs typeface="Times New Roman" panose="02020603050405020304" pitchFamily="18" charset="0"/>
              </a:rPr>
              <a:t>SS4: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增加拥有时间线的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通知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略览信息，并且可以开关讨论功能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4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B352A35-5F62-482F-905A-D33CDFCF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为什么要构建通知管理系统</a:t>
            </a:r>
            <a:endParaRPr lang="en-US" dirty="0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B7FCE422-4794-42F2-A60A-4910B40170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22488"/>
            <a:ext cx="10750550" cy="4083050"/>
          </a:xfrm>
        </p:spPr>
        <p:txBody>
          <a:bodyPr anchor="ctr"/>
          <a:lstStyle/>
          <a:p>
            <a:r>
              <a:rPr lang="zh-CN" altLang="en-US" dirty="0"/>
              <a:t>将通知功能从软件中解耦出来，作为独立的系统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利用高校教务系统数据，省去重复工作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让生活</a:t>
            </a:r>
            <a:r>
              <a:rPr lang="zh-CN" altLang="en-US"/>
              <a:t>更美好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4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2D0F-CAEB-4E4B-94EB-1F434C2D8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816" y="4074418"/>
            <a:ext cx="9274676" cy="1172326"/>
          </a:xfrm>
        </p:spPr>
        <p:txBody>
          <a:bodyPr>
            <a:normAutofit/>
          </a:bodyPr>
          <a:lstStyle/>
          <a:p>
            <a:r>
              <a:rPr lang="en-US" altLang="zh-CN" dirty="0"/>
              <a:t>				</a:t>
            </a:r>
            <a:r>
              <a:rPr lang="zh-CN" altLang="en-US" sz="4800" dirty="0"/>
              <a:t>谢谢观看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17185"/>
      </p:ext>
    </p:extLst>
  </p:cSld>
  <p:clrMapOvr>
    <a:masterClrMapping/>
  </p:clrMapOvr>
</p:sld>
</file>

<file path=ppt/theme/theme1.xml><?xml version="1.0" encoding="utf-8"?>
<a:theme xmlns:a="http://schemas.openxmlformats.org/drawingml/2006/main" name="Amaze Theme">
  <a:themeElements>
    <a:clrScheme name="Amaz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107C10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11256.potx" id="{98B5B306-FFD1-4FBB-801B-9213364F33A8}" vid="{78ABC6E9-7907-4F03-B4EB-AC0B7FBE305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6e0ed944f324437a1628d920c25a1c7c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edbd56de57fb331bd1e5e8af7e1d85f1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449C20-468D-43AC-BAA9-5AF10C1B7F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89E9E9-CE08-455B-9B22-675497F5CD5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D1E4E54-D823-4696-BBE2-5A8AE79AD4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Want to amaze your students </Template>
  <TotalTime>164</TotalTime>
  <Words>260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等线</vt:lpstr>
      <vt:lpstr>Arial</vt:lpstr>
      <vt:lpstr>Segoe UI</vt:lpstr>
      <vt:lpstr>Segoe UI Light</vt:lpstr>
      <vt:lpstr>Wingdings</vt:lpstr>
      <vt:lpstr>Amaze Theme</vt:lpstr>
      <vt:lpstr>通知效果不佳问题</vt:lpstr>
      <vt:lpstr>项目背景</vt:lpstr>
      <vt:lpstr>问题</vt:lpstr>
      <vt:lpstr>解决</vt:lpstr>
      <vt:lpstr>为什么要构建通知管理系统</vt:lpstr>
      <vt:lpstr>    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通知效果不佳问题</dc:title>
  <dc:creator>marmot Arctic</dc:creator>
  <cp:lastModifiedBy>marmot Arctic</cp:lastModifiedBy>
  <cp:revision>10</cp:revision>
  <dcterms:created xsi:type="dcterms:W3CDTF">2020-11-09T11:59:55Z</dcterms:created>
  <dcterms:modified xsi:type="dcterms:W3CDTF">2020-11-09T15:51:27Z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