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5"/>
  </p:normalViewPr>
  <p:slideViewPr>
    <p:cSldViewPr snapToGrid="0">
      <p:cViewPr>
        <p:scale>
          <a:sx n="97" d="100"/>
          <a:sy n="97" d="100"/>
        </p:scale>
        <p:origin x="1400"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7336-09EB-879C-8F48-F5400140A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1E738-8C75-D4BF-67A0-45E458330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DAE083-2D69-215D-7C67-99C27655F0B8}"/>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9DB9208E-E856-C150-6F66-640D3477B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C1C78-6C96-9244-E837-2975B3A8DDC2}"/>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1168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BE4-FBD9-2903-6A01-0E3087685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F3B87A-2818-6461-5F7A-16124BD05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12303-F106-EA0F-906A-11BBC3870C62}"/>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EFA0E39D-E202-E0A9-57D3-FEB9822AB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C2D0F-CD21-0141-F3DA-4C072489B84F}"/>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1607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2D22D-EE3B-557F-E538-171F40A185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1BB4A-11F3-53D2-8EFA-785B39B70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0AF8-6C13-ACB9-9DEC-80716C2F3200}"/>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CA085CEF-4B6E-415F-1008-C7D09A885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A42CF-D96C-C8CA-A1A4-F816D279B52C}"/>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08081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82A9-0B05-0C5F-E479-678A2830B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D52C3-C18D-28DD-6C7B-4F92160CC1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20D23-32FE-CD3D-D985-4BC61CD90A4B}"/>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E73F46DF-7D71-81D3-206F-1A9F20998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3DC7-37DE-658B-0449-2F341B63DC8F}"/>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8541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321B-365F-82B6-4494-7F45D9B15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B9ACD-A0D9-3DE0-297E-FD861A7474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D2D5B-0942-445E-91C5-619EBB81BC95}"/>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3C5E0CEC-C6F3-A92C-81CD-13851D443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F75C5-A9E0-AB0D-B332-8A74A11764CE}"/>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105326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8808-8F47-9470-FF20-04F9428D0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141F4-7E6B-C0D8-6DE2-F30EF90ED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38730-8E3E-BD15-13B8-07740971E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32DC-065A-3E45-EFCC-2E90EFDD2731}"/>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6" name="Footer Placeholder 5">
            <a:extLst>
              <a:ext uri="{FF2B5EF4-FFF2-40B4-BE49-F238E27FC236}">
                <a16:creationId xmlns:a16="http://schemas.microsoft.com/office/drawing/2014/main" id="{6CD8CB61-B187-9AE1-6485-C54A0ABF6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8F4B8-AE74-1B12-1A61-8240E06428FC}"/>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6821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AF9A-0661-DEE3-EEA1-A62B73E48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95410-A06D-6DC9-1150-4B97B38C2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2D9AA-1A15-0080-DF45-27290C748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F7A3D5-9A8E-A4DC-9840-6AADE5F353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3B732-0E11-6F86-5D4C-67E9CBF309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9EDF40-7F46-5894-2810-CF0C3A8C92BB}"/>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8" name="Footer Placeholder 7">
            <a:extLst>
              <a:ext uri="{FF2B5EF4-FFF2-40B4-BE49-F238E27FC236}">
                <a16:creationId xmlns:a16="http://schemas.microsoft.com/office/drawing/2014/main" id="{C8879B75-0076-9541-E465-3A9006BAAC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2A989-1CD9-AFA7-CDAB-6B1A380E2A8F}"/>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3814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09F0-47C8-C252-0097-A360C167F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C00CC8-E980-4FC1-4BE9-FFE91231D14C}"/>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4" name="Footer Placeholder 3">
            <a:extLst>
              <a:ext uri="{FF2B5EF4-FFF2-40B4-BE49-F238E27FC236}">
                <a16:creationId xmlns:a16="http://schemas.microsoft.com/office/drawing/2014/main" id="{63CF1BB1-E317-FED7-5A97-11CBD3810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0B1FF8-AAE1-C50B-789F-545B86361F4E}"/>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76066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79662-AB96-FCDB-923C-E1179F6B6072}"/>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3" name="Footer Placeholder 2">
            <a:extLst>
              <a:ext uri="{FF2B5EF4-FFF2-40B4-BE49-F238E27FC236}">
                <a16:creationId xmlns:a16="http://schemas.microsoft.com/office/drawing/2014/main" id="{BC9F94AC-B0CE-EC05-306D-84B162A53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35DDF8-9B18-3FE7-7322-0A5E76E47FD9}"/>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92169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A225-28B4-3497-79F7-B1CAD708F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C5AD4A-FE53-B5E2-54D5-2F9422CCF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0D6733-506A-C369-13DA-2EF5C62C8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11C7F-07AB-A98E-96BE-4A2A5AFC82FB}"/>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6" name="Footer Placeholder 5">
            <a:extLst>
              <a:ext uri="{FF2B5EF4-FFF2-40B4-BE49-F238E27FC236}">
                <a16:creationId xmlns:a16="http://schemas.microsoft.com/office/drawing/2014/main" id="{75FE7BDE-B55E-F6F7-0FF2-30F8F1B9E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BAB26-54AA-7BBE-2777-B847B16E5C78}"/>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57365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9E7B-14D2-8529-4E23-58D797E42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26494-A780-2FF0-4486-AB3D45E89E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5871B1-9E73-F793-E8FD-69713AC32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E8407-80EA-B0E5-AF63-46EF4FCCF817}"/>
              </a:ext>
            </a:extLst>
          </p:cNvPr>
          <p:cNvSpPr>
            <a:spLocks noGrp="1"/>
          </p:cNvSpPr>
          <p:nvPr>
            <p:ph type="dt" sz="half" idx="10"/>
          </p:nvPr>
        </p:nvSpPr>
        <p:spPr/>
        <p:txBody>
          <a:bodyPr/>
          <a:lstStyle/>
          <a:p>
            <a:fld id="{3A493C1E-C7B6-4F48-9FED-5474F906609D}" type="datetimeFigureOut">
              <a:rPr lang="en-US" smtClean="0"/>
              <a:t>10/23/24</a:t>
            </a:fld>
            <a:endParaRPr lang="en-US"/>
          </a:p>
        </p:txBody>
      </p:sp>
      <p:sp>
        <p:nvSpPr>
          <p:cNvPr id="6" name="Footer Placeholder 5">
            <a:extLst>
              <a:ext uri="{FF2B5EF4-FFF2-40B4-BE49-F238E27FC236}">
                <a16:creationId xmlns:a16="http://schemas.microsoft.com/office/drawing/2014/main" id="{4033AC16-CBB9-D2BA-7A53-9ADF5E536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9B5F-E92F-03BB-9619-6636ADF5D1AD}"/>
              </a:ext>
            </a:extLst>
          </p:cNvPr>
          <p:cNvSpPr>
            <a:spLocks noGrp="1"/>
          </p:cNvSpPr>
          <p:nvPr>
            <p:ph type="sldNum" sz="quarter" idx="12"/>
          </p:nvPr>
        </p:nvSpPr>
        <p:spPr/>
        <p:txBody>
          <a:bodyPr/>
          <a:lstStyle/>
          <a:p>
            <a:fld id="{6E4BF3DE-771B-934B-988A-F77C908B9B18}" type="slidenum">
              <a:rPr lang="en-US" smtClean="0"/>
              <a:t>‹#›</a:t>
            </a:fld>
            <a:endParaRPr lang="en-US"/>
          </a:p>
        </p:txBody>
      </p:sp>
    </p:spTree>
    <p:extLst>
      <p:ext uri="{BB962C8B-B14F-4D97-AF65-F5344CB8AC3E}">
        <p14:creationId xmlns:p14="http://schemas.microsoft.com/office/powerpoint/2010/main" val="234959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AE7A1-BD0E-C17B-4FFF-AEEC6200A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CD0366-773B-6FF6-0531-6B9DDA390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8FC14-8FDB-E9C9-65AB-A042572AA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493C1E-C7B6-4F48-9FED-5474F906609D}" type="datetimeFigureOut">
              <a:rPr lang="en-US" smtClean="0"/>
              <a:t>10/23/24</a:t>
            </a:fld>
            <a:endParaRPr lang="en-US"/>
          </a:p>
        </p:txBody>
      </p:sp>
      <p:sp>
        <p:nvSpPr>
          <p:cNvPr id="5" name="Footer Placeholder 4">
            <a:extLst>
              <a:ext uri="{FF2B5EF4-FFF2-40B4-BE49-F238E27FC236}">
                <a16:creationId xmlns:a16="http://schemas.microsoft.com/office/drawing/2014/main" id="{607AC90B-B5D3-48FF-FBDD-159E68F12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EBEAD8-7829-2821-B37D-CA792B864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4BF3DE-771B-934B-988A-F77C908B9B18}" type="slidenum">
              <a:rPr lang="en-US" smtClean="0"/>
              <a:t>‹#›</a:t>
            </a:fld>
            <a:endParaRPr lang="en-US"/>
          </a:p>
        </p:txBody>
      </p:sp>
    </p:spTree>
    <p:extLst>
      <p:ext uri="{BB962C8B-B14F-4D97-AF65-F5344CB8AC3E}">
        <p14:creationId xmlns:p14="http://schemas.microsoft.com/office/powerpoint/2010/main" val="384282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E3F9-4E4D-A84E-0341-BFF9AEA4086E}"/>
              </a:ext>
            </a:extLst>
          </p:cNvPr>
          <p:cNvSpPr>
            <a:spLocks noGrp="1"/>
          </p:cNvSpPr>
          <p:nvPr>
            <p:ph type="ctrTitle"/>
          </p:nvPr>
        </p:nvSpPr>
        <p:spPr/>
        <p:txBody>
          <a:bodyPr>
            <a:normAutofit fontScale="90000"/>
          </a:bodyPr>
          <a:lstStyle/>
          <a:p>
            <a:r>
              <a:rPr lang="en-US" b="1" i="0" dirty="0">
                <a:solidFill>
                  <a:srgbClr val="333333"/>
                </a:solidFill>
                <a:effectLst/>
                <a:highlight>
                  <a:srgbClr val="FFFFFF"/>
                </a:highlight>
                <a:latin typeface="Roboto" panose="02000000000000000000" pitchFamily="2" charset="0"/>
              </a:rPr>
              <a:t>A Guide to Giving a Short Academic Talk</a:t>
            </a:r>
            <a:br>
              <a:rPr lang="en-US" b="1" i="0" dirty="0">
                <a:solidFill>
                  <a:srgbClr val="333333"/>
                </a:solidFill>
                <a:effectLst/>
                <a:highlight>
                  <a:srgbClr val="FFFFFF"/>
                </a:highlight>
                <a:latin typeface="Roboto" panose="02000000000000000000" pitchFamily="2" charset="0"/>
              </a:rPr>
            </a:br>
            <a:endParaRPr lang="en-US" dirty="0"/>
          </a:p>
        </p:txBody>
      </p:sp>
      <p:sp>
        <p:nvSpPr>
          <p:cNvPr id="3" name="Subtitle 2">
            <a:extLst>
              <a:ext uri="{FF2B5EF4-FFF2-40B4-BE49-F238E27FC236}">
                <a16:creationId xmlns:a16="http://schemas.microsoft.com/office/drawing/2014/main" id="{86DBFB27-22EE-88EF-D1E7-C617A6D1DD5B}"/>
              </a:ext>
            </a:extLst>
          </p:cNvPr>
          <p:cNvSpPr>
            <a:spLocks noGrp="1"/>
          </p:cNvSpPr>
          <p:nvPr>
            <p:ph type="subTitle" idx="1"/>
          </p:nvPr>
        </p:nvSpPr>
        <p:spPr/>
        <p:txBody>
          <a:bodyPr/>
          <a:lstStyle/>
          <a:p>
            <a:r>
              <a:rPr lang="en-US" dirty="0" err="1"/>
              <a:t>Ruiyao</a:t>
            </a:r>
            <a:r>
              <a:rPr lang="en-US" dirty="0"/>
              <a:t> Xu</a:t>
            </a:r>
          </a:p>
          <a:p>
            <a:r>
              <a:rPr lang="en-US" dirty="0"/>
              <a:t>10/25/2024</a:t>
            </a:r>
          </a:p>
        </p:txBody>
      </p:sp>
      <p:sp>
        <p:nvSpPr>
          <p:cNvPr id="4" name="TextBox 3">
            <a:extLst>
              <a:ext uri="{FF2B5EF4-FFF2-40B4-BE49-F238E27FC236}">
                <a16:creationId xmlns:a16="http://schemas.microsoft.com/office/drawing/2014/main" id="{13585B33-68E1-C68F-518B-52C9C04F39D8}"/>
              </a:ext>
            </a:extLst>
          </p:cNvPr>
          <p:cNvSpPr txBox="1"/>
          <p:nvPr/>
        </p:nvSpPr>
        <p:spPr>
          <a:xfrm>
            <a:off x="0" y="6488668"/>
            <a:ext cx="4328493" cy="369332"/>
          </a:xfrm>
          <a:prstGeom prst="rect">
            <a:avLst/>
          </a:prstGeom>
          <a:noFill/>
        </p:spPr>
        <p:txBody>
          <a:bodyPr wrap="none" rtlCol="0">
            <a:spAutoFit/>
          </a:bodyPr>
          <a:lstStyle/>
          <a:p>
            <a:r>
              <a:rPr lang="en-US" dirty="0"/>
              <a:t>https://</a:t>
            </a:r>
            <a:r>
              <a:rPr lang="en-US" dirty="0" err="1"/>
              <a:t>benjaminnoble.org</a:t>
            </a:r>
            <a:r>
              <a:rPr lang="en-US" dirty="0"/>
              <a:t>/blog/short-talk</a:t>
            </a:r>
          </a:p>
        </p:txBody>
      </p:sp>
    </p:spTree>
    <p:extLst>
      <p:ext uri="{BB962C8B-B14F-4D97-AF65-F5344CB8AC3E}">
        <p14:creationId xmlns:p14="http://schemas.microsoft.com/office/powerpoint/2010/main" val="61002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0C25-45CC-8BED-534C-2B482E047B99}"/>
              </a:ext>
            </a:extLst>
          </p:cNvPr>
          <p:cNvSpPr>
            <a:spLocks noGrp="1"/>
          </p:cNvSpPr>
          <p:nvPr>
            <p:ph type="title"/>
          </p:nvPr>
        </p:nvSpPr>
        <p:spPr/>
        <p:txBody>
          <a:bodyPr>
            <a:normAutofit fontScale="90000"/>
          </a:bodyPr>
          <a:lstStyle/>
          <a:p>
            <a:r>
              <a:rPr lang="en-US" b="1" i="0" dirty="0">
                <a:solidFill>
                  <a:srgbClr val="333333"/>
                </a:solidFill>
                <a:effectLst/>
                <a:highlight>
                  <a:srgbClr val="FFFFFF"/>
                </a:highlight>
                <a:latin typeface="Roboto" panose="02000000000000000000" pitchFamily="2" charset="0"/>
              </a:rPr>
              <a:t>Communicating Ideas Rather than Research</a:t>
            </a:r>
            <a:br>
              <a:rPr lang="en-US" b="1" i="0" dirty="0">
                <a:solidFill>
                  <a:srgbClr val="333333"/>
                </a:solidFill>
                <a:effectLst/>
                <a:highlight>
                  <a:srgbClr val="FFFFFF"/>
                </a:highligh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F2934920-F3FA-A5FF-3637-B70277EC0EA2}"/>
              </a:ext>
            </a:extLst>
          </p:cNvPr>
          <p:cNvSpPr>
            <a:spLocks noGrp="1"/>
          </p:cNvSpPr>
          <p:nvPr>
            <p:ph idx="1"/>
          </p:nvPr>
        </p:nvSpPr>
        <p:spPr/>
        <p:txBody>
          <a:bodyPr/>
          <a:lstStyle/>
          <a:p>
            <a:pPr lvl="1"/>
            <a:r>
              <a:rPr lang="en-US" b="0" i="0" dirty="0">
                <a:solidFill>
                  <a:srgbClr val="333333"/>
                </a:solidFill>
                <a:effectLst/>
                <a:highlight>
                  <a:srgbClr val="FFFFFF"/>
                </a:highlight>
                <a:latin typeface="Roboto" panose="02000000000000000000" pitchFamily="2" charset="0"/>
              </a:rPr>
              <a:t>Your goal is not to communicate all the nuances of the research, but rather, to sell them on the idea of the paper—it’s theoretical importance, its exciting research design, its novel data.</a:t>
            </a:r>
          </a:p>
          <a:p>
            <a:pPr lvl="1"/>
            <a:r>
              <a:rPr lang="en-US" b="0" i="0" dirty="0">
                <a:solidFill>
                  <a:srgbClr val="333333"/>
                </a:solidFill>
                <a:effectLst/>
                <a:highlight>
                  <a:srgbClr val="FFFFFF"/>
                </a:highlight>
                <a:latin typeface="Roboto" panose="02000000000000000000" pitchFamily="2" charset="0"/>
              </a:rPr>
              <a:t>A talk should not be an exhaustive (or condensed) reading of the paper. A talk should be an advertisement—for the paper and for you as a productive, competent scholar.</a:t>
            </a:r>
            <a:endParaRPr lang="en-US" dirty="0"/>
          </a:p>
        </p:txBody>
      </p:sp>
    </p:spTree>
    <p:extLst>
      <p:ext uri="{BB962C8B-B14F-4D97-AF65-F5344CB8AC3E}">
        <p14:creationId xmlns:p14="http://schemas.microsoft.com/office/powerpoint/2010/main" val="216177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B6C9-1254-D63A-BAED-D4CB0844A5E6}"/>
              </a:ext>
            </a:extLst>
          </p:cNvPr>
          <p:cNvSpPr>
            <a:spLocks noGrp="1"/>
          </p:cNvSpPr>
          <p:nvPr>
            <p:ph type="title"/>
          </p:nvPr>
        </p:nvSpPr>
        <p:spPr/>
        <p:txBody>
          <a:bodyPr/>
          <a:lstStyle/>
          <a:p>
            <a:r>
              <a:rPr lang="en-US" b="1" i="0" dirty="0">
                <a:solidFill>
                  <a:srgbClr val="333333"/>
                </a:solidFill>
                <a:effectLst/>
                <a:highlight>
                  <a:srgbClr val="FFFFFF"/>
                </a:highlight>
                <a:latin typeface="Roboto" panose="02000000000000000000" pitchFamily="2" charset="0"/>
              </a:rPr>
              <a:t>Anatomy of a Short Talk</a:t>
            </a:r>
            <a:br>
              <a:rPr lang="en-US" b="1" i="0" dirty="0">
                <a:solidFill>
                  <a:srgbClr val="333333"/>
                </a:solidFill>
                <a:effectLst/>
                <a:highlight>
                  <a:srgbClr val="FFFFFF"/>
                </a:highligh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0AC29833-1A01-7E68-48ED-F99D09CD3EB5}"/>
              </a:ext>
            </a:extLst>
          </p:cNvPr>
          <p:cNvSpPr>
            <a:spLocks noGrp="1"/>
          </p:cNvSpPr>
          <p:nvPr>
            <p:ph idx="1"/>
          </p:nvPr>
        </p:nvSpPr>
        <p:spPr/>
        <p:txBody>
          <a:bodyPr>
            <a:normAutofit lnSpcReduction="10000"/>
          </a:bodyPr>
          <a:lstStyle/>
          <a:p>
            <a:pPr marL="0" indent="0">
              <a:buNone/>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Short academic talks tend to follow a standard format:</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Motivation of the general idea. This can take the form of an illustrative example from the real world or it can highlight a puzzle or gap in the existing scholarship.</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Ask the research question and preview your answer.</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 few brief references to the </a:t>
            </a:r>
            <a:r>
              <a:rPr lang="en-US" altLang="zh-CN" b="0" i="0" dirty="0">
                <a:solidFill>
                  <a:srgbClr val="333333"/>
                </a:solidFill>
                <a:effectLst/>
                <a:highlight>
                  <a:srgbClr val="FFFFFF"/>
                </a:highlight>
                <a:latin typeface="Times New Roman" panose="02020603050405020304" pitchFamily="18" charset="0"/>
                <a:cs typeface="Times New Roman" panose="02020603050405020304" pitchFamily="18" charset="0"/>
              </a:rPr>
              <a:t>related</a:t>
            </a:r>
            <a:r>
              <a:rPr lang="zh-CN" alt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altLang="zh-CN" b="0" i="0" dirty="0">
                <a:solidFill>
                  <a:srgbClr val="333333"/>
                </a:solidFill>
                <a:effectLst/>
                <a:highlight>
                  <a:srgbClr val="FFFFFF"/>
                </a:highlight>
                <a:latin typeface="Times New Roman" panose="02020603050405020304" pitchFamily="18" charset="0"/>
                <a:cs typeface="Times New Roman" panose="02020603050405020304" pitchFamily="18" charset="0"/>
              </a:rPr>
              <a:t>works</a:t>
            </a: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Your theoretical innovation.</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An overview of the data underlying the result.</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Statistical results IN FIGURE FORM.</a:t>
            </a:r>
          </a:p>
          <a:p>
            <a:pPr lvl="1"/>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Conclusion that restates your main finding. Then, briefly reference your other results (which you have in your appendix slides and would be happy to discuss further in Q&amp;A), and highlight the broader implications of your research.</a:t>
            </a:r>
          </a:p>
          <a:p>
            <a:endParaRPr lang="en-US" dirty="0"/>
          </a:p>
        </p:txBody>
      </p:sp>
    </p:spTree>
    <p:extLst>
      <p:ext uri="{BB962C8B-B14F-4D97-AF65-F5344CB8AC3E}">
        <p14:creationId xmlns:p14="http://schemas.microsoft.com/office/powerpoint/2010/main" val="265437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CA1C-3FE9-C080-737F-165456F61C8B}"/>
              </a:ext>
            </a:extLst>
          </p:cNvPr>
          <p:cNvSpPr>
            <a:spLocks noGrp="1"/>
          </p:cNvSpPr>
          <p:nvPr>
            <p:ph type="title"/>
          </p:nvPr>
        </p:nvSpPr>
        <p:spPr/>
        <p:txBody>
          <a:bodyPr/>
          <a:lstStyle/>
          <a:p>
            <a:r>
              <a:rPr lang="en-US" b="1" dirty="0">
                <a:solidFill>
                  <a:srgbClr val="333333"/>
                </a:solidFill>
                <a:highlight>
                  <a:srgbClr val="FFFFFF"/>
                </a:highlight>
                <a:latin typeface="Roboto" panose="02000000000000000000" pitchFamily="2" charset="0"/>
              </a:rPr>
              <a:t>Focus on One Result</a:t>
            </a:r>
          </a:p>
        </p:txBody>
      </p:sp>
      <p:sp>
        <p:nvSpPr>
          <p:cNvPr id="3" name="Content Placeholder 2">
            <a:extLst>
              <a:ext uri="{FF2B5EF4-FFF2-40B4-BE49-F238E27FC236}">
                <a16:creationId xmlns:a16="http://schemas.microsoft.com/office/drawing/2014/main" id="{5A694678-955C-3698-BC3D-B33C8CCB5621}"/>
              </a:ext>
            </a:extLst>
          </p:cNvPr>
          <p:cNvSpPr>
            <a:spLocks noGrp="1"/>
          </p:cNvSpPr>
          <p:nvPr>
            <p:ph idx="1"/>
          </p:nvPr>
        </p:nvSpPr>
        <p:spPr/>
        <p:txBody>
          <a:bodyPr/>
          <a:lstStyle/>
          <a:p>
            <a:r>
              <a:rPr lang="en-US" dirty="0"/>
              <a:t>You don’t have time to present your whole paper. </a:t>
            </a:r>
          </a:p>
          <a:p>
            <a:r>
              <a:rPr lang="en-US" dirty="0"/>
              <a:t>Pick the </a:t>
            </a:r>
            <a:r>
              <a:rPr lang="en-US" b="1" dirty="0"/>
              <a:t>most interpretable</a:t>
            </a:r>
            <a:r>
              <a:rPr lang="en-US" dirty="0"/>
              <a:t> and </a:t>
            </a:r>
            <a:r>
              <a:rPr lang="en-US" b="1" dirty="0"/>
              <a:t>impressive</a:t>
            </a:r>
            <a:r>
              <a:rPr lang="en-US" dirty="0"/>
              <a:t> result. If it takes too long to explain, you’ll lose your audience. </a:t>
            </a:r>
          </a:p>
          <a:p>
            <a:r>
              <a:rPr lang="en-US" dirty="0"/>
              <a:t>Your talk is about </a:t>
            </a:r>
            <a:r>
              <a:rPr lang="en-US" b="1" dirty="0"/>
              <a:t>selling your idea</a:t>
            </a:r>
            <a:r>
              <a:rPr lang="en-US" dirty="0"/>
              <a:t>, not every robustness check.</a:t>
            </a:r>
          </a:p>
        </p:txBody>
      </p:sp>
    </p:spTree>
    <p:extLst>
      <p:ext uri="{BB962C8B-B14F-4D97-AF65-F5344CB8AC3E}">
        <p14:creationId xmlns:p14="http://schemas.microsoft.com/office/powerpoint/2010/main" val="415339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FD80-B9A2-493D-7AA6-054423F8B6C2}"/>
              </a:ext>
            </a:extLst>
          </p:cNvPr>
          <p:cNvSpPr>
            <a:spLocks noGrp="1"/>
          </p:cNvSpPr>
          <p:nvPr>
            <p:ph type="title"/>
          </p:nvPr>
        </p:nvSpPr>
        <p:spPr/>
        <p:txBody>
          <a:bodyPr/>
          <a:lstStyle/>
          <a:p>
            <a:pPr algn="l"/>
            <a:r>
              <a:rPr lang="en-US" b="1" i="0" dirty="0">
                <a:solidFill>
                  <a:srgbClr val="333333"/>
                </a:solidFill>
                <a:effectLst/>
                <a:highlight>
                  <a:srgbClr val="FFFFFF"/>
                </a:highlight>
                <a:latin typeface="Roboto" panose="02000000000000000000" pitchFamily="2" charset="0"/>
              </a:rPr>
              <a:t>Preparing for the Talk</a:t>
            </a:r>
          </a:p>
        </p:txBody>
      </p:sp>
      <p:sp>
        <p:nvSpPr>
          <p:cNvPr id="3" name="Content Placeholder 2">
            <a:extLst>
              <a:ext uri="{FF2B5EF4-FFF2-40B4-BE49-F238E27FC236}">
                <a16:creationId xmlns:a16="http://schemas.microsoft.com/office/drawing/2014/main" id="{6CA075E4-3726-45A0-C8C0-F7F796B64FD5}"/>
              </a:ext>
            </a:extLst>
          </p:cNvPr>
          <p:cNvSpPr>
            <a:spLocks noGrp="1"/>
          </p:cNvSpPr>
          <p:nvPr>
            <p:ph idx="1"/>
          </p:nvPr>
        </p:nvSpPr>
        <p:spPr/>
        <p:txBody>
          <a:bodyPr/>
          <a:lstStyle/>
          <a:p>
            <a:r>
              <a:rPr lang="en-US" b="0" i="0" dirty="0">
                <a:solidFill>
                  <a:srgbClr val="333333"/>
                </a:solidFill>
                <a:effectLst/>
                <a:highlight>
                  <a:srgbClr val="FFFFFF"/>
                </a:highlight>
                <a:latin typeface="Roboto" panose="02000000000000000000" pitchFamily="2" charset="0"/>
              </a:rPr>
              <a:t>Once you write the slides and script, it’s time to practice…a lot.</a:t>
            </a:r>
          </a:p>
          <a:p>
            <a:r>
              <a:rPr lang="en-US" b="0" i="0" dirty="0">
                <a:solidFill>
                  <a:srgbClr val="333333"/>
                </a:solidFill>
                <a:effectLst/>
                <a:highlight>
                  <a:srgbClr val="FFFFFF"/>
                </a:highlight>
                <a:latin typeface="Roboto" panose="02000000000000000000" pitchFamily="2" charset="0"/>
              </a:rPr>
              <a:t>The goal of all this practice is to be able to deliver the talk in a casual, conversational style without the use of the script—without reading or memorizing.</a:t>
            </a:r>
            <a:endParaRPr lang="en-US" dirty="0"/>
          </a:p>
        </p:txBody>
      </p:sp>
    </p:spTree>
    <p:extLst>
      <p:ext uri="{BB962C8B-B14F-4D97-AF65-F5344CB8AC3E}">
        <p14:creationId xmlns:p14="http://schemas.microsoft.com/office/powerpoint/2010/main" val="362688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0F97-4726-2811-2BE0-AAC7419245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3BADC8-F205-D5F3-B01F-D41FDD497D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185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10011</TotalTime>
  <Words>330</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Roboto</vt:lpstr>
      <vt:lpstr>Times New Roman</vt:lpstr>
      <vt:lpstr>Office Theme</vt:lpstr>
      <vt:lpstr>A Guide to Giving a Short Academic Talk </vt:lpstr>
      <vt:lpstr>Communicating Ideas Rather than Research </vt:lpstr>
      <vt:lpstr>Anatomy of a Short Talk </vt:lpstr>
      <vt:lpstr>Focus on One Result</vt:lpstr>
      <vt:lpstr>Preparing for the Talk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2918544567@qq.com</dc:creator>
  <cp:lastModifiedBy>2918544567@qq.com</cp:lastModifiedBy>
  <cp:revision>2</cp:revision>
  <dcterms:created xsi:type="dcterms:W3CDTF">2024-10-23T21:37:54Z</dcterms:created>
  <dcterms:modified xsi:type="dcterms:W3CDTF">2024-10-30T20:29:36Z</dcterms:modified>
</cp:coreProperties>
</file>