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35"/>
    <p:restoredTop sz="94628"/>
  </p:normalViewPr>
  <p:slideViewPr>
    <p:cSldViewPr snapToGrid="0">
      <p:cViewPr>
        <p:scale>
          <a:sx n="125" d="100"/>
          <a:sy n="125" d="100"/>
        </p:scale>
        <p:origin x="32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FBE5C-9522-5753-F943-B7F689778C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710D2F-5B1F-E0DF-D94A-3C5640D7BA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ED22C9-B1EE-94DB-4049-91768C36BA63}"/>
              </a:ext>
            </a:extLst>
          </p:cNvPr>
          <p:cNvSpPr>
            <a:spLocks noGrp="1"/>
          </p:cNvSpPr>
          <p:nvPr>
            <p:ph type="dt" sz="half" idx="10"/>
          </p:nvPr>
        </p:nvSpPr>
        <p:spPr/>
        <p:txBody>
          <a:bodyPr/>
          <a:lstStyle/>
          <a:p>
            <a:fld id="{CD3F0D2D-17E9-F64B-9788-33AB741CA2CF}" type="datetimeFigureOut">
              <a:rPr lang="en-US" smtClean="0"/>
              <a:t>7/18/24</a:t>
            </a:fld>
            <a:endParaRPr lang="en-US"/>
          </a:p>
        </p:txBody>
      </p:sp>
      <p:sp>
        <p:nvSpPr>
          <p:cNvPr id="5" name="Footer Placeholder 4">
            <a:extLst>
              <a:ext uri="{FF2B5EF4-FFF2-40B4-BE49-F238E27FC236}">
                <a16:creationId xmlns:a16="http://schemas.microsoft.com/office/drawing/2014/main" id="{29CA1480-CA13-0157-06B6-5C40FE720B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0D2B7-BF80-80AA-83A5-98E1851D9202}"/>
              </a:ext>
            </a:extLst>
          </p:cNvPr>
          <p:cNvSpPr>
            <a:spLocks noGrp="1"/>
          </p:cNvSpPr>
          <p:nvPr>
            <p:ph type="sldNum" sz="quarter" idx="12"/>
          </p:nvPr>
        </p:nvSpPr>
        <p:spPr/>
        <p:txBody>
          <a:bodyPr/>
          <a:lstStyle/>
          <a:p>
            <a:fld id="{AE418E26-F021-F849-A977-A4BA0666767A}" type="slidenum">
              <a:rPr lang="en-US" smtClean="0"/>
              <a:t>‹#›</a:t>
            </a:fld>
            <a:endParaRPr lang="en-US"/>
          </a:p>
        </p:txBody>
      </p:sp>
    </p:spTree>
    <p:extLst>
      <p:ext uri="{BB962C8B-B14F-4D97-AF65-F5344CB8AC3E}">
        <p14:creationId xmlns:p14="http://schemas.microsoft.com/office/powerpoint/2010/main" val="1623604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E65F1-57E7-0E7D-EC11-B3BDAC1187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C5F464-B421-E597-5DFE-3E2A16D2AF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902CB3-E5F6-EB79-88F5-BAD64B6A7508}"/>
              </a:ext>
            </a:extLst>
          </p:cNvPr>
          <p:cNvSpPr>
            <a:spLocks noGrp="1"/>
          </p:cNvSpPr>
          <p:nvPr>
            <p:ph type="dt" sz="half" idx="10"/>
          </p:nvPr>
        </p:nvSpPr>
        <p:spPr/>
        <p:txBody>
          <a:bodyPr/>
          <a:lstStyle/>
          <a:p>
            <a:fld id="{CD3F0D2D-17E9-F64B-9788-33AB741CA2CF}" type="datetimeFigureOut">
              <a:rPr lang="en-US" smtClean="0"/>
              <a:t>7/18/24</a:t>
            </a:fld>
            <a:endParaRPr lang="en-US"/>
          </a:p>
        </p:txBody>
      </p:sp>
      <p:sp>
        <p:nvSpPr>
          <p:cNvPr id="5" name="Footer Placeholder 4">
            <a:extLst>
              <a:ext uri="{FF2B5EF4-FFF2-40B4-BE49-F238E27FC236}">
                <a16:creationId xmlns:a16="http://schemas.microsoft.com/office/drawing/2014/main" id="{DCE65861-A8F7-D2C9-8EF1-E5AB5266A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3BF766-1B2E-8ED6-3360-CB309D7F1D5C}"/>
              </a:ext>
            </a:extLst>
          </p:cNvPr>
          <p:cNvSpPr>
            <a:spLocks noGrp="1"/>
          </p:cNvSpPr>
          <p:nvPr>
            <p:ph type="sldNum" sz="quarter" idx="12"/>
          </p:nvPr>
        </p:nvSpPr>
        <p:spPr/>
        <p:txBody>
          <a:bodyPr/>
          <a:lstStyle/>
          <a:p>
            <a:fld id="{AE418E26-F021-F849-A977-A4BA0666767A}" type="slidenum">
              <a:rPr lang="en-US" smtClean="0"/>
              <a:t>‹#›</a:t>
            </a:fld>
            <a:endParaRPr lang="en-US"/>
          </a:p>
        </p:txBody>
      </p:sp>
    </p:spTree>
    <p:extLst>
      <p:ext uri="{BB962C8B-B14F-4D97-AF65-F5344CB8AC3E}">
        <p14:creationId xmlns:p14="http://schemas.microsoft.com/office/powerpoint/2010/main" val="2421118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7356B0-D9F3-76B8-33A6-8AF4AD9F38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6051E6-62AF-A5ED-494C-CD708CE39E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D91F76-6729-5893-8E62-342FFC200E0C}"/>
              </a:ext>
            </a:extLst>
          </p:cNvPr>
          <p:cNvSpPr>
            <a:spLocks noGrp="1"/>
          </p:cNvSpPr>
          <p:nvPr>
            <p:ph type="dt" sz="half" idx="10"/>
          </p:nvPr>
        </p:nvSpPr>
        <p:spPr/>
        <p:txBody>
          <a:bodyPr/>
          <a:lstStyle/>
          <a:p>
            <a:fld id="{CD3F0D2D-17E9-F64B-9788-33AB741CA2CF}" type="datetimeFigureOut">
              <a:rPr lang="en-US" smtClean="0"/>
              <a:t>7/18/24</a:t>
            </a:fld>
            <a:endParaRPr lang="en-US"/>
          </a:p>
        </p:txBody>
      </p:sp>
      <p:sp>
        <p:nvSpPr>
          <p:cNvPr id="5" name="Footer Placeholder 4">
            <a:extLst>
              <a:ext uri="{FF2B5EF4-FFF2-40B4-BE49-F238E27FC236}">
                <a16:creationId xmlns:a16="http://schemas.microsoft.com/office/drawing/2014/main" id="{FE45E398-08E7-D81A-138E-7002747F9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092113-6746-12FA-1554-EAAFD81CF302}"/>
              </a:ext>
            </a:extLst>
          </p:cNvPr>
          <p:cNvSpPr>
            <a:spLocks noGrp="1"/>
          </p:cNvSpPr>
          <p:nvPr>
            <p:ph type="sldNum" sz="quarter" idx="12"/>
          </p:nvPr>
        </p:nvSpPr>
        <p:spPr/>
        <p:txBody>
          <a:bodyPr/>
          <a:lstStyle/>
          <a:p>
            <a:fld id="{AE418E26-F021-F849-A977-A4BA0666767A}" type="slidenum">
              <a:rPr lang="en-US" smtClean="0"/>
              <a:t>‹#›</a:t>
            </a:fld>
            <a:endParaRPr lang="en-US"/>
          </a:p>
        </p:txBody>
      </p:sp>
    </p:spTree>
    <p:extLst>
      <p:ext uri="{BB962C8B-B14F-4D97-AF65-F5344CB8AC3E}">
        <p14:creationId xmlns:p14="http://schemas.microsoft.com/office/powerpoint/2010/main" val="3147757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CE4ED-D0E4-F7FC-E12B-1ACA52832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1B5CEF-F23E-10CD-8C70-31D63A4729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E3600-B3AA-3690-9DBB-F67AF30F03CC}"/>
              </a:ext>
            </a:extLst>
          </p:cNvPr>
          <p:cNvSpPr>
            <a:spLocks noGrp="1"/>
          </p:cNvSpPr>
          <p:nvPr>
            <p:ph type="dt" sz="half" idx="10"/>
          </p:nvPr>
        </p:nvSpPr>
        <p:spPr/>
        <p:txBody>
          <a:bodyPr/>
          <a:lstStyle/>
          <a:p>
            <a:fld id="{CD3F0D2D-17E9-F64B-9788-33AB741CA2CF}" type="datetimeFigureOut">
              <a:rPr lang="en-US" smtClean="0"/>
              <a:t>7/18/24</a:t>
            </a:fld>
            <a:endParaRPr lang="en-US"/>
          </a:p>
        </p:txBody>
      </p:sp>
      <p:sp>
        <p:nvSpPr>
          <p:cNvPr id="5" name="Footer Placeholder 4">
            <a:extLst>
              <a:ext uri="{FF2B5EF4-FFF2-40B4-BE49-F238E27FC236}">
                <a16:creationId xmlns:a16="http://schemas.microsoft.com/office/drawing/2014/main" id="{53F268DD-3C29-0FA7-5DFE-610F1DBBCD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3F8CD-165B-B83E-0015-2C6D91AFE7BC}"/>
              </a:ext>
            </a:extLst>
          </p:cNvPr>
          <p:cNvSpPr>
            <a:spLocks noGrp="1"/>
          </p:cNvSpPr>
          <p:nvPr>
            <p:ph type="sldNum" sz="quarter" idx="12"/>
          </p:nvPr>
        </p:nvSpPr>
        <p:spPr/>
        <p:txBody>
          <a:bodyPr/>
          <a:lstStyle/>
          <a:p>
            <a:fld id="{AE418E26-F021-F849-A977-A4BA0666767A}" type="slidenum">
              <a:rPr lang="en-US" smtClean="0"/>
              <a:t>‹#›</a:t>
            </a:fld>
            <a:endParaRPr lang="en-US"/>
          </a:p>
        </p:txBody>
      </p:sp>
    </p:spTree>
    <p:extLst>
      <p:ext uri="{BB962C8B-B14F-4D97-AF65-F5344CB8AC3E}">
        <p14:creationId xmlns:p14="http://schemas.microsoft.com/office/powerpoint/2010/main" val="2273674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B73C0-2E2A-0AB9-46CA-7CDD2B9267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B0B6C0-44F7-EBF7-AD0B-0464A0964E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316D3-5C91-EAB6-6676-F66ECB6CB541}"/>
              </a:ext>
            </a:extLst>
          </p:cNvPr>
          <p:cNvSpPr>
            <a:spLocks noGrp="1"/>
          </p:cNvSpPr>
          <p:nvPr>
            <p:ph type="dt" sz="half" idx="10"/>
          </p:nvPr>
        </p:nvSpPr>
        <p:spPr/>
        <p:txBody>
          <a:bodyPr/>
          <a:lstStyle/>
          <a:p>
            <a:fld id="{CD3F0D2D-17E9-F64B-9788-33AB741CA2CF}" type="datetimeFigureOut">
              <a:rPr lang="en-US" smtClean="0"/>
              <a:t>7/18/24</a:t>
            </a:fld>
            <a:endParaRPr lang="en-US"/>
          </a:p>
        </p:txBody>
      </p:sp>
      <p:sp>
        <p:nvSpPr>
          <p:cNvPr id="5" name="Footer Placeholder 4">
            <a:extLst>
              <a:ext uri="{FF2B5EF4-FFF2-40B4-BE49-F238E27FC236}">
                <a16:creationId xmlns:a16="http://schemas.microsoft.com/office/drawing/2014/main" id="{9003BA8C-CAAD-0572-0996-DF39798AE9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81E11A-6FF5-31AA-EDA4-B79A0DEADCE2}"/>
              </a:ext>
            </a:extLst>
          </p:cNvPr>
          <p:cNvSpPr>
            <a:spLocks noGrp="1"/>
          </p:cNvSpPr>
          <p:nvPr>
            <p:ph type="sldNum" sz="quarter" idx="12"/>
          </p:nvPr>
        </p:nvSpPr>
        <p:spPr/>
        <p:txBody>
          <a:bodyPr/>
          <a:lstStyle/>
          <a:p>
            <a:fld id="{AE418E26-F021-F849-A977-A4BA0666767A}" type="slidenum">
              <a:rPr lang="en-US" smtClean="0"/>
              <a:t>‹#›</a:t>
            </a:fld>
            <a:endParaRPr lang="en-US"/>
          </a:p>
        </p:txBody>
      </p:sp>
    </p:spTree>
    <p:extLst>
      <p:ext uri="{BB962C8B-B14F-4D97-AF65-F5344CB8AC3E}">
        <p14:creationId xmlns:p14="http://schemas.microsoft.com/office/powerpoint/2010/main" val="851966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90AC-A8D1-B56D-A40C-CC2F4B9410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9370C5-0CB4-901B-78EF-D57A80D98B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B2F9ED-EBEE-40A9-07AF-5999B892A7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BD388E-C35C-EDBC-7A2C-D2AFDEBB3C3F}"/>
              </a:ext>
            </a:extLst>
          </p:cNvPr>
          <p:cNvSpPr>
            <a:spLocks noGrp="1"/>
          </p:cNvSpPr>
          <p:nvPr>
            <p:ph type="dt" sz="half" idx="10"/>
          </p:nvPr>
        </p:nvSpPr>
        <p:spPr/>
        <p:txBody>
          <a:bodyPr/>
          <a:lstStyle/>
          <a:p>
            <a:fld id="{CD3F0D2D-17E9-F64B-9788-33AB741CA2CF}" type="datetimeFigureOut">
              <a:rPr lang="en-US" smtClean="0"/>
              <a:t>7/18/24</a:t>
            </a:fld>
            <a:endParaRPr lang="en-US"/>
          </a:p>
        </p:txBody>
      </p:sp>
      <p:sp>
        <p:nvSpPr>
          <p:cNvPr id="6" name="Footer Placeholder 5">
            <a:extLst>
              <a:ext uri="{FF2B5EF4-FFF2-40B4-BE49-F238E27FC236}">
                <a16:creationId xmlns:a16="http://schemas.microsoft.com/office/drawing/2014/main" id="{93040034-3588-1586-2B53-28A4A6AB55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EAF865-81AA-0265-D4E8-54A42B56339E}"/>
              </a:ext>
            </a:extLst>
          </p:cNvPr>
          <p:cNvSpPr>
            <a:spLocks noGrp="1"/>
          </p:cNvSpPr>
          <p:nvPr>
            <p:ph type="sldNum" sz="quarter" idx="12"/>
          </p:nvPr>
        </p:nvSpPr>
        <p:spPr/>
        <p:txBody>
          <a:bodyPr/>
          <a:lstStyle/>
          <a:p>
            <a:fld id="{AE418E26-F021-F849-A977-A4BA0666767A}" type="slidenum">
              <a:rPr lang="en-US" smtClean="0"/>
              <a:t>‹#›</a:t>
            </a:fld>
            <a:endParaRPr lang="en-US"/>
          </a:p>
        </p:txBody>
      </p:sp>
    </p:spTree>
    <p:extLst>
      <p:ext uri="{BB962C8B-B14F-4D97-AF65-F5344CB8AC3E}">
        <p14:creationId xmlns:p14="http://schemas.microsoft.com/office/powerpoint/2010/main" val="2641216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F955B-6E36-D27C-29DF-B2CC2614F8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A6E3FD-3476-5469-138D-5093CAA62B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84FBD7-9C26-4BCC-E39C-3C12EE9115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209F93-F992-27B7-4850-70223EF0F0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DBBDE9-363B-A68E-D108-C0D23F7C37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63544F-46CF-C9F1-374C-1EDD0A6F4338}"/>
              </a:ext>
            </a:extLst>
          </p:cNvPr>
          <p:cNvSpPr>
            <a:spLocks noGrp="1"/>
          </p:cNvSpPr>
          <p:nvPr>
            <p:ph type="dt" sz="half" idx="10"/>
          </p:nvPr>
        </p:nvSpPr>
        <p:spPr/>
        <p:txBody>
          <a:bodyPr/>
          <a:lstStyle/>
          <a:p>
            <a:fld id="{CD3F0D2D-17E9-F64B-9788-33AB741CA2CF}" type="datetimeFigureOut">
              <a:rPr lang="en-US" smtClean="0"/>
              <a:t>7/18/24</a:t>
            </a:fld>
            <a:endParaRPr lang="en-US"/>
          </a:p>
        </p:txBody>
      </p:sp>
      <p:sp>
        <p:nvSpPr>
          <p:cNvPr id="8" name="Footer Placeholder 7">
            <a:extLst>
              <a:ext uri="{FF2B5EF4-FFF2-40B4-BE49-F238E27FC236}">
                <a16:creationId xmlns:a16="http://schemas.microsoft.com/office/drawing/2014/main" id="{F7F32A40-DCAA-27BC-3CE4-7F68987847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BEE969-7738-62B2-3B94-FF850DF776EE}"/>
              </a:ext>
            </a:extLst>
          </p:cNvPr>
          <p:cNvSpPr>
            <a:spLocks noGrp="1"/>
          </p:cNvSpPr>
          <p:nvPr>
            <p:ph type="sldNum" sz="quarter" idx="12"/>
          </p:nvPr>
        </p:nvSpPr>
        <p:spPr/>
        <p:txBody>
          <a:bodyPr/>
          <a:lstStyle/>
          <a:p>
            <a:fld id="{AE418E26-F021-F849-A977-A4BA0666767A}" type="slidenum">
              <a:rPr lang="en-US" smtClean="0"/>
              <a:t>‹#›</a:t>
            </a:fld>
            <a:endParaRPr lang="en-US"/>
          </a:p>
        </p:txBody>
      </p:sp>
    </p:spTree>
    <p:extLst>
      <p:ext uri="{BB962C8B-B14F-4D97-AF65-F5344CB8AC3E}">
        <p14:creationId xmlns:p14="http://schemas.microsoft.com/office/powerpoint/2010/main" val="3132557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89A2A-B7DB-B455-AB4F-AF4BE1438F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C3D872-6D8B-F1C6-EEA8-FDDBB075D3FA}"/>
              </a:ext>
            </a:extLst>
          </p:cNvPr>
          <p:cNvSpPr>
            <a:spLocks noGrp="1"/>
          </p:cNvSpPr>
          <p:nvPr>
            <p:ph type="dt" sz="half" idx="10"/>
          </p:nvPr>
        </p:nvSpPr>
        <p:spPr/>
        <p:txBody>
          <a:bodyPr/>
          <a:lstStyle/>
          <a:p>
            <a:fld id="{CD3F0D2D-17E9-F64B-9788-33AB741CA2CF}" type="datetimeFigureOut">
              <a:rPr lang="en-US" smtClean="0"/>
              <a:t>7/18/24</a:t>
            </a:fld>
            <a:endParaRPr lang="en-US"/>
          </a:p>
        </p:txBody>
      </p:sp>
      <p:sp>
        <p:nvSpPr>
          <p:cNvPr id="4" name="Footer Placeholder 3">
            <a:extLst>
              <a:ext uri="{FF2B5EF4-FFF2-40B4-BE49-F238E27FC236}">
                <a16:creationId xmlns:a16="http://schemas.microsoft.com/office/drawing/2014/main" id="{EBA752E3-4FB5-4F00-F40D-949D6087D3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1C1F24-CE71-E367-BF34-2D887EFB300B}"/>
              </a:ext>
            </a:extLst>
          </p:cNvPr>
          <p:cNvSpPr>
            <a:spLocks noGrp="1"/>
          </p:cNvSpPr>
          <p:nvPr>
            <p:ph type="sldNum" sz="quarter" idx="12"/>
          </p:nvPr>
        </p:nvSpPr>
        <p:spPr/>
        <p:txBody>
          <a:bodyPr/>
          <a:lstStyle/>
          <a:p>
            <a:fld id="{AE418E26-F021-F849-A977-A4BA0666767A}" type="slidenum">
              <a:rPr lang="en-US" smtClean="0"/>
              <a:t>‹#›</a:t>
            </a:fld>
            <a:endParaRPr lang="en-US"/>
          </a:p>
        </p:txBody>
      </p:sp>
    </p:spTree>
    <p:extLst>
      <p:ext uri="{BB962C8B-B14F-4D97-AF65-F5344CB8AC3E}">
        <p14:creationId xmlns:p14="http://schemas.microsoft.com/office/powerpoint/2010/main" val="2195253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7427CC-CFCB-0948-D222-716AFB9BDB35}"/>
              </a:ext>
            </a:extLst>
          </p:cNvPr>
          <p:cNvSpPr>
            <a:spLocks noGrp="1"/>
          </p:cNvSpPr>
          <p:nvPr>
            <p:ph type="dt" sz="half" idx="10"/>
          </p:nvPr>
        </p:nvSpPr>
        <p:spPr/>
        <p:txBody>
          <a:bodyPr/>
          <a:lstStyle/>
          <a:p>
            <a:fld id="{CD3F0D2D-17E9-F64B-9788-33AB741CA2CF}" type="datetimeFigureOut">
              <a:rPr lang="en-US" smtClean="0"/>
              <a:t>7/18/24</a:t>
            </a:fld>
            <a:endParaRPr lang="en-US"/>
          </a:p>
        </p:txBody>
      </p:sp>
      <p:sp>
        <p:nvSpPr>
          <p:cNvPr id="3" name="Footer Placeholder 2">
            <a:extLst>
              <a:ext uri="{FF2B5EF4-FFF2-40B4-BE49-F238E27FC236}">
                <a16:creationId xmlns:a16="http://schemas.microsoft.com/office/drawing/2014/main" id="{3E681423-791B-AAA9-468C-A94408ADB9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47CF06-B7DF-7D60-0D61-11EBA7F59D1D}"/>
              </a:ext>
            </a:extLst>
          </p:cNvPr>
          <p:cNvSpPr>
            <a:spLocks noGrp="1"/>
          </p:cNvSpPr>
          <p:nvPr>
            <p:ph type="sldNum" sz="quarter" idx="12"/>
          </p:nvPr>
        </p:nvSpPr>
        <p:spPr/>
        <p:txBody>
          <a:bodyPr/>
          <a:lstStyle/>
          <a:p>
            <a:fld id="{AE418E26-F021-F849-A977-A4BA0666767A}" type="slidenum">
              <a:rPr lang="en-US" smtClean="0"/>
              <a:t>‹#›</a:t>
            </a:fld>
            <a:endParaRPr lang="en-US"/>
          </a:p>
        </p:txBody>
      </p:sp>
    </p:spTree>
    <p:extLst>
      <p:ext uri="{BB962C8B-B14F-4D97-AF65-F5344CB8AC3E}">
        <p14:creationId xmlns:p14="http://schemas.microsoft.com/office/powerpoint/2010/main" val="36203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45A3B-AE56-3F9D-CDDF-3980A7DF80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990A12-FC40-CF7B-681C-44F5CAF15B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D0A836-0214-4E00-FFAB-3C6580F33F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5B846E-52C8-E718-BEFC-155D9E785D62}"/>
              </a:ext>
            </a:extLst>
          </p:cNvPr>
          <p:cNvSpPr>
            <a:spLocks noGrp="1"/>
          </p:cNvSpPr>
          <p:nvPr>
            <p:ph type="dt" sz="half" idx="10"/>
          </p:nvPr>
        </p:nvSpPr>
        <p:spPr/>
        <p:txBody>
          <a:bodyPr/>
          <a:lstStyle/>
          <a:p>
            <a:fld id="{CD3F0D2D-17E9-F64B-9788-33AB741CA2CF}" type="datetimeFigureOut">
              <a:rPr lang="en-US" smtClean="0"/>
              <a:t>7/18/24</a:t>
            </a:fld>
            <a:endParaRPr lang="en-US"/>
          </a:p>
        </p:txBody>
      </p:sp>
      <p:sp>
        <p:nvSpPr>
          <p:cNvPr id="6" name="Footer Placeholder 5">
            <a:extLst>
              <a:ext uri="{FF2B5EF4-FFF2-40B4-BE49-F238E27FC236}">
                <a16:creationId xmlns:a16="http://schemas.microsoft.com/office/drawing/2014/main" id="{FFE6170A-73E9-0C2F-1D45-C92D8E9DC9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B641BB-7C02-E753-5A7D-615BB336A043}"/>
              </a:ext>
            </a:extLst>
          </p:cNvPr>
          <p:cNvSpPr>
            <a:spLocks noGrp="1"/>
          </p:cNvSpPr>
          <p:nvPr>
            <p:ph type="sldNum" sz="quarter" idx="12"/>
          </p:nvPr>
        </p:nvSpPr>
        <p:spPr/>
        <p:txBody>
          <a:bodyPr/>
          <a:lstStyle/>
          <a:p>
            <a:fld id="{AE418E26-F021-F849-A977-A4BA0666767A}" type="slidenum">
              <a:rPr lang="en-US" smtClean="0"/>
              <a:t>‹#›</a:t>
            </a:fld>
            <a:endParaRPr lang="en-US"/>
          </a:p>
        </p:txBody>
      </p:sp>
    </p:spTree>
    <p:extLst>
      <p:ext uri="{BB962C8B-B14F-4D97-AF65-F5344CB8AC3E}">
        <p14:creationId xmlns:p14="http://schemas.microsoft.com/office/powerpoint/2010/main" val="11083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B0921-FD13-1F9A-9127-35ABEC8C3C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7D0CBD-6B34-05C3-C22D-FAE0FFAAD2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0C36B9-1B5A-7C8E-9D18-DB8488B685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968D93-D47A-2F1B-431A-B0AF25566F6E}"/>
              </a:ext>
            </a:extLst>
          </p:cNvPr>
          <p:cNvSpPr>
            <a:spLocks noGrp="1"/>
          </p:cNvSpPr>
          <p:nvPr>
            <p:ph type="dt" sz="half" idx="10"/>
          </p:nvPr>
        </p:nvSpPr>
        <p:spPr/>
        <p:txBody>
          <a:bodyPr/>
          <a:lstStyle/>
          <a:p>
            <a:fld id="{CD3F0D2D-17E9-F64B-9788-33AB741CA2CF}" type="datetimeFigureOut">
              <a:rPr lang="en-US" smtClean="0"/>
              <a:t>7/18/24</a:t>
            </a:fld>
            <a:endParaRPr lang="en-US"/>
          </a:p>
        </p:txBody>
      </p:sp>
      <p:sp>
        <p:nvSpPr>
          <p:cNvPr id="6" name="Footer Placeholder 5">
            <a:extLst>
              <a:ext uri="{FF2B5EF4-FFF2-40B4-BE49-F238E27FC236}">
                <a16:creationId xmlns:a16="http://schemas.microsoft.com/office/drawing/2014/main" id="{77A3C9DA-0D8A-B977-3A0E-F47F264457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315739-415E-A052-60D7-CCCD4DB316A4}"/>
              </a:ext>
            </a:extLst>
          </p:cNvPr>
          <p:cNvSpPr>
            <a:spLocks noGrp="1"/>
          </p:cNvSpPr>
          <p:nvPr>
            <p:ph type="sldNum" sz="quarter" idx="12"/>
          </p:nvPr>
        </p:nvSpPr>
        <p:spPr/>
        <p:txBody>
          <a:bodyPr/>
          <a:lstStyle/>
          <a:p>
            <a:fld id="{AE418E26-F021-F849-A977-A4BA0666767A}" type="slidenum">
              <a:rPr lang="en-US" smtClean="0"/>
              <a:t>‹#›</a:t>
            </a:fld>
            <a:endParaRPr lang="en-US"/>
          </a:p>
        </p:txBody>
      </p:sp>
    </p:spTree>
    <p:extLst>
      <p:ext uri="{BB962C8B-B14F-4D97-AF65-F5344CB8AC3E}">
        <p14:creationId xmlns:p14="http://schemas.microsoft.com/office/powerpoint/2010/main" val="2987112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508217-3412-0965-87CF-3381019279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A57157-CD6D-6123-4B9A-C70B3B1B20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1CE324-43ED-4FFD-E60F-C91EB56809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3F0D2D-17E9-F64B-9788-33AB741CA2CF}" type="datetimeFigureOut">
              <a:rPr lang="en-US" smtClean="0"/>
              <a:t>7/18/24</a:t>
            </a:fld>
            <a:endParaRPr lang="en-US"/>
          </a:p>
        </p:txBody>
      </p:sp>
      <p:sp>
        <p:nvSpPr>
          <p:cNvPr id="5" name="Footer Placeholder 4">
            <a:extLst>
              <a:ext uri="{FF2B5EF4-FFF2-40B4-BE49-F238E27FC236}">
                <a16:creationId xmlns:a16="http://schemas.microsoft.com/office/drawing/2014/main" id="{CAC7E4D0-BBF9-2769-EF81-38CF2AF8E3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71705D-C727-6ED0-524D-249129939F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418E26-F021-F849-A977-A4BA0666767A}" type="slidenum">
              <a:rPr lang="en-US" smtClean="0"/>
              <a:t>‹#›</a:t>
            </a:fld>
            <a:endParaRPr lang="en-US"/>
          </a:p>
        </p:txBody>
      </p:sp>
    </p:spTree>
    <p:extLst>
      <p:ext uri="{BB962C8B-B14F-4D97-AF65-F5344CB8AC3E}">
        <p14:creationId xmlns:p14="http://schemas.microsoft.com/office/powerpoint/2010/main" val="1777038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FF987-1A21-16EA-23B9-7D177C8BB9B6}"/>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How AI will Change the President Election</a:t>
            </a:r>
          </a:p>
        </p:txBody>
      </p:sp>
      <p:sp>
        <p:nvSpPr>
          <p:cNvPr id="3" name="Subtitle 2">
            <a:extLst>
              <a:ext uri="{FF2B5EF4-FFF2-40B4-BE49-F238E27FC236}">
                <a16:creationId xmlns:a16="http://schemas.microsoft.com/office/drawing/2014/main" id="{F1025940-B32A-8993-45FC-D1D8EF56DAE5}"/>
              </a:ext>
            </a:extLst>
          </p:cNvPr>
          <p:cNvSpPr>
            <a:spLocks noGrp="1"/>
          </p:cNvSpPr>
          <p:nvPr>
            <p:ph type="subTitle" idx="1"/>
          </p:nvPr>
        </p:nvSpPr>
        <p:spPr>
          <a:xfrm>
            <a:off x="1524000" y="4066053"/>
            <a:ext cx="9144000" cy="1655762"/>
          </a:xfrm>
        </p:spPr>
        <p:txBody>
          <a:bodyPr/>
          <a:lstStyle/>
          <a:p>
            <a:r>
              <a:rPr lang="en-US" dirty="0">
                <a:latin typeface="Times New Roman" panose="02020603050405020304" pitchFamily="18" charset="0"/>
                <a:cs typeface="Times New Roman" panose="02020603050405020304" pitchFamily="18" charset="0"/>
              </a:rPr>
              <a:t>Zeyu Zhang</a:t>
            </a:r>
          </a:p>
          <a:p>
            <a:r>
              <a:rPr lang="en-US" dirty="0">
                <a:latin typeface="Times New Roman" panose="02020603050405020304" pitchFamily="18" charset="0"/>
                <a:cs typeface="Times New Roman" panose="02020603050405020304" pitchFamily="18" charset="0"/>
              </a:rPr>
              <a:t>07/26/2024</a:t>
            </a:r>
          </a:p>
        </p:txBody>
      </p:sp>
    </p:spTree>
    <p:extLst>
      <p:ext uri="{BB962C8B-B14F-4D97-AF65-F5344CB8AC3E}">
        <p14:creationId xmlns:p14="http://schemas.microsoft.com/office/powerpoint/2010/main" val="611420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4D1F5F3-E754-C2B0-8E5D-42A9FB43FC45}"/>
              </a:ext>
            </a:extLst>
          </p:cNvPr>
          <p:cNvPicPr>
            <a:picLocks noGrp="1" noChangeAspect="1"/>
          </p:cNvPicPr>
          <p:nvPr>
            <p:ph idx="1"/>
          </p:nvPr>
        </p:nvPicPr>
        <p:blipFill>
          <a:blip r:embed="rId2"/>
          <a:stretch>
            <a:fillRect/>
          </a:stretch>
        </p:blipFill>
        <p:spPr>
          <a:xfrm>
            <a:off x="321338" y="1544618"/>
            <a:ext cx="6155838" cy="4114203"/>
          </a:xfrm>
        </p:spPr>
      </p:pic>
      <p:pic>
        <p:nvPicPr>
          <p:cNvPr id="7" name="Picture 6">
            <a:extLst>
              <a:ext uri="{FF2B5EF4-FFF2-40B4-BE49-F238E27FC236}">
                <a16:creationId xmlns:a16="http://schemas.microsoft.com/office/drawing/2014/main" id="{F7DAE905-770B-FE74-06B7-C38CFC816CB0}"/>
              </a:ext>
            </a:extLst>
          </p:cNvPr>
          <p:cNvPicPr>
            <a:picLocks noChangeAspect="1"/>
          </p:cNvPicPr>
          <p:nvPr/>
        </p:nvPicPr>
        <p:blipFill>
          <a:blip r:embed="rId3"/>
          <a:stretch>
            <a:fillRect/>
          </a:stretch>
        </p:blipFill>
        <p:spPr>
          <a:xfrm>
            <a:off x="6642846" y="1544618"/>
            <a:ext cx="5142754" cy="4114203"/>
          </a:xfrm>
          <a:prstGeom prst="rect">
            <a:avLst/>
          </a:prstGeom>
        </p:spPr>
      </p:pic>
    </p:spTree>
    <p:extLst>
      <p:ext uri="{BB962C8B-B14F-4D97-AF65-F5344CB8AC3E}">
        <p14:creationId xmlns:p14="http://schemas.microsoft.com/office/powerpoint/2010/main" val="649135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B8D66-BBB2-8C46-43F3-B4118C5E8146}"/>
              </a:ext>
            </a:extLst>
          </p:cNvPr>
          <p:cNvSpPr>
            <a:spLocks noGrp="1"/>
          </p:cNvSpPr>
          <p:nvPr>
            <p:ph type="title"/>
          </p:nvPr>
        </p:nvSpPr>
        <p:spPr/>
        <p:txBody>
          <a:bodyPr/>
          <a:lstStyle/>
          <a:p>
            <a:r>
              <a:rPr lang="en-US" dirty="0">
                <a:solidFill>
                  <a:srgbClr val="0E0E0E"/>
                </a:solidFill>
                <a:effectLst/>
                <a:latin typeface="Times New Roman" panose="02020603050405020304" pitchFamily="18" charset="0"/>
                <a:cs typeface="Times New Roman" panose="02020603050405020304" pitchFamily="18" charset="0"/>
              </a:rPr>
              <a:t>Campaign Strategies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EF9812-D864-290C-0AA6-E92B0919547A}"/>
              </a:ext>
            </a:extLst>
          </p:cNvPr>
          <p:cNvSpPr>
            <a:spLocks noGrp="1"/>
          </p:cNvSpPr>
          <p:nvPr>
            <p:ph idx="1"/>
          </p:nvPr>
        </p:nvSpPr>
        <p:spPr>
          <a:xfrm>
            <a:off x="838200" y="1530984"/>
            <a:ext cx="10515600" cy="4839335"/>
          </a:xfrm>
        </p:spPr>
        <p:txBody>
          <a:bodyPr>
            <a:normAutofit/>
          </a:bodyPr>
          <a:lstStyle/>
          <a:p>
            <a:r>
              <a:rPr lang="en-US" b="1" dirty="0">
                <a:solidFill>
                  <a:srgbClr val="0E0E0E"/>
                </a:solidFill>
                <a:effectLst/>
                <a:latin typeface="Times New Roman" panose="02020603050405020304" pitchFamily="18" charset="0"/>
                <a:cs typeface="Times New Roman" panose="02020603050405020304" pitchFamily="18" charset="0"/>
              </a:rPr>
              <a:t>Targeted Advertising</a:t>
            </a:r>
            <a:r>
              <a:rPr lang="en-US" dirty="0">
                <a:solidFill>
                  <a:srgbClr val="0E0E0E"/>
                </a:solidFill>
                <a:effectLst/>
                <a:latin typeface="Times New Roman" panose="02020603050405020304" pitchFamily="18" charset="0"/>
                <a:cs typeface="Times New Roman" panose="02020603050405020304" pitchFamily="18" charset="0"/>
              </a:rPr>
              <a:t>: AI can analyze vast amounts of data to identify and target specific voter demographics with personalized messages.</a:t>
            </a:r>
          </a:p>
          <a:p>
            <a:r>
              <a:rPr lang="en-US" b="1" dirty="0">
                <a:solidFill>
                  <a:srgbClr val="0E0E0E"/>
                </a:solidFill>
                <a:effectLst/>
                <a:latin typeface="Times New Roman" panose="02020603050405020304" pitchFamily="18" charset="0"/>
                <a:cs typeface="Times New Roman" panose="02020603050405020304" pitchFamily="18" charset="0"/>
              </a:rPr>
              <a:t>Voter Sentiment Analysis</a:t>
            </a:r>
            <a:r>
              <a:rPr lang="en-US" dirty="0">
                <a:solidFill>
                  <a:srgbClr val="0E0E0E"/>
                </a:solidFill>
                <a:effectLst/>
                <a:latin typeface="Times New Roman" panose="02020603050405020304" pitchFamily="18" charset="0"/>
                <a:cs typeface="Times New Roman" panose="02020603050405020304" pitchFamily="18" charset="0"/>
              </a:rPr>
              <a:t>: AI-driven tools can monitor social media and other platforms to gauge voter sentiment and adjust campaign strategies in real-time.</a:t>
            </a:r>
          </a:p>
          <a:p>
            <a:r>
              <a:rPr lang="en-US" b="1" dirty="0">
                <a:solidFill>
                  <a:srgbClr val="0E0E0E"/>
                </a:solidFill>
                <a:latin typeface="Times New Roman" panose="02020603050405020304" pitchFamily="18" charset="0"/>
                <a:cs typeface="Times New Roman" panose="02020603050405020304" pitchFamily="18" charset="0"/>
              </a:rPr>
              <a:t>Example</a:t>
            </a:r>
            <a:r>
              <a:rPr lang="en-US" dirty="0">
                <a:solidFill>
                  <a:srgbClr val="0E0E0E"/>
                </a:solidFill>
                <a:latin typeface="Times New Roman" panose="02020603050405020304" pitchFamily="18" charset="0"/>
                <a:cs typeface="Times New Roman" panose="02020603050405020304" pitchFamily="18" charset="0"/>
              </a:rPr>
              <a:t>: In the 2020 U.S. Presidential Election, the Biden campaign used an AI tool called "</a:t>
            </a:r>
            <a:r>
              <a:rPr lang="en-US" i="1" dirty="0" err="1">
                <a:solidFill>
                  <a:srgbClr val="0E0E0E"/>
                </a:solidFill>
                <a:latin typeface="Times New Roman" panose="02020603050405020304" pitchFamily="18" charset="0"/>
                <a:cs typeface="Times New Roman" panose="02020603050405020304" pitchFamily="18" charset="0"/>
              </a:rPr>
              <a:t>Hawkfish</a:t>
            </a:r>
            <a:r>
              <a:rPr lang="en-US" dirty="0">
                <a:solidFill>
                  <a:srgbClr val="0E0E0E"/>
                </a:solidFill>
                <a:latin typeface="Times New Roman" panose="02020603050405020304" pitchFamily="18" charset="0"/>
                <a:cs typeface="Times New Roman" panose="02020603050405020304" pitchFamily="18" charset="0"/>
              </a:rPr>
              <a:t>" for strategic decision-making. </a:t>
            </a:r>
          </a:p>
          <a:p>
            <a:pPr lvl="1"/>
            <a:r>
              <a:rPr lang="en-US" dirty="0" err="1">
                <a:solidFill>
                  <a:srgbClr val="0E0E0E"/>
                </a:solidFill>
                <a:latin typeface="Times New Roman" panose="02020603050405020304" pitchFamily="18" charset="0"/>
                <a:cs typeface="Times New Roman" panose="02020603050405020304" pitchFamily="18" charset="0"/>
              </a:rPr>
              <a:t>Hawkfish</a:t>
            </a:r>
            <a:r>
              <a:rPr lang="en-US" dirty="0">
                <a:solidFill>
                  <a:srgbClr val="0E0E0E"/>
                </a:solidFill>
                <a:latin typeface="Times New Roman" panose="02020603050405020304" pitchFamily="18" charset="0"/>
                <a:cs typeface="Times New Roman" panose="02020603050405020304" pitchFamily="18" charset="0"/>
              </a:rPr>
              <a:t> analyzed vast amounts of data, including voter registration files, social media activity, and public opinion polls, to identify persuadable voters and optimize campaign efforts. </a:t>
            </a:r>
          </a:p>
          <a:p>
            <a:pPr lvl="1"/>
            <a:r>
              <a:rPr lang="en-US" dirty="0">
                <a:solidFill>
                  <a:srgbClr val="0E0E0E"/>
                </a:solidFill>
                <a:latin typeface="Times New Roman" panose="02020603050405020304" pitchFamily="18" charset="0"/>
                <a:cs typeface="Times New Roman" panose="02020603050405020304" pitchFamily="18" charset="0"/>
              </a:rPr>
              <a:t>The AI-driven insights helped the campaign tailor messages, allocate resources efficiently, and target specific demographics more effectively. </a:t>
            </a:r>
            <a:endParaRPr lang="en-US" b="1" dirty="0">
              <a:solidFill>
                <a:srgbClr val="0E0E0E"/>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4764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5CE5D-9E4B-0660-69AD-904E06B43C2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Debate and Speech Analysis</a:t>
            </a:r>
          </a:p>
        </p:txBody>
      </p:sp>
      <p:sp>
        <p:nvSpPr>
          <p:cNvPr id="3" name="Content Placeholder 2">
            <a:extLst>
              <a:ext uri="{FF2B5EF4-FFF2-40B4-BE49-F238E27FC236}">
                <a16:creationId xmlns:a16="http://schemas.microsoft.com/office/drawing/2014/main" id="{BEBFE787-1F3B-0A13-2171-57150F73B825}"/>
              </a:ext>
            </a:extLst>
          </p:cNvPr>
          <p:cNvSpPr>
            <a:spLocks noGrp="1"/>
          </p:cNvSpPr>
          <p:nvPr>
            <p:ph idx="1"/>
          </p:nvPr>
        </p:nvSpPr>
        <p:spPr>
          <a:xfrm>
            <a:off x="838200" y="1825625"/>
            <a:ext cx="10515600" cy="4667250"/>
          </a:xfrm>
        </p:spPr>
        <p:txBody>
          <a:bodyPr>
            <a:normAutofit lnSpcReduction="10000"/>
          </a:bodyPr>
          <a:lstStyle/>
          <a:p>
            <a:r>
              <a:rPr lang="en-US" dirty="0">
                <a:solidFill>
                  <a:srgbClr val="0E0E0E"/>
                </a:solidFill>
                <a:effectLst/>
                <a:latin typeface="Times New Roman" panose="02020603050405020304" pitchFamily="18" charset="0"/>
                <a:cs typeface="Times New Roman" panose="02020603050405020304" pitchFamily="18" charset="0"/>
              </a:rPr>
              <a:t>AI can analyze candidates’ speeches and debates to provide insights into their rhetoric, promises, and consistency over time. This can help voters make more informed decisions.</a:t>
            </a:r>
          </a:p>
          <a:p>
            <a:r>
              <a:rPr lang="en-US" b="1" dirty="0">
                <a:solidFill>
                  <a:srgbClr val="0E0E0E"/>
                </a:solidFill>
                <a:effectLst/>
                <a:latin typeface="Times New Roman" panose="02020603050405020304" pitchFamily="18" charset="0"/>
                <a:cs typeface="Times New Roman" panose="02020603050405020304" pitchFamily="18" charset="0"/>
              </a:rPr>
              <a:t>Example</a:t>
            </a:r>
            <a:r>
              <a:rPr lang="en-US" dirty="0">
                <a:solidFill>
                  <a:srgbClr val="0E0E0E"/>
                </a:solidFill>
                <a:effectLst/>
                <a:latin typeface="Times New Roman" panose="02020603050405020304" pitchFamily="18" charset="0"/>
                <a:cs typeface="Times New Roman" panose="02020603050405020304" pitchFamily="18" charset="0"/>
              </a:rPr>
              <a:t>: During the 2016 U.S. Presidential Election, IBM's </a:t>
            </a:r>
            <a:r>
              <a:rPr lang="en-US" i="1" dirty="0">
                <a:solidFill>
                  <a:srgbClr val="0E0E0E"/>
                </a:solidFill>
                <a:effectLst/>
                <a:latin typeface="Times New Roman" panose="02020603050405020304" pitchFamily="18" charset="0"/>
                <a:cs typeface="Times New Roman" panose="02020603050405020304" pitchFamily="18" charset="0"/>
              </a:rPr>
              <a:t>Watson</a:t>
            </a:r>
            <a:r>
              <a:rPr lang="en-US" dirty="0">
                <a:solidFill>
                  <a:srgbClr val="0E0E0E"/>
                </a:solidFill>
                <a:effectLst/>
                <a:latin typeface="Times New Roman" panose="02020603050405020304" pitchFamily="18" charset="0"/>
                <a:cs typeface="Times New Roman" panose="02020603050405020304" pitchFamily="18" charset="0"/>
              </a:rPr>
              <a:t> was used by several media outlets for real-time debate and speech analysis. </a:t>
            </a:r>
          </a:p>
          <a:p>
            <a:pPr lvl="1"/>
            <a:r>
              <a:rPr lang="en-US" dirty="0">
                <a:solidFill>
                  <a:srgbClr val="0E0E0E"/>
                </a:solidFill>
                <a:effectLst/>
                <a:latin typeface="Times New Roman" panose="02020603050405020304" pitchFamily="18" charset="0"/>
                <a:cs typeface="Times New Roman" panose="02020603050405020304" pitchFamily="18" charset="0"/>
              </a:rPr>
              <a:t>Watson's AI capabilities allowed it to analyze candidates' speeches and debates by identifying key themes, sentiments, and trends. </a:t>
            </a:r>
          </a:p>
          <a:p>
            <a:pPr lvl="1"/>
            <a:r>
              <a:rPr lang="en-US" dirty="0">
                <a:solidFill>
                  <a:srgbClr val="0E0E0E"/>
                </a:solidFill>
                <a:effectLst/>
                <a:latin typeface="Times New Roman" panose="02020603050405020304" pitchFamily="18" charset="0"/>
                <a:cs typeface="Times New Roman" panose="02020603050405020304" pitchFamily="18" charset="0"/>
              </a:rPr>
              <a:t>It provided insights into the candidates' rhetorical strategies, fact-checked statements in real-time, and measured audience reactions. </a:t>
            </a:r>
          </a:p>
          <a:p>
            <a:pPr lvl="1"/>
            <a:r>
              <a:rPr lang="en-US" dirty="0">
                <a:solidFill>
                  <a:srgbClr val="0E0E0E"/>
                </a:solidFill>
                <a:effectLst/>
                <a:latin typeface="Times New Roman" panose="02020603050405020304" pitchFamily="18" charset="0"/>
                <a:cs typeface="Times New Roman" panose="02020603050405020304" pitchFamily="18" charset="0"/>
              </a:rPr>
              <a:t>This AI-driven analysis helped journalists and viewers understand the nuances of the debates, making it easier to interpret the candidates' positions and the overall impact of their performances.</a:t>
            </a:r>
          </a:p>
        </p:txBody>
      </p:sp>
    </p:spTree>
    <p:extLst>
      <p:ext uri="{BB962C8B-B14F-4D97-AF65-F5344CB8AC3E}">
        <p14:creationId xmlns:p14="http://schemas.microsoft.com/office/powerpoint/2010/main" val="328736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1328B-6DF1-572A-BA31-F96B5A1DA47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Deepfake and Misinformation Detection</a:t>
            </a:r>
          </a:p>
        </p:txBody>
      </p:sp>
      <p:sp>
        <p:nvSpPr>
          <p:cNvPr id="3" name="Content Placeholder 2">
            <a:extLst>
              <a:ext uri="{FF2B5EF4-FFF2-40B4-BE49-F238E27FC236}">
                <a16:creationId xmlns:a16="http://schemas.microsoft.com/office/drawing/2014/main" id="{4321425A-7C10-FF33-F32A-39BD068CFD7C}"/>
              </a:ext>
            </a:extLst>
          </p:cNvPr>
          <p:cNvSpPr>
            <a:spLocks noGrp="1"/>
          </p:cNvSpPr>
          <p:nvPr>
            <p:ph idx="1"/>
          </p:nvPr>
        </p:nvSpPr>
        <p:spPr>
          <a:xfrm>
            <a:off x="838200" y="1825625"/>
            <a:ext cx="10515600" cy="3955415"/>
          </a:xfrm>
        </p:spPr>
        <p:txBody>
          <a:bodyPr>
            <a:normAutofit/>
          </a:bodyPr>
          <a:lstStyle/>
          <a:p>
            <a:r>
              <a:rPr lang="en-US" dirty="0">
                <a:solidFill>
                  <a:srgbClr val="0E0E0E"/>
                </a:solidFill>
                <a:effectLst/>
                <a:latin typeface="Times New Roman" panose="02020603050405020304" pitchFamily="18" charset="0"/>
                <a:cs typeface="Times New Roman" panose="02020603050405020304" pitchFamily="18" charset="0"/>
              </a:rPr>
              <a:t>AI tools can be used to identify and combat deepfakes and misinformation, ensuring that voters receive accurate information.</a:t>
            </a:r>
          </a:p>
          <a:p>
            <a:r>
              <a:rPr lang="en-US" b="1" dirty="0">
                <a:solidFill>
                  <a:srgbClr val="0E0E0E"/>
                </a:solidFill>
                <a:effectLst/>
                <a:latin typeface="Times New Roman" panose="02020603050405020304" pitchFamily="18" charset="0"/>
                <a:cs typeface="Times New Roman" panose="02020603050405020304" pitchFamily="18" charset="0"/>
              </a:rPr>
              <a:t>Example</a:t>
            </a:r>
            <a:r>
              <a:rPr lang="en-US" dirty="0">
                <a:solidFill>
                  <a:srgbClr val="0E0E0E"/>
                </a:solidFill>
                <a:effectLst/>
                <a:latin typeface="Times New Roman" panose="02020603050405020304" pitchFamily="18" charset="0"/>
                <a:cs typeface="Times New Roman" panose="02020603050405020304" pitchFamily="18" charset="0"/>
              </a:rPr>
              <a:t>: During the 2020 U.S. Presidential Election, Facebook deployed AI algorithms to detect and combat deepfake videos and misinformation.</a:t>
            </a:r>
          </a:p>
          <a:p>
            <a:pPr lvl="1"/>
            <a:r>
              <a:rPr lang="en-US" dirty="0">
                <a:solidFill>
                  <a:srgbClr val="0E0E0E"/>
                </a:solidFill>
                <a:effectLst/>
                <a:latin typeface="Times New Roman" panose="02020603050405020304" pitchFamily="18" charset="0"/>
                <a:cs typeface="Times New Roman" panose="02020603050405020304" pitchFamily="18" charset="0"/>
              </a:rPr>
              <a:t>Using advanced machine learning techniques, the AI system analyzed video content to identify manipulated media, flagging suspicious content for further review. </a:t>
            </a:r>
          </a:p>
          <a:p>
            <a:pPr lvl="1"/>
            <a:r>
              <a:rPr lang="en-US" dirty="0">
                <a:solidFill>
                  <a:srgbClr val="0E0E0E"/>
                </a:solidFill>
                <a:effectLst/>
                <a:latin typeface="Times New Roman" panose="02020603050405020304" pitchFamily="18" charset="0"/>
                <a:cs typeface="Times New Roman" panose="02020603050405020304" pitchFamily="18" charset="0"/>
              </a:rPr>
              <a:t>This initiative helped to reduce the spread of false information and protect the integrity of the election by ensuring that voters received accurate information. </a:t>
            </a:r>
          </a:p>
        </p:txBody>
      </p:sp>
    </p:spTree>
    <p:extLst>
      <p:ext uri="{BB962C8B-B14F-4D97-AF65-F5344CB8AC3E}">
        <p14:creationId xmlns:p14="http://schemas.microsoft.com/office/powerpoint/2010/main" val="1896344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70B70-2DED-8378-9896-CD51CCA2143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Polling and Predictions</a:t>
            </a:r>
          </a:p>
        </p:txBody>
      </p:sp>
      <p:sp>
        <p:nvSpPr>
          <p:cNvPr id="3" name="Content Placeholder 2">
            <a:extLst>
              <a:ext uri="{FF2B5EF4-FFF2-40B4-BE49-F238E27FC236}">
                <a16:creationId xmlns:a16="http://schemas.microsoft.com/office/drawing/2014/main" id="{14F8E029-D64F-C9BC-45FF-4F599F42D903}"/>
              </a:ext>
            </a:extLst>
          </p:cNvPr>
          <p:cNvSpPr>
            <a:spLocks noGrp="1"/>
          </p:cNvSpPr>
          <p:nvPr>
            <p:ph idx="1"/>
          </p:nvPr>
        </p:nvSpPr>
        <p:spPr>
          <a:xfrm>
            <a:off x="838200" y="1561464"/>
            <a:ext cx="10515600" cy="4808855"/>
          </a:xfrm>
        </p:spPr>
        <p:txBody>
          <a:bodyPr>
            <a:normAutofit/>
          </a:bodyPr>
          <a:lstStyle/>
          <a:p>
            <a:r>
              <a:rPr lang="en-US" dirty="0">
                <a:latin typeface="Times New Roman" panose="02020603050405020304" pitchFamily="18" charset="0"/>
                <a:cs typeface="Times New Roman" panose="02020603050405020304" pitchFamily="18" charset="0"/>
              </a:rPr>
              <a:t>AI-driven models can provide more accurate predictions and insights into voter behavior and election outcomes by analyzing historical data and current trends.</a:t>
            </a:r>
          </a:p>
          <a:p>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In the 2020 U.S. Presidential Election, </a:t>
            </a:r>
            <a:r>
              <a:rPr lang="en-US" dirty="0" err="1">
                <a:latin typeface="Times New Roman" panose="02020603050405020304" pitchFamily="18" charset="0"/>
                <a:cs typeface="Times New Roman" panose="02020603050405020304" pitchFamily="18" charset="0"/>
              </a:rPr>
              <a:t>Kinetica</a:t>
            </a:r>
            <a:r>
              <a:rPr lang="en-US" dirty="0">
                <a:latin typeface="Times New Roman" panose="02020603050405020304" pitchFamily="18" charset="0"/>
                <a:cs typeface="Times New Roman" panose="02020603050405020304" pitchFamily="18" charset="0"/>
              </a:rPr>
              <a:t>, in collaboration with researchers from Stanford University and the University of Virginia, utilized an AI-driven platform to enhance polling and prediction accuracy. </a:t>
            </a:r>
          </a:p>
          <a:p>
            <a:pPr lvl="1"/>
            <a:r>
              <a:rPr lang="en-US" dirty="0">
                <a:latin typeface="Times New Roman" panose="02020603050405020304" pitchFamily="18" charset="0"/>
                <a:cs typeface="Times New Roman" panose="02020603050405020304" pitchFamily="18" charset="0"/>
              </a:rPr>
              <a:t>Diverse data sources: social media sentiment, historical voting patterns, demographic information, real-time polling data…</a:t>
            </a:r>
          </a:p>
          <a:p>
            <a:pPr lvl="1"/>
            <a:r>
              <a:rPr lang="en-US" dirty="0">
                <a:latin typeface="Times New Roman" panose="02020603050405020304" pitchFamily="18" charset="0"/>
                <a:cs typeface="Times New Roman" panose="02020603050405020304" pitchFamily="18" charset="0"/>
              </a:rPr>
              <a:t>Dynamic and real-time updates. </a:t>
            </a:r>
          </a:p>
          <a:p>
            <a:pPr lvl="1"/>
            <a:r>
              <a:rPr lang="en-US" dirty="0">
                <a:latin typeface="Times New Roman" panose="02020603050405020304" pitchFamily="18" charset="0"/>
                <a:cs typeface="Times New Roman" panose="02020603050405020304" pitchFamily="18" charset="0"/>
              </a:rPr>
              <a:t>Higher prediction accuracy.</a:t>
            </a:r>
          </a:p>
          <a:p>
            <a:pPr lvl="1"/>
            <a:r>
              <a:rPr lang="en-US" dirty="0">
                <a:latin typeface="Times New Roman" panose="02020603050405020304" pitchFamily="18" charset="0"/>
                <a:cs typeface="Times New Roman" panose="02020603050405020304" pitchFamily="18" charset="0"/>
              </a:rPr>
              <a:t>Better understanding of voter sentiment and trends.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1096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2AB6F-8020-9989-910F-32D4E7543A7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Security and Integrity</a:t>
            </a:r>
          </a:p>
        </p:txBody>
      </p:sp>
      <p:sp>
        <p:nvSpPr>
          <p:cNvPr id="3" name="Content Placeholder 2">
            <a:extLst>
              <a:ext uri="{FF2B5EF4-FFF2-40B4-BE49-F238E27FC236}">
                <a16:creationId xmlns:a16="http://schemas.microsoft.com/office/drawing/2014/main" id="{C7C61293-C30B-AA16-2213-93131D18E4AB}"/>
              </a:ext>
            </a:extLst>
          </p:cNvPr>
          <p:cNvSpPr>
            <a:spLocks noGrp="1"/>
          </p:cNvSpPr>
          <p:nvPr>
            <p:ph idx="1"/>
          </p:nvPr>
        </p:nvSpPr>
        <p:spPr/>
        <p:txBody>
          <a:bodyPr>
            <a:normAutofit/>
          </a:bodyPr>
          <a:lstStyle/>
          <a:p>
            <a:r>
              <a:rPr lang="en-US" dirty="0">
                <a:solidFill>
                  <a:srgbClr val="0E0E0E"/>
                </a:solidFill>
                <a:effectLst/>
                <a:latin typeface="Times New Roman" panose="02020603050405020304" pitchFamily="18" charset="0"/>
                <a:cs typeface="Times New Roman" panose="02020603050405020304" pitchFamily="18" charset="0"/>
              </a:rPr>
              <a:t>AI can enhance election security by monitoring and detecting cyber threats, ensuring the integrity of voting systems and protecting against potential interference.</a:t>
            </a:r>
          </a:p>
          <a:p>
            <a:r>
              <a:rPr lang="en-US" b="1" dirty="0">
                <a:solidFill>
                  <a:srgbClr val="0E0E0E"/>
                </a:solidFill>
                <a:latin typeface="Times New Roman" panose="02020603050405020304" pitchFamily="18" charset="0"/>
                <a:cs typeface="Times New Roman" panose="02020603050405020304" pitchFamily="18" charset="0"/>
              </a:rPr>
              <a:t>Example</a:t>
            </a:r>
            <a:r>
              <a:rPr lang="en-US" dirty="0">
                <a:solidFill>
                  <a:srgbClr val="0E0E0E"/>
                </a:solidFill>
                <a:latin typeface="Times New Roman" panose="02020603050405020304" pitchFamily="18" charset="0"/>
                <a:cs typeface="Times New Roman" panose="02020603050405020304" pitchFamily="18" charset="0"/>
              </a:rPr>
              <a:t>: In the 2020 U.S. Presidential Election, Microsoft deployed its AI-powered "</a:t>
            </a:r>
            <a:r>
              <a:rPr lang="en-US" i="1" dirty="0" err="1">
                <a:solidFill>
                  <a:srgbClr val="0E0E0E"/>
                </a:solidFill>
                <a:latin typeface="Times New Roman" panose="02020603050405020304" pitchFamily="18" charset="0"/>
                <a:cs typeface="Times New Roman" panose="02020603050405020304" pitchFamily="18" charset="0"/>
              </a:rPr>
              <a:t>ElectionGuard</a:t>
            </a:r>
            <a:r>
              <a:rPr lang="en-US" dirty="0">
                <a:solidFill>
                  <a:srgbClr val="0E0E0E"/>
                </a:solidFill>
                <a:latin typeface="Times New Roman" panose="02020603050405020304" pitchFamily="18" charset="0"/>
                <a:cs typeface="Times New Roman" panose="02020603050405020304" pitchFamily="18" charset="0"/>
              </a:rPr>
              <a:t>" software to enhance security and integrity.</a:t>
            </a:r>
          </a:p>
          <a:p>
            <a:pPr lvl="1"/>
            <a:r>
              <a:rPr lang="en-US" dirty="0" err="1">
                <a:solidFill>
                  <a:srgbClr val="0E0E0E"/>
                </a:solidFill>
                <a:latin typeface="Times New Roman" panose="02020603050405020304" pitchFamily="18" charset="0"/>
                <a:cs typeface="Times New Roman" panose="02020603050405020304" pitchFamily="18" charset="0"/>
              </a:rPr>
              <a:t>ElectionGuard</a:t>
            </a:r>
            <a:r>
              <a:rPr lang="en-US" dirty="0">
                <a:solidFill>
                  <a:srgbClr val="0E0E0E"/>
                </a:solidFill>
                <a:latin typeface="Times New Roman" panose="02020603050405020304" pitchFamily="18" charset="0"/>
                <a:cs typeface="Times New Roman" panose="02020603050405020304" pitchFamily="18" charset="0"/>
              </a:rPr>
              <a:t> provided end-to-end verifiable elections, allowing voters to confirm their votes were correctly counted while keeping the vote itself secret. </a:t>
            </a:r>
          </a:p>
          <a:p>
            <a:pPr lvl="1"/>
            <a:r>
              <a:rPr lang="en-US" dirty="0">
                <a:solidFill>
                  <a:srgbClr val="0E0E0E"/>
                </a:solidFill>
                <a:latin typeface="Times New Roman" panose="02020603050405020304" pitchFamily="18" charset="0"/>
                <a:cs typeface="Times New Roman" panose="02020603050405020304" pitchFamily="18" charset="0"/>
              </a:rPr>
              <a:t>It used homomorphic encryption to ensure that votes could be accurately tallied without being decrypted, preventing tampering and fraud. </a:t>
            </a:r>
            <a:endParaRPr lang="en-US" b="1" dirty="0">
              <a:solidFill>
                <a:srgbClr val="0E0E0E"/>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4711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5BAF-BB2E-2CB1-A218-9EC64DE5267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Resource Allocation</a:t>
            </a:r>
          </a:p>
        </p:txBody>
      </p:sp>
      <p:sp>
        <p:nvSpPr>
          <p:cNvPr id="3" name="Content Placeholder 2">
            <a:extLst>
              <a:ext uri="{FF2B5EF4-FFF2-40B4-BE49-F238E27FC236}">
                <a16:creationId xmlns:a16="http://schemas.microsoft.com/office/drawing/2014/main" id="{700EF4A9-58C7-1FC2-A18F-04975C2EF14F}"/>
              </a:ext>
            </a:extLst>
          </p:cNvPr>
          <p:cNvSpPr>
            <a:spLocks noGrp="1"/>
          </p:cNvSpPr>
          <p:nvPr>
            <p:ph idx="1"/>
          </p:nvPr>
        </p:nvSpPr>
        <p:spPr>
          <a:xfrm>
            <a:off x="838200" y="1690688"/>
            <a:ext cx="10515600" cy="4667250"/>
          </a:xfrm>
        </p:spPr>
        <p:txBody>
          <a:bodyPr>
            <a:normAutofit lnSpcReduction="10000"/>
          </a:bodyPr>
          <a:lstStyle/>
          <a:p>
            <a:r>
              <a:rPr lang="en-US" dirty="0">
                <a:latin typeface="Times New Roman" panose="02020603050405020304" pitchFamily="18" charset="0"/>
                <a:cs typeface="Times New Roman" panose="02020603050405020304" pitchFamily="18" charset="0"/>
              </a:rPr>
              <a:t>Campaigns can use AI to optimize resource allocation, ensuring that time and money are spent in the most effective ways to maximize voter outreach and influence.</a:t>
            </a:r>
          </a:p>
          <a:p>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In the 2012 U.S. Presidential Election, the Obama campaign utilized an AI-powered analytics tool called "</a:t>
            </a:r>
            <a:r>
              <a:rPr lang="en-US" i="1" dirty="0">
                <a:latin typeface="Times New Roman" panose="02020603050405020304" pitchFamily="18" charset="0"/>
                <a:cs typeface="Times New Roman" panose="02020603050405020304" pitchFamily="18" charset="0"/>
              </a:rPr>
              <a:t>Narwhal</a:t>
            </a:r>
            <a:r>
              <a:rPr lang="en-US" dirty="0">
                <a:latin typeface="Times New Roman" panose="02020603050405020304" pitchFamily="18" charset="0"/>
                <a:cs typeface="Times New Roman" panose="02020603050405020304" pitchFamily="18" charset="0"/>
              </a:rPr>
              <a:t>" to optimize resource allocation. </a:t>
            </a:r>
          </a:p>
          <a:p>
            <a:pPr lvl="1"/>
            <a:r>
              <a:rPr lang="en-US" dirty="0">
                <a:latin typeface="Times New Roman" panose="02020603050405020304" pitchFamily="18" charset="0"/>
                <a:cs typeface="Times New Roman" panose="02020603050405020304" pitchFamily="18" charset="0"/>
              </a:rPr>
              <a:t>By integrating vast amounts of data from various sources, including voter files, social media, and online interactions, Narwhal enabled the campaign to identify key swing states and demographic groups needing more attention. </a:t>
            </a:r>
          </a:p>
          <a:p>
            <a:pPr lvl="1"/>
            <a:r>
              <a:rPr lang="en-US" dirty="0">
                <a:latin typeface="Times New Roman" panose="02020603050405020304" pitchFamily="18" charset="0"/>
                <a:cs typeface="Times New Roman" panose="02020603050405020304" pitchFamily="18" charset="0"/>
              </a:rPr>
              <a:t>This AI-driven approach allowed the campaign to strategically deploy field staff, allocate advertising budgets, and tailor outreach efforts more effectively, significantly contributing to the efficient use of resources and ultimately to the campaign's success.</a:t>
            </a:r>
          </a:p>
        </p:txBody>
      </p:sp>
    </p:spTree>
    <p:extLst>
      <p:ext uri="{BB962C8B-B14F-4D97-AF65-F5344CB8AC3E}">
        <p14:creationId xmlns:p14="http://schemas.microsoft.com/office/powerpoint/2010/main" val="2202015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2C9AF-A9F8-C9FC-440F-F918B79791DC}"/>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THANK</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YOU</a:t>
            </a:r>
            <a:r>
              <a:rPr lang="zh-CN" alt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1026" name="Picture 2" descr="Donald Trump (Getty Images)">
            <a:extLst>
              <a:ext uri="{FF2B5EF4-FFF2-40B4-BE49-F238E27FC236}">
                <a16:creationId xmlns:a16="http://schemas.microsoft.com/office/drawing/2014/main" id="{0418657B-79AC-9A7A-BC18-42284EB57F9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39377" y="1588914"/>
            <a:ext cx="7113246" cy="4801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2594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11578</TotalTime>
  <Words>700</Words>
  <Application>Microsoft Macintosh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How AI will Change the President Election</vt:lpstr>
      <vt:lpstr>PowerPoint Presentation</vt:lpstr>
      <vt:lpstr>Campaign Strategies</vt:lpstr>
      <vt:lpstr>Debate and Speech Analysis</vt:lpstr>
      <vt:lpstr>Deepfake and Misinformation Detection</vt:lpstr>
      <vt:lpstr>Polling and Predictions</vt:lpstr>
      <vt:lpstr>Security and Integrity</vt:lpstr>
      <vt:lpstr>Resource Allocation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AI will Transform the 2024 President Election</dc:title>
  <dc:creator>Zeyu Zhang</dc:creator>
  <cp:lastModifiedBy>Zeyu Zhang</cp:lastModifiedBy>
  <cp:revision>1</cp:revision>
  <dcterms:created xsi:type="dcterms:W3CDTF">2024-07-18T13:13:04Z</dcterms:created>
  <dcterms:modified xsi:type="dcterms:W3CDTF">2024-07-26T14:11:41Z</dcterms:modified>
</cp:coreProperties>
</file>