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63" r:id="rId3"/>
    <p:sldId id="257" r:id="rId4"/>
    <p:sldId id="258" r:id="rId5"/>
    <p:sldId id="259" r:id="rId6"/>
    <p:sldId id="260" r:id="rId7"/>
    <p:sldId id="287" r:id="rId8"/>
    <p:sldId id="264" r:id="rId9"/>
    <p:sldId id="261" r:id="rId10"/>
    <p:sldId id="262" r:id="rId11"/>
    <p:sldId id="269" r:id="rId12"/>
    <p:sldId id="265" r:id="rId13"/>
    <p:sldId id="266" r:id="rId14"/>
    <p:sldId id="272" r:id="rId15"/>
    <p:sldId id="267" r:id="rId16"/>
    <p:sldId id="273" r:id="rId17"/>
    <p:sldId id="270" r:id="rId18"/>
    <p:sldId id="271" r:id="rId19"/>
    <p:sldId id="274" r:id="rId20"/>
    <p:sldId id="275" r:id="rId21"/>
    <p:sldId id="278" r:id="rId22"/>
    <p:sldId id="276" r:id="rId23"/>
    <p:sldId id="277" r:id="rId24"/>
    <p:sldId id="279" r:id="rId25"/>
    <p:sldId id="268" r:id="rId26"/>
    <p:sldId id="281" r:id="rId27"/>
    <p:sldId id="280" r:id="rId28"/>
    <p:sldId id="282" r:id="rId29"/>
    <p:sldId id="284" r:id="rId30"/>
    <p:sldId id="285" r:id="rId31"/>
    <p:sldId id="286" r:id="rId32"/>
    <p:sldId id="28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8636"/>
  </p:normalViewPr>
  <p:slideViewPr>
    <p:cSldViewPr snapToGrid="0">
      <p:cViewPr>
        <p:scale>
          <a:sx n="115" d="100"/>
          <a:sy n="115" d="100"/>
        </p:scale>
        <p:origin x="4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65165-F349-D847-BAC9-0D2D17F138BB}" type="datetimeFigureOut">
              <a:rPr lang="en-US" smtClean="0"/>
              <a:t>8/9/24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1DF-CDAE-1745-B941-15562CD1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9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because undesirable outputs often cause far more damage than what can be offset by the benefits of desirable outputs. </a:t>
            </a:r>
          </a:p>
          <a:p>
            <a:endParaRPr lang="en-US" dirty="0"/>
          </a:p>
          <a:p>
            <a:r>
              <a:rPr lang="en-US" dirty="0"/>
              <a:t>If a user asks an LLM hundreds of questions, and he or she gets only one undesirable answer, the trust might be lost immediately – no matter how many desirable responses the LLM could have given them later. It takes years to build trust and only seconds to destroy. </a:t>
            </a:r>
          </a:p>
          <a:p>
            <a:endParaRPr lang="en-US" dirty="0"/>
          </a:p>
          <a:p>
            <a:r>
              <a:rPr lang="en-US" dirty="0"/>
              <a:t>We, therefore, argue generating non-harmful outputs, e.g. nonsensical strings or responses unrelated to prompts, has a higher priority in low-resource alignment scenarios.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8A1DF-CDAE-1745-B941-15562CD107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6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7A46-538E-8132-3344-4BFE0CD62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100E6-51AB-E133-E4EA-1D9670A7D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5FE65-8F6F-9FD9-B137-EBBD8419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CD39-9948-DF46-8608-CAE1E805ED4A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AA3C3-4E07-70CD-5F87-2666CA69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38CFA-B6D2-5370-343B-634468E1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44A0-AB38-E94E-99DA-090004B92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2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E50F-CA60-939A-01EB-7E0F6F81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EEB2A-E9D7-41A0-CF5F-4A1358FE6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F1784-D6B2-9FA5-0559-F4AAFB77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CD39-9948-DF46-8608-CAE1E805ED4A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487C7-0200-7DC4-E222-72ACCD69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83658-7906-307A-BFCA-7B15270A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44A0-AB38-E94E-99DA-090004B92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9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D1AF1-D1E0-2AB8-1AEC-92C2C06C5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ED157-1874-BFFB-01F0-8A0BDEBA5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C0175-A8C9-B086-CD09-B5420D7F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CD39-9948-DF46-8608-CAE1E805ED4A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A66C9-C132-DBB4-15C3-AD9BC49E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A2DD1-F049-C659-4D69-A6FA8CA3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44A0-AB38-E94E-99DA-090004B92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34C2-1BDD-FB0C-0A93-D3DF897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D03BD-957A-2885-8EB8-C211CD515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33CE6-CBD0-E3A2-D808-6D16865C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CD39-9948-DF46-8608-CAE1E805ED4A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9719E-250C-81C0-4C45-41EA74D5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1EF91-C0F8-E2A5-0AEC-5EBBE5EF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44A0-AB38-E94E-99DA-090004B92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4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8F12-7D34-5C51-B37F-8E4E6507B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B362B-09BB-F9EF-A1FB-A37829BC7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7C32E-2428-672D-4AED-D9594873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CD39-9948-DF46-8608-CAE1E805ED4A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A18A0-7FEB-784F-1705-0F2FE67D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7F79C-0F59-6119-CE72-78AFF44E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44A0-AB38-E94E-99DA-090004B92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4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7737-C8DC-7381-A352-7B254E3E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2F37D-F53E-4C94-1266-365DB2C16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A3FBC-0F38-177D-195E-B9C858E42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A5CA8-BF18-6883-CA6F-822597C0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CD39-9948-DF46-8608-CAE1E805ED4A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3CEA3-E594-048E-14E3-D64151F2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CC539-EF2F-2803-C2DA-C4E3B413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44A0-AB38-E94E-99DA-090004B92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6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70DD-B490-FDBE-5965-EB0E0B5EA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F9F62-0FCB-75E2-3574-269A4F138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D3A2B-EF04-DB33-2A8B-C9F412587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D1B39-F60B-5363-7DEA-9C49F3009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2FB40-F967-C589-BCCC-94F7C532B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6E071-B996-88A1-20F6-15772E3B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CD39-9948-DF46-8608-CAE1E805ED4A}" type="datetimeFigureOut">
              <a:rPr lang="en-US" smtClean="0"/>
              <a:t>8/9/24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B784D-BA11-4F1F-F842-A7A444AF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1EEC3-4844-BC95-23E4-4745BDED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44A0-AB38-E94E-99DA-090004B92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0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4A27-25EA-45F2-0B00-A0F1C37B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9F888-F5D3-4B1E-676A-DCA5FD01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CD39-9948-DF46-8608-CAE1E805ED4A}" type="datetimeFigureOut">
              <a:rPr lang="en-US" smtClean="0"/>
              <a:t>8/9/24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1312D-3A25-551D-1E72-3E91D310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E41DE-720A-54D2-377B-C8AAD7E6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44A0-AB38-E94E-99DA-090004B92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3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EE040-26A7-08FC-DBE5-53818516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CD39-9948-DF46-8608-CAE1E805ED4A}" type="datetimeFigureOut">
              <a:rPr lang="en-US" smtClean="0"/>
              <a:t>8/9/24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D47D8-C5AD-EBE9-F1A6-3BE8AFA6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8143C-73D0-4A37-0E53-9FD3FCD4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44A0-AB38-E94E-99DA-090004B92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296F-EA68-33A8-F6F1-E7FF7564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47D1B-299A-5013-6853-2EEB958A5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25B67-F8DC-7F40-86C1-62FC8DD27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2CDD2-2172-5B3F-5E90-E91A6158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CD39-9948-DF46-8608-CAE1E805ED4A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D9C50-F344-C10E-04D7-453F7AAF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2E7AE-5C9F-3F73-995C-07813822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44A0-AB38-E94E-99DA-090004B92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FDA6-D15C-E82D-8D33-9B416AA7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4E401-4A4F-0EB2-2B6F-B9AE8253F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07CF6-4443-FB44-57D4-F847817B0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0D28D-F7B9-BA87-CC43-14AA4FCC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CD39-9948-DF46-8608-CAE1E805ED4A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C8D22-88EB-B552-3BEE-68BA3C1A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3D241-12E9-D124-C5DE-C1168A9D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44A0-AB38-E94E-99DA-090004B92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3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AEF3B-0F5F-010A-B43B-CA119EE3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EBD1-9D38-C833-1F4D-7E4FF20B8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9F729-D9EA-068E-8007-2D0749BDF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5CD39-9948-DF46-8608-CAE1E805ED4A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A895C-E554-831F-657B-79C675D64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B3C89-8CE2-651E-0636-71F2DA093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444A0-AB38-E94E-99DA-090004B92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2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7E25-AEA6-73CE-4FB9-081CE3DBA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145904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Language Model Unlearning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BE097-DC74-3D98-6184-6B3B0F67E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Yuanshun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Yao,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Xiaojun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Xu,  Yang Liu</a:t>
            </a:r>
          </a:p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ByteDance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53413-A324-48D6-2265-8EB7758B9896}"/>
              </a:ext>
            </a:extLst>
          </p:cNvPr>
          <p:cNvSpPr txBox="1"/>
          <p:nvPr/>
        </p:nvSpPr>
        <p:spPr>
          <a:xfrm>
            <a:off x="9556595" y="5467403"/>
            <a:ext cx="199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Zeyu Zhang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09/08/2024</a:t>
            </a:r>
          </a:p>
        </p:txBody>
      </p:sp>
    </p:spTree>
    <p:extLst>
      <p:ext uri="{BB962C8B-B14F-4D97-AF65-F5344CB8AC3E}">
        <p14:creationId xmlns:p14="http://schemas.microsoft.com/office/powerpoint/2010/main" val="83487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F6F8-CCBC-C49D-ACA9-363A7EB6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C1E22-4D61-FFE2-1981-B34718C91F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Effectiveness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unlearned samples should be forgotten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 output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fgt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should be substantially different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fgt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Generalization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unlearning effect should generalize to samples similar to the ones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fgt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E.g. given an unseen prompt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fgt</m:t>
                        </m:r>
                      </m:sup>
                    </m:sSup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 to the undesirable prompts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fgt</m:t>
                        </m:r>
                      </m:sup>
                    </m:sSup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seen before,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should also generate non-harmful responses.</a:t>
                </a:r>
              </a:p>
              <a:p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Utility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outputs on normal prompts should remain as close as possible to the original LLM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 Cost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We aim for a low-computational-cost approach that does not require a procedure with similar costs to retraining.</a:t>
                </a:r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C1E22-4D61-FFE2-1981-B34718C91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2168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484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BE416-E8D7-0813-431D-10FEED7D0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5938"/>
            <a:ext cx="10515600" cy="64476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3: High-level Rationales</a:t>
            </a:r>
          </a:p>
        </p:txBody>
      </p:sp>
    </p:spTree>
    <p:extLst>
      <p:ext uri="{BB962C8B-B14F-4D97-AF65-F5344CB8AC3E}">
        <p14:creationId xmlns:p14="http://schemas.microsoft.com/office/powerpoint/2010/main" val="4082393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F6F8-CCBC-C49D-ACA9-363A7EB6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Using Gradient Ascent (GA)?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1E22-4D61-FFE2-1981-B34718C91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 is particularly suitable for our scenario where only given negative samples and the goal is to stop generating undesirable text rather than generating desirable text.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directly update the LLM by following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opposite direction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gradient on the harmful tokens to reduce their probability.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 is efficient with a cost comparable to finetuning.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Unlearning dataset is usually small compared to general fine-tuning.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 is suitable for large-scale models.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 is usually regarded as “coarse” in the unlearning methods.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capacity of LLM is huge to tolerate GA operations.</a:t>
            </a:r>
          </a:p>
        </p:txBody>
      </p:sp>
    </p:spTree>
    <p:extLst>
      <p:ext uri="{BB962C8B-B14F-4D97-AF65-F5344CB8AC3E}">
        <p14:creationId xmlns:p14="http://schemas.microsoft.com/office/powerpoint/2010/main" val="9278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F6F8-CCBC-C49D-ACA9-363A7EB6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from Traditional Unlearning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1E22-4D61-FFE2-1981-B34718C91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Both training and validation loss on the unlearned samples have limited indications of unlearning effectiveness.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continuing to unlearn after the loss on harmful samples rises.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D1D0F-7BED-B8DB-ED14-43C86BD53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3505200"/>
            <a:ext cx="3873500" cy="280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7B184F-FDA5-2FE1-8AC4-5CBA394B0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00" y="3505200"/>
            <a:ext cx="7228758" cy="255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8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F6F8-CCBC-C49D-ACA9-363A7EB6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from Traditional Unlearning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C1E22-4D61-FFE2-1981-B34718C91F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4181"/>
                <a:ext cx="10515600" cy="4351338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Performance on normal prompts deteriorates easily after unlearning.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LLM is likely to also generate nonsensical outputs on normal response.</a:t>
                </a:r>
              </a:p>
              <a:p>
                <a:pPr lvl="1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minimizing the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divergence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between the output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nor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the unlearned LLM and the original LLM works the best.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C1E22-4D61-FFE2-1981-B34718C91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4181"/>
                <a:ext cx="10515600" cy="4351338"/>
              </a:xfrm>
              <a:blipFill>
                <a:blip r:embed="rId2"/>
                <a:stretch>
                  <a:fillRect l="-1086" t="-2332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0C1E988-DF1F-AD4D-A542-08278652D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111" y="2997882"/>
            <a:ext cx="7772400" cy="386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67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F6F8-CCBC-C49D-ACA9-363A7EB6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from Traditional Unlearning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C1E22-4D61-FFE2-1981-B34718C91F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The format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nor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 large impact on the normal performance.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the format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nor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fgt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differ substantially, the unlearned LLM can learn a shortcut that decides what to output by the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prompt only, and therefore does not truly unlearn the concept.</a:t>
                </a:r>
              </a:p>
              <a:p>
                <a:pPr lvl="1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align the format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nor</m:t>
                        </m:r>
                      </m:sup>
                    </m:sSup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fgt</m:t>
                        </m:r>
                      </m:sup>
                    </m:sSup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C1E22-4D61-FFE2-1981-B34718C91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706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BE416-E8D7-0813-431D-10FEED7D0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5938"/>
            <a:ext cx="10515600" cy="64476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4: Method</a:t>
            </a:r>
          </a:p>
        </p:txBody>
      </p:sp>
    </p:spTree>
    <p:extLst>
      <p:ext uri="{BB962C8B-B14F-4D97-AF65-F5344CB8AC3E}">
        <p14:creationId xmlns:p14="http://schemas.microsoft.com/office/powerpoint/2010/main" val="562205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F6F8-CCBC-C49D-ACA9-363A7EB6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B6CD8-3E1A-5EBF-AE0E-C70B50D09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191" y="1521209"/>
            <a:ext cx="8969618" cy="1077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4E7E27-BD54-594F-3789-89961072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46772"/>
            <a:ext cx="6311591" cy="2789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7B275A-1D7B-7919-BC29-DF94B3B4344B}"/>
              </a:ext>
            </a:extLst>
          </p:cNvPr>
          <p:cNvSpPr txBox="1"/>
          <p:nvPr/>
        </p:nvSpPr>
        <p:spPr>
          <a:xfrm>
            <a:off x="1182029" y="2846772"/>
            <a:ext cx="156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C32954-142B-CF95-5180-B71E73D58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693" y="4708245"/>
            <a:ext cx="3949700" cy="1054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1D1C48-50CD-37ED-3BAC-F74D8F3BD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618" y="5709050"/>
            <a:ext cx="3238500" cy="36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803932-812A-2E93-F8B0-4417CF242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8383" y="6204724"/>
            <a:ext cx="6629400" cy="3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0D7646-5709-E3E9-2E0B-9AC043653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9283" y="5707943"/>
            <a:ext cx="32385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99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F6F8-CCBC-C49D-ACA9-363A7EB6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Ascent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C1E22-4D61-FFE2-1981-B34718C91F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6259" y="3679902"/>
                <a:ext cx="10515600" cy="3869474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 through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fgt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calculate the cross-entropy loss to forget the unlearned samples.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only focus on the responses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fgt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fgt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used as conditions.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C1E22-4D61-FFE2-1981-B34718C91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6259" y="3679902"/>
                <a:ext cx="10515600" cy="3869474"/>
              </a:xfrm>
              <a:blipFill>
                <a:blip r:embed="rId2"/>
                <a:stretch>
                  <a:fillRect l="-1086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F4EF8CE-F5DA-EFE9-9342-850FE4F11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920" y="1880259"/>
            <a:ext cx="5428159" cy="10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47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F6F8-CCBC-C49D-ACA9-363A7EB6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Output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C1E22-4D61-FFE2-1981-B34718C91F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04770"/>
                <a:ext cx="10515600" cy="352228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Forces the LLM to predict a random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rdn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unlearned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fgt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Adding irrelevance into the predicted outcome.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helps the LLM forget the learned undesirable outputs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fgt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forcing it to predict random outputs.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helps preserve the normal utility (empirically).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can stabilize the unlearning performance when the gradient is small.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C1E22-4D61-FFE2-1981-B34718C91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04770"/>
                <a:ext cx="10515600" cy="3522281"/>
              </a:xfrm>
              <a:blipFill>
                <a:blip r:embed="rId2"/>
                <a:stretch>
                  <a:fillRect l="-1086" t="-2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A1034A6-3995-8500-55BE-FFDF6D121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010" y="1791993"/>
            <a:ext cx="6623979" cy="103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9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BE416-E8D7-0813-431D-10FEED7D0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7662"/>
            <a:ext cx="10515600" cy="64476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1: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13619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F6F8-CCBC-C49D-ACA9-363A7EB6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Utility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1E22-4D61-FFE2-1981-B34718C91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4507"/>
            <a:ext cx="10515600" cy="24524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Preserve the normal utility by comparing it with the original LLM.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KL divergence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cover all the areas of space of the original LLM. (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reverse and forward KL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7D4A48-D015-3C8D-6E3E-FF47575F4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135" y="1690688"/>
            <a:ext cx="7607730" cy="116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7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BE416-E8D7-0813-431D-10FEED7D0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5938"/>
            <a:ext cx="10515600" cy="64476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5: Evaluation Design</a:t>
            </a:r>
          </a:p>
        </p:txBody>
      </p:sp>
    </p:spTree>
    <p:extLst>
      <p:ext uri="{BB962C8B-B14F-4D97-AF65-F5344CB8AC3E}">
        <p14:creationId xmlns:p14="http://schemas.microsoft.com/office/powerpoint/2010/main" val="1578025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F6F8-CCBC-C49D-ACA9-363A7EB6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Unlearning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1E22-4D61-FFE2-1981-B34718C91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390"/>
            <a:ext cx="10515600" cy="5132736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test both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unlearned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prompts that would cause misbehavior.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Unlearning Efficacy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 the effectiveness of the unlearning algorithm, context dependent.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decrease leaked copyrighted information when prompt maliciously to extract it.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measures the diversity of outputs, i.e. the percentage of the unique tokens in the text.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 diversity score indicates the unlearned LLM generates non-trivial, informative, and helpful outputs.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 use fluency (the perplexity of generated text tested on a reference LLM) to measure the quality of outputs.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low perplexity score indicates the unlearned LLM generates reasonable outputs.</a:t>
            </a:r>
          </a:p>
        </p:txBody>
      </p:sp>
    </p:spTree>
    <p:extLst>
      <p:ext uri="{BB962C8B-B14F-4D97-AF65-F5344CB8AC3E}">
        <p14:creationId xmlns:p14="http://schemas.microsoft.com/office/powerpoint/2010/main" val="2179617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F6F8-CCBC-C49D-ACA9-363A7EB6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Preservation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1E22-4D61-FFE2-1981-B34718C91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assume unlearning the samples would not impact the outputs on the normal samples, and use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LLM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retrained LLM as ground-truth.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 the quality of the generated outputs on the normal prompts.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Unlearned outputs on the normal prompts remain similar to the original LLM.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Similarity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 the similarity of the outputs on the normal prompts between the original and the unlearned LLM.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BLEURT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metric.</a:t>
            </a:r>
          </a:p>
        </p:txBody>
      </p:sp>
    </p:spTree>
    <p:extLst>
      <p:ext uri="{BB962C8B-B14F-4D97-AF65-F5344CB8AC3E}">
        <p14:creationId xmlns:p14="http://schemas.microsoft.com/office/powerpoint/2010/main" val="3803345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BE416-E8D7-0813-431D-10FEED7D0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5938"/>
            <a:ext cx="10515600" cy="64476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6: Results and Analysis</a:t>
            </a:r>
          </a:p>
        </p:txBody>
      </p:sp>
    </p:spTree>
    <p:extLst>
      <p:ext uri="{BB962C8B-B14F-4D97-AF65-F5344CB8AC3E}">
        <p14:creationId xmlns:p14="http://schemas.microsoft.com/office/powerpoint/2010/main" val="2661196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F6F8-CCBC-C49D-ACA9-363A7EB6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Scenario1: Unlearning Harmfulness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E81A55-2005-147D-94FA-2894F9646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102" y="1825625"/>
            <a:ext cx="91357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99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F6F8-CCBC-C49D-ACA9-363A7EB6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Scenario2: Unlearning Copyrighted Contents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F927D1-5B83-4C66-78D8-1799CB2C8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236" y="1825625"/>
            <a:ext cx="93935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33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F6F8-CCBC-C49D-ACA9-363A7EB6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Scenario3: Reducing Hallucination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D9C1A8-E742-490F-82F2-E420FD17F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990" y="1825625"/>
            <a:ext cx="97500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61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F6F8-CCBC-C49D-ACA9-363A7EB6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Ablation1: Compare to RLHF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E0E6FF-4EC0-BA76-15D0-AB34A7494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9140"/>
            <a:ext cx="10515600" cy="386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42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F6F8-CCBC-C49D-ACA9-363A7EB6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Ablation1: Compare to RLHF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B01BCE-5E11-719A-2170-D8F10663A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046" y="1825625"/>
            <a:ext cx="76299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6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F6F8-CCBC-C49D-ACA9-363A7EB6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1E22-4D61-FFE2-1981-B34718C91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language model unlearning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to generate safe outputs that align with human values and policy regulation</a:t>
            </a:r>
          </a:p>
          <a:p>
            <a:pPr lvl="1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harmful responses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LLMs can memorize harmful concepts; such responses can cause great harm to users.</a:t>
            </a:r>
          </a:p>
          <a:p>
            <a:pPr lvl="1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Erasing Copyrighted Contents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LLMs can memorize and leak copyright-protected information. These behaviors should be removed.</a:t>
            </a:r>
          </a:p>
          <a:p>
            <a:pPr lvl="1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Hallucinations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LLMs often give factually wrong responses that mislead users. These hallucinations should be reduced to gain users’ trust.</a:t>
            </a:r>
          </a:p>
          <a:p>
            <a:pPr lvl="1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Enforcing Policy Compliance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community compliance policy can iterate frequently, Practitioners need techniques to quickly remove historical training data that leads to outputs that are no longer policy-compliant.</a:t>
            </a:r>
          </a:p>
        </p:txBody>
      </p:sp>
    </p:spTree>
    <p:extLst>
      <p:ext uri="{BB962C8B-B14F-4D97-AF65-F5344CB8AC3E}">
        <p14:creationId xmlns:p14="http://schemas.microsoft.com/office/powerpoint/2010/main" val="3200249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F6F8-CCBC-C49D-ACA9-363A7EB6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Ablation2: Templated Outputs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204611-5793-EAE2-A495-8DF3A0C26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2932"/>
            <a:ext cx="10515600" cy="305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87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1E22-4D61-FFE2-1981-B34718C91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8595"/>
            <a:ext cx="10515600" cy="9701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177802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F6F8-CCBC-C49D-ACA9-363A7EB6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1E22-4D61-FFE2-1981-B34718C91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6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1E22-4D61-FFE2-1981-B34718C91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Question: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quickly remove the impact of training samples on LLMs?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Goal: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Unlearn the unwanted misbehaviors of LLM in its pretraining stage with samples that represent those problematic behaviors, i.e. with only negative samples.</a:t>
            </a:r>
          </a:p>
        </p:txBody>
      </p:sp>
    </p:spTree>
    <p:extLst>
      <p:ext uri="{BB962C8B-B14F-4D97-AF65-F5344CB8AC3E}">
        <p14:creationId xmlns:p14="http://schemas.microsoft.com/office/powerpoint/2010/main" val="64508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F6F8-CCBC-C49D-ACA9-363A7EB6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LLM Unlearning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1E22-4D61-FFE2-1981-B34718C91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is easier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need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samples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cheaper and easier to collect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examples are highly automatable to collect given the pretrained (i.e. unaligned) LLM.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efficient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is similar to LLM fine-tuning.</a:t>
            </a:r>
          </a:p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if the unwanted behaviors are known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unwanted effect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instead of using both positive and negative samples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 RLHF).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to generate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non-harmful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instead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priority should be stopping LLMs from generating undesirable outputs.</a:t>
            </a:r>
          </a:p>
        </p:txBody>
      </p:sp>
    </p:spTree>
    <p:extLst>
      <p:ext uri="{BB962C8B-B14F-4D97-AF65-F5344CB8AC3E}">
        <p14:creationId xmlns:p14="http://schemas.microsoft.com/office/powerpoint/2010/main" val="169251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F6F8-CCBC-C49D-ACA9-363A7EB6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1E22-4D61-FFE2-1981-B34718C91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Unlearning Harmfulness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the LLM to generate harmful responses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Non-harmful instead of helpful (only thing we can do with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samples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Unlearning Copyrighted Content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author requests practitioners to remove the copyrighted content.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retraining from scratch (which is forbiddingly costly).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Hallucination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the LLM to forget the wrongly learned facts in its original training data. </a:t>
            </a:r>
          </a:p>
        </p:txBody>
      </p:sp>
    </p:spTree>
    <p:extLst>
      <p:ext uri="{BB962C8B-B14F-4D97-AF65-F5344CB8AC3E}">
        <p14:creationId xmlns:p14="http://schemas.microsoft.com/office/powerpoint/2010/main" val="312564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5C4AD0-B881-EB4F-9D3F-0853AD46C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3779"/>
            <a:ext cx="10515600" cy="341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9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BE416-E8D7-0813-431D-10FEED7D0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5938"/>
            <a:ext cx="10515600" cy="64476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2: Settings and Goals</a:t>
            </a:r>
          </a:p>
        </p:txBody>
      </p:sp>
    </p:spTree>
    <p:extLst>
      <p:ext uri="{BB962C8B-B14F-4D97-AF65-F5344CB8AC3E}">
        <p14:creationId xmlns:p14="http://schemas.microsoft.com/office/powerpoint/2010/main" val="172144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F6F8-CCBC-C49D-ACA9-363A7EB6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C1E22-4D61-FFE2-1981-B34718C91F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Unlearned Data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fgt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fgt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fgt</m:t>
                            </m:r>
                          </m:sup>
                        </m:sSup>
                      </m:e>
                    </m:d>
                  </m:oMath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fgt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undesirable prompt that would trigger unwanted and undesirable responses, e.g. “What is the most efficient way to kill people?”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fgt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undesirable output that we do not want the LLM to generate, e.g. a harmful or copyright-leaking response.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fgt</m:t>
                        </m:r>
                      </m:sup>
                    </m:sSup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don’t have to belong to the original LLM’s training corpus;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fgt</m:t>
                        </m:r>
                      </m:sup>
                    </m:sSup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don’t need to come from the original LLM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 Data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nor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nor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nor</m:t>
                            </m:r>
                          </m:sup>
                        </m:sSup>
                      </m:e>
                    </m:d>
                  </m:oMath>
                </a14:m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Benign data to maintain performance on samples we don’t want to unlearn.</a:t>
                </a:r>
              </a:p>
              <a:p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Unlearned LLM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respond harmlessly (e.g. no leakage)</a:t>
                </a:r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C1E22-4D61-FFE2-1981-B34718C91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15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1326</Words>
  <Application>Microsoft Macintosh PowerPoint</Application>
  <PresentationFormat>Widescreen</PresentationFormat>
  <Paragraphs>115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Times New Roman</vt:lpstr>
      <vt:lpstr>Office Theme</vt:lpstr>
      <vt:lpstr>Large Language Model Unlearning</vt:lpstr>
      <vt:lpstr>PowerPoint Presentation</vt:lpstr>
      <vt:lpstr>Background</vt:lpstr>
      <vt:lpstr>PowerPoint Presentation</vt:lpstr>
      <vt:lpstr>Benefits of LLM Unlearning</vt:lpstr>
      <vt:lpstr>Scenarios </vt:lpstr>
      <vt:lpstr>PowerPoint Presentation</vt:lpstr>
      <vt:lpstr>PowerPoint Presentation</vt:lpstr>
      <vt:lpstr>Settings</vt:lpstr>
      <vt:lpstr>Goal</vt:lpstr>
      <vt:lpstr>PowerPoint Presentation</vt:lpstr>
      <vt:lpstr>Why Using Gradient Ascent (GA)?</vt:lpstr>
      <vt:lpstr>Difference from Traditional Unlearning</vt:lpstr>
      <vt:lpstr>Difference from Traditional Unlearning</vt:lpstr>
      <vt:lpstr>Difference from Traditional Unlearning</vt:lpstr>
      <vt:lpstr>PowerPoint Presentation</vt:lpstr>
      <vt:lpstr>Parameter Update</vt:lpstr>
      <vt:lpstr>Gradient Ascent Loss</vt:lpstr>
      <vt:lpstr>Random Output Loss</vt:lpstr>
      <vt:lpstr>Normal Utility Loss</vt:lpstr>
      <vt:lpstr>PowerPoint Presentation</vt:lpstr>
      <vt:lpstr>Unlearning Performance</vt:lpstr>
      <vt:lpstr>Utility Preservation</vt:lpstr>
      <vt:lpstr>PowerPoint Presentation</vt:lpstr>
      <vt:lpstr>Scenario1: Unlearning Harmfulness</vt:lpstr>
      <vt:lpstr>Scenario2: Unlearning Copyrighted Contents </vt:lpstr>
      <vt:lpstr>Scenario3: Reducing Hallucination</vt:lpstr>
      <vt:lpstr>Ablation1: Compare to RLHF</vt:lpstr>
      <vt:lpstr>Ablation1: Compare to RLHF</vt:lpstr>
      <vt:lpstr>Ablation2: Templated Outputs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Language Model Unlearning</dc:title>
  <dc:creator>Zeyu Zhang</dc:creator>
  <cp:lastModifiedBy>Zeyu Zhang</cp:lastModifiedBy>
  <cp:revision>1</cp:revision>
  <dcterms:created xsi:type="dcterms:W3CDTF">2024-08-09T02:56:15Z</dcterms:created>
  <dcterms:modified xsi:type="dcterms:W3CDTF">2024-08-09T14:29:42Z</dcterms:modified>
</cp:coreProperties>
</file>