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3" r:id="rId4"/>
    <p:sldId id="274" r:id="rId5"/>
    <p:sldId id="275" r:id="rId6"/>
    <p:sldId id="264" r:id="rId7"/>
    <p:sldId id="271" r:id="rId8"/>
    <p:sldId id="258" r:id="rId9"/>
    <p:sldId id="261" r:id="rId10"/>
    <p:sldId id="259" r:id="rId11"/>
    <p:sldId id="260" r:id="rId12"/>
    <p:sldId id="277" r:id="rId13"/>
    <p:sldId id="278" r:id="rId14"/>
    <p:sldId id="262" r:id="rId15"/>
    <p:sldId id="263" r:id="rId16"/>
    <p:sldId id="279" r:id="rId17"/>
    <p:sldId id="282" r:id="rId18"/>
    <p:sldId id="265" r:id="rId19"/>
    <p:sldId id="276" r:id="rId20"/>
    <p:sldId id="266" r:id="rId21"/>
    <p:sldId id="267" r:id="rId22"/>
    <p:sldId id="268" r:id="rId23"/>
    <p:sldId id="269" r:id="rId24"/>
    <p:sldId id="27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1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7"/>
    <p:restoredTop sz="86401"/>
  </p:normalViewPr>
  <p:slideViewPr>
    <p:cSldViewPr snapToGrid="0">
      <p:cViewPr varScale="1">
        <p:scale>
          <a:sx n="109" d="100"/>
          <a:sy n="109" d="100"/>
        </p:scale>
        <p:origin x="800" y="176"/>
      </p:cViewPr>
      <p:guideLst/>
    </p:cSldViewPr>
  </p:slideViewPr>
  <p:outlineViewPr>
    <p:cViewPr>
      <p:scale>
        <a:sx n="100" d="100"/>
        <a:sy n="100" d="100"/>
      </p:scale>
      <p:origin x="0" y="-47160"/>
    </p:cViewPr>
    <p:sldLst>
      <p:sld r:id="rId1" collapse="1"/>
    </p:sldLst>
  </p:outlineViewPr>
  <p:notesTextViewPr>
    <p:cViewPr>
      <p:scale>
        <a:sx n="55" d="100"/>
        <a:sy n="5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3B831-D924-2E4F-B068-3D832FE3460C}" type="datetimeFigureOut">
              <a:rPr lang="en-US" smtClean="0"/>
              <a:t>9/15/24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8677D-2760-E545-BAFF-3124719A26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53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8677D-2760-E545-BAFF-3124719A26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0396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8677D-2760-E545-BAFF-3124719A26D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132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8677D-2760-E545-BAFF-3124719A26D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89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8677D-2760-E545-BAFF-3124719A26D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50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forecasting-based approach uses a learned model to predict a point or subsequence based on a point or a recent window. In order to determine how anomalous the incoming values are, the predicted values are compared to their actual values and their deviations are considered as anomalous values</a:t>
            </a:r>
            <a:r>
              <a:rPr lang="en-US" altLang="zh-CN" dirty="0"/>
              <a:t>.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reconstruction-based,</a:t>
            </a:r>
            <a:r>
              <a:rPr lang="zh-CN" altLang="en-US" dirty="0"/>
              <a:t> </a:t>
            </a:r>
            <a:r>
              <a:rPr lang="en-US" dirty="0"/>
              <a:t>, anomalies are detected by reconstructing a point/sliding window from test data and comparing them to the actual values, which is called reconstruction error. 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8677D-2760-E545-BAFF-3124719A26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71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8677D-2760-E545-BAFF-3124719A26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99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8677D-2760-E545-BAFF-3124719A26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34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8677D-2760-E545-BAFF-3124719A26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12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8677D-2760-E545-BAFF-3124719A26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309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8677D-2760-E545-BAFF-3124719A26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157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8677D-2760-E545-BAFF-3124719A26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47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8677D-2760-E545-BAFF-3124719A26D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77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2CC4-F2E6-CBEF-45A1-4201AE403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711B0-D5B0-43A6-FF37-F508EF0A4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C63B1-706D-2CAA-E814-5FF5F6D95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7E19-103E-FE46-BB9A-BD01B6621D2D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AE777-040E-9F3C-D5F9-8F84AD9B2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E490E-85E7-21E0-1C11-1B80938B3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C713-442D-FF44-8564-FF641B35D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0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3E061-5E41-A367-8D90-C8A5C2C0B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C7929F-5E33-4F1B-222E-2A5CE8D55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94FA8-648F-1921-8DF5-89DB9981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7E19-103E-FE46-BB9A-BD01B6621D2D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AB175-151B-E62E-B62B-5BE0DAEC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D3E04-F55C-6D93-B111-D45E37AA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C713-442D-FF44-8564-FF641B35D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9C0AA4-EAFB-DCB5-7BCA-F0DC093D8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DDB4C-C99E-327F-375B-D0D5DF99E5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4281B-E7FE-C274-6A03-4F574C657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7E19-103E-FE46-BB9A-BD01B6621D2D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117E3-FA8E-9C9F-36A4-E4F80FAF9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8C686-2DAA-7D24-1D21-B3BC59FA6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C713-442D-FF44-8564-FF641B35D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505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07569-540D-1908-27C0-82A9410FD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1856E-47B3-53AC-BD21-D9F6B415D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D60E8-F37E-E3CE-4E59-B0520A1B2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7E19-103E-FE46-BB9A-BD01B6621D2D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F2284-EEBD-CB39-6861-0CE104FC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C5DF4-FB4E-14AE-50B0-172330B91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C713-442D-FF44-8564-FF641B35D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2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3733-6DB3-ABD2-75D9-BF2A9346A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6F7D2-2111-A7FA-44C4-CC64FD59E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FD2C0-9302-EC4D-6C43-BE0BBE8D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7E19-103E-FE46-BB9A-BD01B6621D2D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84F44-37E9-2F72-FA1E-41A3FEE3F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DAEB5-00ED-B095-C5B2-C6384797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C713-442D-FF44-8564-FF641B35D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43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B358D-777F-D32B-258C-75FBED41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D55DC-FE59-4C82-B1D2-DB6E64C38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7CAB4-217D-A6F7-6A86-4226467D0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56EE21-8D5B-13F0-AE41-EF73EAD63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7E19-103E-FE46-BB9A-BD01B6621D2D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48DEE-AAA6-E409-5160-2F52D6D4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BD8F1-3B60-87C7-2141-DCFF31D1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C713-442D-FF44-8564-FF641B35D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43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4999E-78A3-C709-A0CE-F2DA36C9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915D9-B467-9817-53AF-FDA3CCE75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8164A-18E8-259C-70DB-1048966E6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CD65BE-1086-25F2-468F-88B69C279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C76C3F-95D7-275C-E524-4DAD6FE22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B6187F-4759-A114-9D77-AA40F622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7E19-103E-FE46-BB9A-BD01B6621D2D}" type="datetimeFigureOut">
              <a:rPr lang="en-US" smtClean="0"/>
              <a:t>9/15/24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1CC363-5B1F-794C-3880-95B6871B6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CCFD3-F93A-C97B-C2DF-3EA255A5B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C713-442D-FF44-8564-FF641B35D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6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09EA6-D6D5-9EB7-90BE-D755EEB9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F9227-33B7-98C1-B04F-29EFC67F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7E19-103E-FE46-BB9A-BD01B6621D2D}" type="datetimeFigureOut">
              <a:rPr lang="en-US" smtClean="0"/>
              <a:t>9/15/24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61576-2E24-39A3-1ED8-6C1A9CFC5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57827-0F7C-E3EC-DAA8-CFB8B4A2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C713-442D-FF44-8564-FF641B35D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0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5E7661-81B5-3267-906D-24DC0E56D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7E19-103E-FE46-BB9A-BD01B6621D2D}" type="datetimeFigureOut">
              <a:rPr lang="en-US" smtClean="0"/>
              <a:t>9/15/24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48DD6-63DE-AC36-9122-394CEE03F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08A75-7416-5056-6565-DD2A42FE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C713-442D-FF44-8564-FF641B35D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940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4C04-F105-43B3-9F67-B8B565368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51C2C-D864-AFAB-B6AC-E273CC290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59223-E838-6E61-4F81-D515AB435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AEDFAD-87D9-A282-BBD5-2FEF4835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7E19-103E-FE46-BB9A-BD01B6621D2D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FAB01E-B5F9-987B-9C1A-5063CEE47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63586-1DCF-7BB3-383E-68C0FA9D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C713-442D-FF44-8564-FF641B35D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8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7700-AD80-8497-8D4F-26DA1C5BD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3F492-7490-809C-E173-C05DFE29F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677CD5-56E3-F8A0-B415-061015B4D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BE594-2242-6519-E8E5-B7C62DF00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C7E19-103E-FE46-BB9A-BD01B6621D2D}" type="datetimeFigureOut">
              <a:rPr lang="en-US" smtClean="0"/>
              <a:t>9/15/24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F7A85-6DA5-D246-991C-C453832C5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360AE-79F2-115A-F6E7-C4CE25F9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4C713-442D-FF44-8564-FF641B35D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63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DCA874-D072-8F8D-95EA-90801948E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8932C-F68A-8053-3B9A-AF9C6D0AA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9FAB7-CC9F-3580-FCB7-1AAE0F71FB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2C7E19-103E-FE46-BB9A-BD01B6621D2D}" type="datetimeFigureOut">
              <a:rPr lang="en-US" smtClean="0"/>
              <a:t>9/15/24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2EFB2-BDD3-2D8E-669D-691AFD0B54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ECF63-777B-E58F-F950-9D4FB013B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C4C713-442D-FF44-8564-FF641B35D0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6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D5259-1D83-7F02-E751-2A0489584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525" y="1214438"/>
            <a:ext cx="11064949" cy="2387600"/>
          </a:xfrm>
        </p:spPr>
        <p:txBody>
          <a:bodyPr>
            <a:normAutofit fontScale="90000"/>
          </a:bodyPr>
          <a:lstStyle/>
          <a:p>
            <a:r>
              <a:rPr lang="en-US"/>
              <a:t>Large Language Models can Deliver Accurate and Interpretable Time Series Anomaly Detection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B87AE-6B27-E9A8-F72F-2A9D727B0D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sz="2000"/>
          </a:p>
          <a:p>
            <a:r>
              <a:rPr lang="en-US" sz="2000"/>
              <a:t>Jun Liu, Chaoyun Zhang, Jiaxu Qian, Minghua Ma, Si Qin, Chetan Bansal, Qingwei Lin, Saravan Rajmohan, Dongmei Zhang</a:t>
            </a:r>
          </a:p>
          <a:p>
            <a:br>
              <a:rPr lang="en-US" sz="200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07531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AC479-2A73-0C50-D080-93C5D0BC7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BDB1B-ED11-ECB0-2B57-456BD0C0D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 Indexing</a:t>
            </a:r>
          </a:p>
          <a:p>
            <a:pPr lvl="1"/>
            <a:r>
              <a:rPr lang="en-US" dirty="0"/>
              <a:t>In Time Series Anomaly Detection (TSAD), the objective is to accurately identify the exact data index of anomalous points. To facilitate this, we can reformat</a:t>
            </a:r>
            <a:r>
              <a:rPr lang="zh-CN" altLang="en-US" dirty="0"/>
              <a:t> </a:t>
            </a:r>
            <a:r>
              <a:rPr lang="en-US" dirty="0"/>
              <a:t>the time series data by assigning unique numerical indices to each value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5" name="Picture 4" descr="A table with numbers and a table&#10;&#10;Description automatically generated">
            <a:extLst>
              <a:ext uri="{FF2B5EF4-FFF2-40B4-BE49-F238E27FC236}">
                <a16:creationId xmlns:a16="http://schemas.microsoft.com/office/drawing/2014/main" id="{BAEF697D-14C0-CCCE-A2BF-8C131E37C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993" y="3753544"/>
            <a:ext cx="6428014" cy="281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10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86E90-6EAE-A782-54F2-1E5C00549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dirty="0"/>
              <a:t>Time Series In-Context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3C381-4F7F-7220-8F3A-5D074A9EC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46375"/>
          </a:xfrm>
        </p:spPr>
        <p:txBody>
          <a:bodyPr>
            <a:normAutofit/>
          </a:bodyPr>
          <a:lstStyle/>
          <a:p>
            <a:r>
              <a:rPr lang="en-US" dirty="0"/>
              <a:t>Step 1: Construction of Databases</a:t>
            </a:r>
          </a:p>
          <a:p>
            <a:pPr lvl="1"/>
            <a:r>
              <a:rPr lang="en-US" dirty="0"/>
              <a:t>Normal Time Series Database: This database comprises normal time series data extracted from the same dataset</a:t>
            </a:r>
            <a:r>
              <a:rPr lang="en-US" altLang="zh-CN" dirty="0"/>
              <a:t>.</a:t>
            </a:r>
            <a:endParaRPr lang="en-US" dirty="0"/>
          </a:p>
          <a:p>
            <a:pPr lvl="1"/>
            <a:r>
              <a:rPr lang="en-US" dirty="0"/>
              <a:t>Anomaly Time Series Database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To address the rarity of anomalies, it is assembled from various abnormal sources across different subsets within the dataset, expanding the variety and quantity of anomaly types.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56C608-0707-FC81-5499-D24DCEBD2D11}"/>
              </a:ext>
            </a:extLst>
          </p:cNvPr>
          <p:cNvSpPr txBox="1">
            <a:spLocks/>
          </p:cNvSpPr>
          <p:nvPr/>
        </p:nvSpPr>
        <p:spPr>
          <a:xfrm>
            <a:off x="838200" y="4369532"/>
            <a:ext cx="10515600" cy="2746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Step </a:t>
            </a:r>
            <a:r>
              <a:rPr lang="en-US" altLang="zh-CN" dirty="0"/>
              <a:t>2</a:t>
            </a:r>
            <a:r>
              <a:rPr lang="en-US" dirty="0"/>
              <a:t>: Time Series Retrieval</a:t>
            </a:r>
          </a:p>
          <a:p>
            <a:pPr lvl="1"/>
            <a:r>
              <a:rPr lang="en-US" altLang="zh-CN" dirty="0"/>
              <a:t>Uses</a:t>
            </a:r>
            <a:r>
              <a:rPr lang="zh-CN" altLang="en-US" dirty="0"/>
              <a:t> </a:t>
            </a:r>
            <a:r>
              <a:rPr lang="en-US" dirty="0"/>
              <a:t>DTW</a:t>
            </a:r>
            <a:r>
              <a:rPr lang="zh-CN" altLang="en-US" dirty="0"/>
              <a:t> </a:t>
            </a:r>
            <a:r>
              <a:rPr lang="en-US" altLang="zh-CN" dirty="0"/>
              <a:t>(Dynamic</a:t>
            </a:r>
            <a:r>
              <a:rPr lang="zh-CN" altLang="en-US" dirty="0"/>
              <a:t> </a:t>
            </a:r>
            <a:r>
              <a:rPr lang="en-US" altLang="zh-CN" dirty="0"/>
              <a:t>Warping</a:t>
            </a:r>
            <a:r>
              <a:rPr lang="zh-CN" altLang="en-US" dirty="0"/>
              <a:t> </a:t>
            </a:r>
            <a:r>
              <a:rPr lang="en-US" altLang="zh-CN" dirty="0"/>
              <a:t>Distance)</a:t>
            </a:r>
            <a:r>
              <a:rPr lang="zh-CN" altLang="en-US" dirty="0"/>
              <a:t> </a:t>
            </a:r>
            <a:r>
              <a:rPr lang="en-US" altLang="zh-CN" dirty="0"/>
              <a:t>algorithm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retrieve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K</a:t>
            </a:r>
            <a:r>
              <a:rPr lang="zh-CN" altLang="en-US" dirty="0"/>
              <a:t> </a:t>
            </a:r>
            <a:r>
              <a:rPr lang="en-US" altLang="zh-CN" dirty="0"/>
              <a:t>normal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abnormal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constructed</a:t>
            </a:r>
            <a:r>
              <a:rPr lang="zh-CN" altLang="en-US" dirty="0"/>
              <a:t> </a:t>
            </a:r>
            <a:r>
              <a:rPr lang="en-US" altLang="zh-CN" dirty="0"/>
              <a:t>databases.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844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D022-FE74-D924-D4E1-B342A879D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DTW Algorithm</a:t>
            </a:r>
          </a:p>
        </p:txBody>
      </p:sp>
      <p:pic>
        <p:nvPicPr>
          <p:cNvPr id="5" name="Content Placeholder 4" descr="A paper with math equations&#10;&#10;Description automatically generated">
            <a:extLst>
              <a:ext uri="{FF2B5EF4-FFF2-40B4-BE49-F238E27FC236}">
                <a16:creationId xmlns:a16="http://schemas.microsoft.com/office/drawing/2014/main" id="{307C5EA7-4873-D5DA-5C10-9567E55C7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0894"/>
          <a:stretch/>
        </p:blipFill>
        <p:spPr>
          <a:xfrm>
            <a:off x="520192" y="1974896"/>
            <a:ext cx="5575808" cy="3269673"/>
          </a:xfrm>
        </p:spPr>
      </p:pic>
      <p:pic>
        <p:nvPicPr>
          <p:cNvPr id="6" name="Content Placeholder 4" descr="A paper with math equations&#10;&#10;Description automatically generated">
            <a:extLst>
              <a:ext uri="{FF2B5EF4-FFF2-40B4-BE49-F238E27FC236}">
                <a16:creationId xmlns:a16="http://schemas.microsoft.com/office/drawing/2014/main" id="{0B8AAA84-E814-F58B-0A58-F35BD487BC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508" r="572"/>
          <a:stretch/>
        </p:blipFill>
        <p:spPr>
          <a:xfrm>
            <a:off x="6096001" y="828041"/>
            <a:ext cx="5575807" cy="3381321"/>
          </a:xfrm>
          <a:prstGeom prst="rect">
            <a:avLst/>
          </a:prstGeom>
        </p:spPr>
      </p:pic>
      <p:pic>
        <p:nvPicPr>
          <p:cNvPr id="8" name="Picture 7" descr="A math problem with numbers and equations&#10;&#10;Description automatically generated">
            <a:extLst>
              <a:ext uri="{FF2B5EF4-FFF2-40B4-BE49-F238E27FC236}">
                <a16:creationId xmlns:a16="http://schemas.microsoft.com/office/drawing/2014/main" id="{63A391C1-BE6E-A112-AC78-A7C29DF9C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899" y="3886633"/>
            <a:ext cx="4715901" cy="239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936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B9851-BE2A-E592-FEE2-D377C87F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DTW Algorithm</a:t>
            </a:r>
          </a:p>
        </p:txBody>
      </p:sp>
      <p:pic>
        <p:nvPicPr>
          <p:cNvPr id="5" name="Content Placeholder 4" descr="A black and white text on a white background&#10;&#10;Description automatically generated">
            <a:extLst>
              <a:ext uri="{FF2B5EF4-FFF2-40B4-BE49-F238E27FC236}">
                <a16:creationId xmlns:a16="http://schemas.microsoft.com/office/drawing/2014/main" id="{58BD06F0-F6D6-96C9-C64E-954FCE8F0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20" t="52812"/>
          <a:stretch/>
        </p:blipFill>
        <p:spPr>
          <a:xfrm>
            <a:off x="838200" y="2386361"/>
            <a:ext cx="7028884" cy="1642625"/>
          </a:xfrm>
        </p:spPr>
      </p:pic>
    </p:spTree>
    <p:extLst>
      <p:ext uri="{BB962C8B-B14F-4D97-AF65-F5344CB8AC3E}">
        <p14:creationId xmlns:p14="http://schemas.microsoft.com/office/powerpoint/2010/main" val="763881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67D0D-3956-7BEC-5D14-5FEE1C2C4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E0C72-DD38-902B-854A-DF2DF5260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In-Context Learning (ICL)</a:t>
            </a:r>
            <a:r>
              <a:rPr lang="zh-CN" altLang="en-US" dirty="0"/>
              <a:t> </a:t>
            </a:r>
            <a:r>
              <a:rPr lang="en-US" altLang="zh-CN" dirty="0"/>
              <a:t>Examples</a:t>
            </a:r>
          </a:p>
          <a:p>
            <a:pPr lvl="1"/>
            <a:r>
              <a:rPr lang="en-US" dirty="0"/>
              <a:t>The retrieved similar normal and anomalous time series are incorporated into the prompt for the LLM.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C268C6-93E5-0144-13BB-7F9204854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76" y="3429000"/>
            <a:ext cx="11469089" cy="6589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84C347B-25A1-1AAF-9C9B-C4DE8A03D158}"/>
              </a:ext>
            </a:extLst>
          </p:cNvPr>
          <p:cNvSpPr/>
          <p:nvPr/>
        </p:nvSpPr>
        <p:spPr>
          <a:xfrm>
            <a:off x="6095999" y="3536576"/>
            <a:ext cx="5607425" cy="322730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91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4AAAD86-4259-55B8-CDF7-C79E38AFF019}"/>
              </a:ext>
            </a:extLst>
          </p:cNvPr>
          <p:cNvSpPr/>
          <p:nvPr/>
        </p:nvSpPr>
        <p:spPr>
          <a:xfrm>
            <a:off x="5781907" y="1516691"/>
            <a:ext cx="6024282" cy="1252936"/>
          </a:xfrm>
          <a:custGeom>
            <a:avLst/>
            <a:gdLst>
              <a:gd name="connsiteX0" fmla="*/ 0 w 6024282"/>
              <a:gd name="connsiteY0" fmla="*/ 0 h 1252936"/>
              <a:gd name="connsiteX1" fmla="*/ 789850 w 6024282"/>
              <a:gd name="connsiteY1" fmla="*/ 0 h 1252936"/>
              <a:gd name="connsiteX2" fmla="*/ 1519458 w 6024282"/>
              <a:gd name="connsiteY2" fmla="*/ 0 h 1252936"/>
              <a:gd name="connsiteX3" fmla="*/ 2188822 w 6024282"/>
              <a:gd name="connsiteY3" fmla="*/ 0 h 1252936"/>
              <a:gd name="connsiteX4" fmla="*/ 2858187 w 6024282"/>
              <a:gd name="connsiteY4" fmla="*/ 0 h 1252936"/>
              <a:gd name="connsiteX5" fmla="*/ 3648037 w 6024282"/>
              <a:gd name="connsiteY5" fmla="*/ 0 h 1252936"/>
              <a:gd name="connsiteX6" fmla="*/ 4377645 w 6024282"/>
              <a:gd name="connsiteY6" fmla="*/ 0 h 1252936"/>
              <a:gd name="connsiteX7" fmla="*/ 4866281 w 6024282"/>
              <a:gd name="connsiteY7" fmla="*/ 0 h 1252936"/>
              <a:gd name="connsiteX8" fmla="*/ 6024282 w 6024282"/>
              <a:gd name="connsiteY8" fmla="*/ 0 h 1252936"/>
              <a:gd name="connsiteX9" fmla="*/ 6024282 w 6024282"/>
              <a:gd name="connsiteY9" fmla="*/ 651527 h 1252936"/>
              <a:gd name="connsiteX10" fmla="*/ 6024282 w 6024282"/>
              <a:gd name="connsiteY10" fmla="*/ 1252936 h 1252936"/>
              <a:gd name="connsiteX11" fmla="*/ 5475403 w 6024282"/>
              <a:gd name="connsiteY11" fmla="*/ 1252936 h 1252936"/>
              <a:gd name="connsiteX12" fmla="*/ 4685553 w 6024282"/>
              <a:gd name="connsiteY12" fmla="*/ 1252936 h 1252936"/>
              <a:gd name="connsiteX13" fmla="*/ 4076431 w 6024282"/>
              <a:gd name="connsiteY13" fmla="*/ 1252936 h 1252936"/>
              <a:gd name="connsiteX14" fmla="*/ 3286581 w 6024282"/>
              <a:gd name="connsiteY14" fmla="*/ 1252936 h 1252936"/>
              <a:gd name="connsiteX15" fmla="*/ 2737701 w 6024282"/>
              <a:gd name="connsiteY15" fmla="*/ 1252936 h 1252936"/>
              <a:gd name="connsiteX16" fmla="*/ 2249065 w 6024282"/>
              <a:gd name="connsiteY16" fmla="*/ 1252936 h 1252936"/>
              <a:gd name="connsiteX17" fmla="*/ 1760429 w 6024282"/>
              <a:gd name="connsiteY17" fmla="*/ 1252936 h 1252936"/>
              <a:gd name="connsiteX18" fmla="*/ 1030822 w 6024282"/>
              <a:gd name="connsiteY18" fmla="*/ 1252936 h 1252936"/>
              <a:gd name="connsiteX19" fmla="*/ 0 w 6024282"/>
              <a:gd name="connsiteY19" fmla="*/ 1252936 h 1252936"/>
              <a:gd name="connsiteX20" fmla="*/ 0 w 6024282"/>
              <a:gd name="connsiteY20" fmla="*/ 626468 h 1252936"/>
              <a:gd name="connsiteX21" fmla="*/ 0 w 6024282"/>
              <a:gd name="connsiteY21" fmla="*/ 0 h 1252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024282" h="1252936" fill="none" extrusionOk="0">
                <a:moveTo>
                  <a:pt x="0" y="0"/>
                </a:moveTo>
                <a:cubicBezTo>
                  <a:pt x="255071" y="27387"/>
                  <a:pt x="556362" y="15008"/>
                  <a:pt x="789850" y="0"/>
                </a:cubicBezTo>
                <a:cubicBezTo>
                  <a:pt x="1023338" y="-15008"/>
                  <a:pt x="1352010" y="-18841"/>
                  <a:pt x="1519458" y="0"/>
                </a:cubicBezTo>
                <a:cubicBezTo>
                  <a:pt x="1686906" y="18841"/>
                  <a:pt x="2048591" y="3492"/>
                  <a:pt x="2188822" y="0"/>
                </a:cubicBezTo>
                <a:cubicBezTo>
                  <a:pt x="2329053" y="-3492"/>
                  <a:pt x="2722231" y="3109"/>
                  <a:pt x="2858187" y="0"/>
                </a:cubicBezTo>
                <a:cubicBezTo>
                  <a:pt x="2994144" y="-3109"/>
                  <a:pt x="3459180" y="-35296"/>
                  <a:pt x="3648037" y="0"/>
                </a:cubicBezTo>
                <a:cubicBezTo>
                  <a:pt x="3836894" y="35296"/>
                  <a:pt x="4172494" y="23826"/>
                  <a:pt x="4377645" y="0"/>
                </a:cubicBezTo>
                <a:cubicBezTo>
                  <a:pt x="4582796" y="-23826"/>
                  <a:pt x="4676943" y="-15630"/>
                  <a:pt x="4866281" y="0"/>
                </a:cubicBezTo>
                <a:cubicBezTo>
                  <a:pt x="5055619" y="15630"/>
                  <a:pt x="5733117" y="-10494"/>
                  <a:pt x="6024282" y="0"/>
                </a:cubicBezTo>
                <a:cubicBezTo>
                  <a:pt x="6001978" y="279826"/>
                  <a:pt x="6054982" y="336774"/>
                  <a:pt x="6024282" y="651527"/>
                </a:cubicBezTo>
                <a:cubicBezTo>
                  <a:pt x="5993582" y="966280"/>
                  <a:pt x="6005654" y="1036341"/>
                  <a:pt x="6024282" y="1252936"/>
                </a:cubicBezTo>
                <a:cubicBezTo>
                  <a:pt x="5797223" y="1246094"/>
                  <a:pt x="5588757" y="1279328"/>
                  <a:pt x="5475403" y="1252936"/>
                </a:cubicBezTo>
                <a:cubicBezTo>
                  <a:pt x="5362049" y="1226544"/>
                  <a:pt x="4946127" y="1249850"/>
                  <a:pt x="4685553" y="1252936"/>
                </a:cubicBezTo>
                <a:cubicBezTo>
                  <a:pt x="4424979" y="1256023"/>
                  <a:pt x="4208864" y="1273720"/>
                  <a:pt x="4076431" y="1252936"/>
                </a:cubicBezTo>
                <a:cubicBezTo>
                  <a:pt x="3943998" y="1232152"/>
                  <a:pt x="3593995" y="1256553"/>
                  <a:pt x="3286581" y="1252936"/>
                </a:cubicBezTo>
                <a:cubicBezTo>
                  <a:pt x="2979167" y="1249320"/>
                  <a:pt x="2876516" y="1252239"/>
                  <a:pt x="2737701" y="1252936"/>
                </a:cubicBezTo>
                <a:cubicBezTo>
                  <a:pt x="2598886" y="1253633"/>
                  <a:pt x="2487664" y="1260049"/>
                  <a:pt x="2249065" y="1252936"/>
                </a:cubicBezTo>
                <a:cubicBezTo>
                  <a:pt x="2010466" y="1245823"/>
                  <a:pt x="1975611" y="1255515"/>
                  <a:pt x="1760429" y="1252936"/>
                </a:cubicBezTo>
                <a:cubicBezTo>
                  <a:pt x="1545247" y="1250357"/>
                  <a:pt x="1362505" y="1231697"/>
                  <a:pt x="1030822" y="1252936"/>
                </a:cubicBezTo>
                <a:cubicBezTo>
                  <a:pt x="699139" y="1274175"/>
                  <a:pt x="500192" y="1261881"/>
                  <a:pt x="0" y="1252936"/>
                </a:cubicBezTo>
                <a:cubicBezTo>
                  <a:pt x="14730" y="942987"/>
                  <a:pt x="-31191" y="934090"/>
                  <a:pt x="0" y="626468"/>
                </a:cubicBezTo>
                <a:cubicBezTo>
                  <a:pt x="31191" y="318846"/>
                  <a:pt x="-25772" y="200175"/>
                  <a:pt x="0" y="0"/>
                </a:cubicBezTo>
                <a:close/>
              </a:path>
              <a:path w="6024282" h="1252936" stroke="0" extrusionOk="0">
                <a:moveTo>
                  <a:pt x="0" y="0"/>
                </a:moveTo>
                <a:cubicBezTo>
                  <a:pt x="138137" y="12339"/>
                  <a:pt x="326387" y="-14890"/>
                  <a:pt x="609122" y="0"/>
                </a:cubicBezTo>
                <a:cubicBezTo>
                  <a:pt x="891857" y="14890"/>
                  <a:pt x="885030" y="-24266"/>
                  <a:pt x="1097758" y="0"/>
                </a:cubicBezTo>
                <a:cubicBezTo>
                  <a:pt x="1310486" y="24266"/>
                  <a:pt x="1709279" y="-12342"/>
                  <a:pt x="1887608" y="0"/>
                </a:cubicBezTo>
                <a:cubicBezTo>
                  <a:pt x="2065937" y="12342"/>
                  <a:pt x="2288584" y="-278"/>
                  <a:pt x="2496730" y="0"/>
                </a:cubicBezTo>
                <a:cubicBezTo>
                  <a:pt x="2704876" y="278"/>
                  <a:pt x="2858365" y="18539"/>
                  <a:pt x="3105852" y="0"/>
                </a:cubicBezTo>
                <a:cubicBezTo>
                  <a:pt x="3353339" y="-18539"/>
                  <a:pt x="3591633" y="15659"/>
                  <a:pt x="3895702" y="0"/>
                </a:cubicBezTo>
                <a:cubicBezTo>
                  <a:pt x="4199771" y="-15659"/>
                  <a:pt x="4233483" y="19702"/>
                  <a:pt x="4444581" y="0"/>
                </a:cubicBezTo>
                <a:cubicBezTo>
                  <a:pt x="4655679" y="-19702"/>
                  <a:pt x="4980771" y="36756"/>
                  <a:pt x="5234432" y="0"/>
                </a:cubicBezTo>
                <a:cubicBezTo>
                  <a:pt x="5488093" y="-36756"/>
                  <a:pt x="5832146" y="18066"/>
                  <a:pt x="6024282" y="0"/>
                </a:cubicBezTo>
                <a:cubicBezTo>
                  <a:pt x="6012058" y="219142"/>
                  <a:pt x="6018662" y="461009"/>
                  <a:pt x="6024282" y="626468"/>
                </a:cubicBezTo>
                <a:cubicBezTo>
                  <a:pt x="6029902" y="791927"/>
                  <a:pt x="6021991" y="1108138"/>
                  <a:pt x="6024282" y="1252936"/>
                </a:cubicBezTo>
                <a:cubicBezTo>
                  <a:pt x="5705953" y="1218363"/>
                  <a:pt x="5553877" y="1258404"/>
                  <a:pt x="5294675" y="1252936"/>
                </a:cubicBezTo>
                <a:cubicBezTo>
                  <a:pt x="5035473" y="1247468"/>
                  <a:pt x="4723137" y="1268817"/>
                  <a:pt x="4504824" y="1252936"/>
                </a:cubicBezTo>
                <a:cubicBezTo>
                  <a:pt x="4286511" y="1237055"/>
                  <a:pt x="3885932" y="1258208"/>
                  <a:pt x="3714974" y="1252936"/>
                </a:cubicBezTo>
                <a:cubicBezTo>
                  <a:pt x="3544016" y="1247665"/>
                  <a:pt x="3295901" y="1260273"/>
                  <a:pt x="3166095" y="1252936"/>
                </a:cubicBezTo>
                <a:cubicBezTo>
                  <a:pt x="3036289" y="1245599"/>
                  <a:pt x="2784978" y="1266536"/>
                  <a:pt x="2496730" y="1252936"/>
                </a:cubicBezTo>
                <a:cubicBezTo>
                  <a:pt x="2208483" y="1239336"/>
                  <a:pt x="2006145" y="1238504"/>
                  <a:pt x="1706880" y="1252936"/>
                </a:cubicBezTo>
                <a:cubicBezTo>
                  <a:pt x="1407615" y="1267369"/>
                  <a:pt x="1218810" y="1238213"/>
                  <a:pt x="1037515" y="1252936"/>
                </a:cubicBezTo>
                <a:cubicBezTo>
                  <a:pt x="856220" y="1267659"/>
                  <a:pt x="474298" y="1217220"/>
                  <a:pt x="0" y="1252936"/>
                </a:cubicBezTo>
                <a:cubicBezTo>
                  <a:pt x="-16543" y="960371"/>
                  <a:pt x="-28333" y="923995"/>
                  <a:pt x="0" y="651527"/>
                </a:cubicBezTo>
                <a:cubicBezTo>
                  <a:pt x="28333" y="379059"/>
                  <a:pt x="19285" y="171430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22298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130D9-E705-20DE-923B-5C1F3255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dirty="0"/>
              <a:t>Anomaly Detection Chain of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F0B2E-B53A-F53B-F9A7-58AF95A37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06" y="2331927"/>
            <a:ext cx="5539154" cy="4351338"/>
          </a:xfrm>
        </p:spPr>
        <p:txBody>
          <a:bodyPr/>
          <a:lstStyle/>
          <a:p>
            <a:r>
              <a:rPr lang="en-US" dirty="0"/>
              <a:t>Domain Knowledge Injection</a:t>
            </a:r>
          </a:p>
          <a:p>
            <a:pPr lvl="1"/>
            <a:r>
              <a:rPr lang="en-US" dirty="0"/>
              <a:t>judgment rules</a:t>
            </a:r>
          </a:p>
          <a:p>
            <a:pPr lvl="1"/>
            <a:r>
              <a:rPr lang="en-US" dirty="0"/>
              <a:t>anomaly type definitions</a:t>
            </a:r>
          </a:p>
          <a:p>
            <a:pPr lvl="1"/>
            <a:r>
              <a:rPr lang="en-US" dirty="0"/>
              <a:t>criteria for alarm levels</a:t>
            </a:r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53020E3F-CD58-0DB4-9E05-CD0A38E75974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3383783" y="2143159"/>
            <a:ext cx="2398124" cy="868536"/>
          </a:xfrm>
          <a:prstGeom prst="bentConnector3">
            <a:avLst>
              <a:gd name="adj1" fmla="val 8421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hart of a graph&#10;&#10;Description automatically generated with medium confidence">
            <a:extLst>
              <a:ext uri="{FF2B5EF4-FFF2-40B4-BE49-F238E27FC236}">
                <a16:creationId xmlns:a16="http://schemas.microsoft.com/office/drawing/2014/main" id="{C558C401-3A1B-0045-F7D2-908495EE3D4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0" b="72119"/>
          <a:stretch/>
        </p:blipFill>
        <p:spPr>
          <a:xfrm>
            <a:off x="8182520" y="2943624"/>
            <a:ext cx="3745021" cy="1446808"/>
          </a:xfrm>
          <a:prstGeom prst="rect">
            <a:avLst/>
          </a:prstGeom>
        </p:spPr>
      </p:pic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82ED2E8-3EE2-B904-6969-A4874F3AE8E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726477" y="3410866"/>
            <a:ext cx="3456043" cy="2561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210A3BF-1EAF-43D1-9171-8CE688726594}"/>
              </a:ext>
            </a:extLst>
          </p:cNvPr>
          <p:cNvSpPr txBox="1"/>
          <p:nvPr/>
        </p:nvSpPr>
        <p:spPr>
          <a:xfrm>
            <a:off x="5876365" y="1690688"/>
            <a:ext cx="5809129" cy="923330"/>
          </a:xfrm>
          <a:custGeom>
            <a:avLst/>
            <a:gdLst>
              <a:gd name="connsiteX0" fmla="*/ 0 w 5809129"/>
              <a:gd name="connsiteY0" fmla="*/ 0 h 923330"/>
              <a:gd name="connsiteX1" fmla="*/ 522822 w 5809129"/>
              <a:gd name="connsiteY1" fmla="*/ 0 h 923330"/>
              <a:gd name="connsiteX2" fmla="*/ 929461 w 5809129"/>
              <a:gd name="connsiteY2" fmla="*/ 0 h 923330"/>
              <a:gd name="connsiteX3" fmla="*/ 1626556 w 5809129"/>
              <a:gd name="connsiteY3" fmla="*/ 0 h 923330"/>
              <a:gd name="connsiteX4" fmla="*/ 2149378 w 5809129"/>
              <a:gd name="connsiteY4" fmla="*/ 0 h 923330"/>
              <a:gd name="connsiteX5" fmla="*/ 2672199 w 5809129"/>
              <a:gd name="connsiteY5" fmla="*/ 0 h 923330"/>
              <a:gd name="connsiteX6" fmla="*/ 3369295 w 5809129"/>
              <a:gd name="connsiteY6" fmla="*/ 0 h 923330"/>
              <a:gd name="connsiteX7" fmla="*/ 3834025 w 5809129"/>
              <a:gd name="connsiteY7" fmla="*/ 0 h 923330"/>
              <a:gd name="connsiteX8" fmla="*/ 4531121 w 5809129"/>
              <a:gd name="connsiteY8" fmla="*/ 0 h 923330"/>
              <a:gd name="connsiteX9" fmla="*/ 5228216 w 5809129"/>
              <a:gd name="connsiteY9" fmla="*/ 0 h 923330"/>
              <a:gd name="connsiteX10" fmla="*/ 5809129 w 5809129"/>
              <a:gd name="connsiteY10" fmla="*/ 0 h 923330"/>
              <a:gd name="connsiteX11" fmla="*/ 5809129 w 5809129"/>
              <a:gd name="connsiteY11" fmla="*/ 480132 h 923330"/>
              <a:gd name="connsiteX12" fmla="*/ 5809129 w 5809129"/>
              <a:gd name="connsiteY12" fmla="*/ 923330 h 923330"/>
              <a:gd name="connsiteX13" fmla="*/ 5402490 w 5809129"/>
              <a:gd name="connsiteY13" fmla="*/ 923330 h 923330"/>
              <a:gd name="connsiteX14" fmla="*/ 4705394 w 5809129"/>
              <a:gd name="connsiteY14" fmla="*/ 923330 h 923330"/>
              <a:gd name="connsiteX15" fmla="*/ 4240664 w 5809129"/>
              <a:gd name="connsiteY15" fmla="*/ 923330 h 923330"/>
              <a:gd name="connsiteX16" fmla="*/ 3659751 w 5809129"/>
              <a:gd name="connsiteY16" fmla="*/ 923330 h 923330"/>
              <a:gd name="connsiteX17" fmla="*/ 2962656 w 5809129"/>
              <a:gd name="connsiteY17" fmla="*/ 923330 h 923330"/>
              <a:gd name="connsiteX18" fmla="*/ 2381743 w 5809129"/>
              <a:gd name="connsiteY18" fmla="*/ 923330 h 923330"/>
              <a:gd name="connsiteX19" fmla="*/ 1975104 w 5809129"/>
              <a:gd name="connsiteY19" fmla="*/ 923330 h 923330"/>
              <a:gd name="connsiteX20" fmla="*/ 1510374 w 5809129"/>
              <a:gd name="connsiteY20" fmla="*/ 923330 h 923330"/>
              <a:gd name="connsiteX21" fmla="*/ 813278 w 5809129"/>
              <a:gd name="connsiteY21" fmla="*/ 923330 h 923330"/>
              <a:gd name="connsiteX22" fmla="*/ 0 w 5809129"/>
              <a:gd name="connsiteY22" fmla="*/ 923330 h 923330"/>
              <a:gd name="connsiteX23" fmla="*/ 0 w 5809129"/>
              <a:gd name="connsiteY23" fmla="*/ 480132 h 923330"/>
              <a:gd name="connsiteX24" fmla="*/ 0 w 5809129"/>
              <a:gd name="connsiteY24" fmla="*/ 0 h 923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809129" h="923330" extrusionOk="0">
                <a:moveTo>
                  <a:pt x="0" y="0"/>
                </a:moveTo>
                <a:cubicBezTo>
                  <a:pt x="130551" y="-6035"/>
                  <a:pt x="410734" y="42137"/>
                  <a:pt x="522822" y="0"/>
                </a:cubicBezTo>
                <a:cubicBezTo>
                  <a:pt x="634910" y="-42137"/>
                  <a:pt x="745222" y="27568"/>
                  <a:pt x="929461" y="0"/>
                </a:cubicBezTo>
                <a:cubicBezTo>
                  <a:pt x="1113700" y="-27568"/>
                  <a:pt x="1374598" y="52003"/>
                  <a:pt x="1626556" y="0"/>
                </a:cubicBezTo>
                <a:cubicBezTo>
                  <a:pt x="1878514" y="-52003"/>
                  <a:pt x="1944885" y="24244"/>
                  <a:pt x="2149378" y="0"/>
                </a:cubicBezTo>
                <a:cubicBezTo>
                  <a:pt x="2353871" y="-24244"/>
                  <a:pt x="2555538" y="16431"/>
                  <a:pt x="2672199" y="0"/>
                </a:cubicBezTo>
                <a:cubicBezTo>
                  <a:pt x="2788860" y="-16431"/>
                  <a:pt x="3126971" y="2946"/>
                  <a:pt x="3369295" y="0"/>
                </a:cubicBezTo>
                <a:cubicBezTo>
                  <a:pt x="3611619" y="-2946"/>
                  <a:pt x="3734861" y="55687"/>
                  <a:pt x="3834025" y="0"/>
                </a:cubicBezTo>
                <a:cubicBezTo>
                  <a:pt x="3933189" y="-55687"/>
                  <a:pt x="4221963" y="53305"/>
                  <a:pt x="4531121" y="0"/>
                </a:cubicBezTo>
                <a:cubicBezTo>
                  <a:pt x="4840279" y="-53305"/>
                  <a:pt x="5000659" y="21134"/>
                  <a:pt x="5228216" y="0"/>
                </a:cubicBezTo>
                <a:cubicBezTo>
                  <a:pt x="5455774" y="-21134"/>
                  <a:pt x="5591086" y="51545"/>
                  <a:pt x="5809129" y="0"/>
                </a:cubicBezTo>
                <a:cubicBezTo>
                  <a:pt x="5839681" y="219931"/>
                  <a:pt x="5767424" y="331858"/>
                  <a:pt x="5809129" y="480132"/>
                </a:cubicBezTo>
                <a:cubicBezTo>
                  <a:pt x="5850834" y="628406"/>
                  <a:pt x="5768377" y="738099"/>
                  <a:pt x="5809129" y="923330"/>
                </a:cubicBezTo>
                <a:cubicBezTo>
                  <a:pt x="5645592" y="959734"/>
                  <a:pt x="5491683" y="879869"/>
                  <a:pt x="5402490" y="923330"/>
                </a:cubicBezTo>
                <a:cubicBezTo>
                  <a:pt x="5313297" y="966791"/>
                  <a:pt x="5000926" y="844243"/>
                  <a:pt x="4705394" y="923330"/>
                </a:cubicBezTo>
                <a:cubicBezTo>
                  <a:pt x="4409862" y="1002417"/>
                  <a:pt x="4461184" y="897683"/>
                  <a:pt x="4240664" y="923330"/>
                </a:cubicBezTo>
                <a:cubicBezTo>
                  <a:pt x="4020144" y="948977"/>
                  <a:pt x="3860147" y="890192"/>
                  <a:pt x="3659751" y="923330"/>
                </a:cubicBezTo>
                <a:cubicBezTo>
                  <a:pt x="3459355" y="956468"/>
                  <a:pt x="3152438" y="887836"/>
                  <a:pt x="2962656" y="923330"/>
                </a:cubicBezTo>
                <a:cubicBezTo>
                  <a:pt x="2772874" y="958824"/>
                  <a:pt x="2516332" y="859470"/>
                  <a:pt x="2381743" y="923330"/>
                </a:cubicBezTo>
                <a:cubicBezTo>
                  <a:pt x="2247154" y="987190"/>
                  <a:pt x="2153374" y="890666"/>
                  <a:pt x="1975104" y="923330"/>
                </a:cubicBezTo>
                <a:cubicBezTo>
                  <a:pt x="1796834" y="955994"/>
                  <a:pt x="1720190" y="923198"/>
                  <a:pt x="1510374" y="923330"/>
                </a:cubicBezTo>
                <a:cubicBezTo>
                  <a:pt x="1300558" y="923462"/>
                  <a:pt x="1009852" y="878470"/>
                  <a:pt x="813278" y="923330"/>
                </a:cubicBezTo>
                <a:cubicBezTo>
                  <a:pt x="616704" y="968190"/>
                  <a:pt x="272713" y="921656"/>
                  <a:pt x="0" y="923330"/>
                </a:cubicBezTo>
                <a:cubicBezTo>
                  <a:pt x="-8480" y="822428"/>
                  <a:pt x="14958" y="629064"/>
                  <a:pt x="0" y="480132"/>
                </a:cubicBezTo>
                <a:cubicBezTo>
                  <a:pt x="-14958" y="331200"/>
                  <a:pt x="33197" y="194430"/>
                  <a:pt x="0" y="0"/>
                </a:cubicBezTo>
                <a:close/>
              </a:path>
            </a:pathLst>
          </a:custGeom>
          <a:noFill/>
          <a:ln>
            <a:solidFill>
              <a:schemeClr val="dk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dirty="0"/>
              <a:t>A data point is considered an anomaly if it is part of a sequence of at least one consecutive anomalous points or continues to plummet or surge abruptly.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DA6DA43-C528-B1B5-8386-2A25ACBB21FA}"/>
              </a:ext>
            </a:extLst>
          </p:cNvPr>
          <p:cNvSpPr/>
          <p:nvPr/>
        </p:nvSpPr>
        <p:spPr>
          <a:xfrm>
            <a:off x="5468799" y="4571848"/>
            <a:ext cx="6216695" cy="1403348"/>
          </a:xfrm>
          <a:custGeom>
            <a:avLst/>
            <a:gdLst>
              <a:gd name="connsiteX0" fmla="*/ 0 w 6216695"/>
              <a:gd name="connsiteY0" fmla="*/ 0 h 1403348"/>
              <a:gd name="connsiteX1" fmla="*/ 504243 w 6216695"/>
              <a:gd name="connsiteY1" fmla="*/ 0 h 1403348"/>
              <a:gd name="connsiteX2" fmla="*/ 1319321 w 6216695"/>
              <a:gd name="connsiteY2" fmla="*/ 0 h 1403348"/>
              <a:gd name="connsiteX3" fmla="*/ 2072232 w 6216695"/>
              <a:gd name="connsiteY3" fmla="*/ 0 h 1403348"/>
              <a:gd name="connsiteX4" fmla="*/ 2576475 w 6216695"/>
              <a:gd name="connsiteY4" fmla="*/ 0 h 1403348"/>
              <a:gd name="connsiteX5" fmla="*/ 3205052 w 6216695"/>
              <a:gd name="connsiteY5" fmla="*/ 0 h 1403348"/>
              <a:gd name="connsiteX6" fmla="*/ 4020129 w 6216695"/>
              <a:gd name="connsiteY6" fmla="*/ 0 h 1403348"/>
              <a:gd name="connsiteX7" fmla="*/ 4710873 w 6216695"/>
              <a:gd name="connsiteY7" fmla="*/ 0 h 1403348"/>
              <a:gd name="connsiteX8" fmla="*/ 5463784 w 6216695"/>
              <a:gd name="connsiteY8" fmla="*/ 0 h 1403348"/>
              <a:gd name="connsiteX9" fmla="*/ 6216695 w 6216695"/>
              <a:gd name="connsiteY9" fmla="*/ 0 h 1403348"/>
              <a:gd name="connsiteX10" fmla="*/ 6216695 w 6216695"/>
              <a:gd name="connsiteY10" fmla="*/ 467783 h 1403348"/>
              <a:gd name="connsiteX11" fmla="*/ 6216695 w 6216695"/>
              <a:gd name="connsiteY11" fmla="*/ 949599 h 1403348"/>
              <a:gd name="connsiteX12" fmla="*/ 6216695 w 6216695"/>
              <a:gd name="connsiteY12" fmla="*/ 1403348 h 1403348"/>
              <a:gd name="connsiteX13" fmla="*/ 5712452 w 6216695"/>
              <a:gd name="connsiteY13" fmla="*/ 1403348 h 1403348"/>
              <a:gd name="connsiteX14" fmla="*/ 5208209 w 6216695"/>
              <a:gd name="connsiteY14" fmla="*/ 1403348 h 1403348"/>
              <a:gd name="connsiteX15" fmla="*/ 4455298 w 6216695"/>
              <a:gd name="connsiteY15" fmla="*/ 1403348 h 1403348"/>
              <a:gd name="connsiteX16" fmla="*/ 3951055 w 6216695"/>
              <a:gd name="connsiteY16" fmla="*/ 1403348 h 1403348"/>
              <a:gd name="connsiteX17" fmla="*/ 3260311 w 6216695"/>
              <a:gd name="connsiteY17" fmla="*/ 1403348 h 1403348"/>
              <a:gd name="connsiteX18" fmla="*/ 2693901 w 6216695"/>
              <a:gd name="connsiteY18" fmla="*/ 1403348 h 1403348"/>
              <a:gd name="connsiteX19" fmla="*/ 2003157 w 6216695"/>
              <a:gd name="connsiteY19" fmla="*/ 1403348 h 1403348"/>
              <a:gd name="connsiteX20" fmla="*/ 1312413 w 6216695"/>
              <a:gd name="connsiteY20" fmla="*/ 1403348 h 1403348"/>
              <a:gd name="connsiteX21" fmla="*/ 621669 w 6216695"/>
              <a:gd name="connsiteY21" fmla="*/ 1403348 h 1403348"/>
              <a:gd name="connsiteX22" fmla="*/ 0 w 6216695"/>
              <a:gd name="connsiteY22" fmla="*/ 1403348 h 1403348"/>
              <a:gd name="connsiteX23" fmla="*/ 0 w 6216695"/>
              <a:gd name="connsiteY23" fmla="*/ 949599 h 1403348"/>
              <a:gd name="connsiteX24" fmla="*/ 0 w 6216695"/>
              <a:gd name="connsiteY24" fmla="*/ 481816 h 1403348"/>
              <a:gd name="connsiteX25" fmla="*/ 0 w 6216695"/>
              <a:gd name="connsiteY25" fmla="*/ 0 h 1403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6216695" h="1403348" fill="none" extrusionOk="0">
                <a:moveTo>
                  <a:pt x="0" y="0"/>
                </a:moveTo>
                <a:cubicBezTo>
                  <a:pt x="165476" y="-16977"/>
                  <a:pt x="288887" y="-1932"/>
                  <a:pt x="504243" y="0"/>
                </a:cubicBezTo>
                <a:cubicBezTo>
                  <a:pt x="719599" y="1932"/>
                  <a:pt x="918478" y="-21016"/>
                  <a:pt x="1319321" y="0"/>
                </a:cubicBezTo>
                <a:cubicBezTo>
                  <a:pt x="1720164" y="21016"/>
                  <a:pt x="1700898" y="1721"/>
                  <a:pt x="2072232" y="0"/>
                </a:cubicBezTo>
                <a:cubicBezTo>
                  <a:pt x="2443566" y="-1721"/>
                  <a:pt x="2356281" y="8878"/>
                  <a:pt x="2576475" y="0"/>
                </a:cubicBezTo>
                <a:cubicBezTo>
                  <a:pt x="2796669" y="-8878"/>
                  <a:pt x="3036241" y="15091"/>
                  <a:pt x="3205052" y="0"/>
                </a:cubicBezTo>
                <a:cubicBezTo>
                  <a:pt x="3373863" y="-15091"/>
                  <a:pt x="3715253" y="-11226"/>
                  <a:pt x="4020129" y="0"/>
                </a:cubicBezTo>
                <a:cubicBezTo>
                  <a:pt x="4325005" y="11226"/>
                  <a:pt x="4456936" y="31361"/>
                  <a:pt x="4710873" y="0"/>
                </a:cubicBezTo>
                <a:cubicBezTo>
                  <a:pt x="4964810" y="-31361"/>
                  <a:pt x="5136985" y="-30220"/>
                  <a:pt x="5463784" y="0"/>
                </a:cubicBezTo>
                <a:cubicBezTo>
                  <a:pt x="5790583" y="30220"/>
                  <a:pt x="5986853" y="-23803"/>
                  <a:pt x="6216695" y="0"/>
                </a:cubicBezTo>
                <a:cubicBezTo>
                  <a:pt x="6195092" y="212358"/>
                  <a:pt x="6230853" y="339855"/>
                  <a:pt x="6216695" y="467783"/>
                </a:cubicBezTo>
                <a:cubicBezTo>
                  <a:pt x="6202537" y="595711"/>
                  <a:pt x="6240617" y="752371"/>
                  <a:pt x="6216695" y="949599"/>
                </a:cubicBezTo>
                <a:cubicBezTo>
                  <a:pt x="6192773" y="1146827"/>
                  <a:pt x="6220528" y="1289283"/>
                  <a:pt x="6216695" y="1403348"/>
                </a:cubicBezTo>
                <a:cubicBezTo>
                  <a:pt x="6108354" y="1417719"/>
                  <a:pt x="5963300" y="1414583"/>
                  <a:pt x="5712452" y="1403348"/>
                </a:cubicBezTo>
                <a:cubicBezTo>
                  <a:pt x="5461604" y="1392113"/>
                  <a:pt x="5333300" y="1388166"/>
                  <a:pt x="5208209" y="1403348"/>
                </a:cubicBezTo>
                <a:cubicBezTo>
                  <a:pt x="5083118" y="1418530"/>
                  <a:pt x="4698319" y="1410439"/>
                  <a:pt x="4455298" y="1403348"/>
                </a:cubicBezTo>
                <a:cubicBezTo>
                  <a:pt x="4212277" y="1396257"/>
                  <a:pt x="4092851" y="1393507"/>
                  <a:pt x="3951055" y="1403348"/>
                </a:cubicBezTo>
                <a:cubicBezTo>
                  <a:pt x="3809259" y="1413189"/>
                  <a:pt x="3579956" y="1378707"/>
                  <a:pt x="3260311" y="1403348"/>
                </a:cubicBezTo>
                <a:cubicBezTo>
                  <a:pt x="2940666" y="1427989"/>
                  <a:pt x="2957263" y="1415770"/>
                  <a:pt x="2693901" y="1403348"/>
                </a:cubicBezTo>
                <a:cubicBezTo>
                  <a:pt x="2430539" y="1390927"/>
                  <a:pt x="2264381" y="1381888"/>
                  <a:pt x="2003157" y="1403348"/>
                </a:cubicBezTo>
                <a:cubicBezTo>
                  <a:pt x="1741933" y="1424808"/>
                  <a:pt x="1488787" y="1378807"/>
                  <a:pt x="1312413" y="1403348"/>
                </a:cubicBezTo>
                <a:cubicBezTo>
                  <a:pt x="1136039" y="1427889"/>
                  <a:pt x="901486" y="1413634"/>
                  <a:pt x="621669" y="1403348"/>
                </a:cubicBezTo>
                <a:cubicBezTo>
                  <a:pt x="341852" y="1393062"/>
                  <a:pt x="183966" y="1395980"/>
                  <a:pt x="0" y="1403348"/>
                </a:cubicBezTo>
                <a:cubicBezTo>
                  <a:pt x="19673" y="1281511"/>
                  <a:pt x="13081" y="1097796"/>
                  <a:pt x="0" y="949599"/>
                </a:cubicBezTo>
                <a:cubicBezTo>
                  <a:pt x="-13081" y="801402"/>
                  <a:pt x="-8911" y="688900"/>
                  <a:pt x="0" y="481816"/>
                </a:cubicBezTo>
                <a:cubicBezTo>
                  <a:pt x="8911" y="274732"/>
                  <a:pt x="2302" y="166377"/>
                  <a:pt x="0" y="0"/>
                </a:cubicBezTo>
                <a:close/>
              </a:path>
              <a:path w="6216695" h="1403348" stroke="0" extrusionOk="0">
                <a:moveTo>
                  <a:pt x="0" y="0"/>
                </a:moveTo>
                <a:cubicBezTo>
                  <a:pt x="268115" y="-15350"/>
                  <a:pt x="317374" y="-21560"/>
                  <a:pt x="628577" y="0"/>
                </a:cubicBezTo>
                <a:cubicBezTo>
                  <a:pt x="939780" y="21560"/>
                  <a:pt x="939791" y="-13421"/>
                  <a:pt x="1132820" y="0"/>
                </a:cubicBezTo>
                <a:cubicBezTo>
                  <a:pt x="1325849" y="13421"/>
                  <a:pt x="1777539" y="38289"/>
                  <a:pt x="1947898" y="0"/>
                </a:cubicBezTo>
                <a:cubicBezTo>
                  <a:pt x="2118257" y="-38289"/>
                  <a:pt x="2330564" y="-27425"/>
                  <a:pt x="2576475" y="0"/>
                </a:cubicBezTo>
                <a:cubicBezTo>
                  <a:pt x="2822386" y="27425"/>
                  <a:pt x="2950958" y="-20783"/>
                  <a:pt x="3205052" y="0"/>
                </a:cubicBezTo>
                <a:cubicBezTo>
                  <a:pt x="3459146" y="20783"/>
                  <a:pt x="3840889" y="2376"/>
                  <a:pt x="4020129" y="0"/>
                </a:cubicBezTo>
                <a:cubicBezTo>
                  <a:pt x="4199369" y="-2376"/>
                  <a:pt x="4416447" y="-23135"/>
                  <a:pt x="4586539" y="0"/>
                </a:cubicBezTo>
                <a:cubicBezTo>
                  <a:pt x="4756631" y="23135"/>
                  <a:pt x="5087327" y="-11588"/>
                  <a:pt x="5401617" y="0"/>
                </a:cubicBezTo>
                <a:cubicBezTo>
                  <a:pt x="5715907" y="11588"/>
                  <a:pt x="5813429" y="-32829"/>
                  <a:pt x="6216695" y="0"/>
                </a:cubicBezTo>
                <a:cubicBezTo>
                  <a:pt x="6203875" y="222347"/>
                  <a:pt x="6234843" y="349978"/>
                  <a:pt x="6216695" y="467783"/>
                </a:cubicBezTo>
                <a:cubicBezTo>
                  <a:pt x="6198547" y="585588"/>
                  <a:pt x="6213190" y="703050"/>
                  <a:pt x="6216695" y="935565"/>
                </a:cubicBezTo>
                <a:cubicBezTo>
                  <a:pt x="6220200" y="1168080"/>
                  <a:pt x="6224508" y="1297843"/>
                  <a:pt x="6216695" y="1403348"/>
                </a:cubicBezTo>
                <a:cubicBezTo>
                  <a:pt x="6052698" y="1425205"/>
                  <a:pt x="5939784" y="1383157"/>
                  <a:pt x="5712452" y="1403348"/>
                </a:cubicBezTo>
                <a:cubicBezTo>
                  <a:pt x="5485120" y="1423539"/>
                  <a:pt x="5147740" y="1424962"/>
                  <a:pt x="4897374" y="1403348"/>
                </a:cubicBezTo>
                <a:cubicBezTo>
                  <a:pt x="4647008" y="1381734"/>
                  <a:pt x="4557328" y="1380276"/>
                  <a:pt x="4330964" y="1403348"/>
                </a:cubicBezTo>
                <a:cubicBezTo>
                  <a:pt x="4104600" y="1426421"/>
                  <a:pt x="3946904" y="1419424"/>
                  <a:pt x="3640220" y="1403348"/>
                </a:cubicBezTo>
                <a:cubicBezTo>
                  <a:pt x="3333536" y="1387272"/>
                  <a:pt x="3093767" y="1424526"/>
                  <a:pt x="2825143" y="1403348"/>
                </a:cubicBezTo>
                <a:cubicBezTo>
                  <a:pt x="2556519" y="1382170"/>
                  <a:pt x="2477776" y="1374133"/>
                  <a:pt x="2134399" y="1403348"/>
                </a:cubicBezTo>
                <a:cubicBezTo>
                  <a:pt x="1791022" y="1432563"/>
                  <a:pt x="1781936" y="1424755"/>
                  <a:pt x="1630156" y="1403348"/>
                </a:cubicBezTo>
                <a:cubicBezTo>
                  <a:pt x="1478376" y="1381941"/>
                  <a:pt x="1340818" y="1422895"/>
                  <a:pt x="1063746" y="1403348"/>
                </a:cubicBezTo>
                <a:cubicBezTo>
                  <a:pt x="786674" y="1383802"/>
                  <a:pt x="394059" y="1444472"/>
                  <a:pt x="0" y="1403348"/>
                </a:cubicBezTo>
                <a:cubicBezTo>
                  <a:pt x="5583" y="1214560"/>
                  <a:pt x="-17078" y="1081879"/>
                  <a:pt x="0" y="935565"/>
                </a:cubicBezTo>
                <a:cubicBezTo>
                  <a:pt x="17078" y="789251"/>
                  <a:pt x="-344" y="573309"/>
                  <a:pt x="0" y="467783"/>
                </a:cubicBezTo>
                <a:cubicBezTo>
                  <a:pt x="344" y="362257"/>
                  <a:pt x="-16195" y="182663"/>
                  <a:pt x="0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22298"/>
            </a:schemeClr>
          </a:solidFill>
          <a:ln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F1DF70-FFCC-5470-5FAC-218010484EF0}"/>
              </a:ext>
            </a:extLst>
          </p:cNvPr>
          <p:cNvSpPr txBox="1"/>
          <p:nvPr/>
        </p:nvSpPr>
        <p:spPr>
          <a:xfrm>
            <a:off x="5672581" y="4673357"/>
            <a:ext cx="5809129" cy="1200329"/>
          </a:xfrm>
          <a:custGeom>
            <a:avLst/>
            <a:gdLst>
              <a:gd name="connsiteX0" fmla="*/ 0 w 5809129"/>
              <a:gd name="connsiteY0" fmla="*/ 0 h 1200329"/>
              <a:gd name="connsiteX1" fmla="*/ 522822 w 5809129"/>
              <a:gd name="connsiteY1" fmla="*/ 0 h 1200329"/>
              <a:gd name="connsiteX2" fmla="*/ 929461 w 5809129"/>
              <a:gd name="connsiteY2" fmla="*/ 0 h 1200329"/>
              <a:gd name="connsiteX3" fmla="*/ 1626556 w 5809129"/>
              <a:gd name="connsiteY3" fmla="*/ 0 h 1200329"/>
              <a:gd name="connsiteX4" fmla="*/ 2149378 w 5809129"/>
              <a:gd name="connsiteY4" fmla="*/ 0 h 1200329"/>
              <a:gd name="connsiteX5" fmla="*/ 2672199 w 5809129"/>
              <a:gd name="connsiteY5" fmla="*/ 0 h 1200329"/>
              <a:gd name="connsiteX6" fmla="*/ 3369295 w 5809129"/>
              <a:gd name="connsiteY6" fmla="*/ 0 h 1200329"/>
              <a:gd name="connsiteX7" fmla="*/ 3834025 w 5809129"/>
              <a:gd name="connsiteY7" fmla="*/ 0 h 1200329"/>
              <a:gd name="connsiteX8" fmla="*/ 4531121 w 5809129"/>
              <a:gd name="connsiteY8" fmla="*/ 0 h 1200329"/>
              <a:gd name="connsiteX9" fmla="*/ 5228216 w 5809129"/>
              <a:gd name="connsiteY9" fmla="*/ 0 h 1200329"/>
              <a:gd name="connsiteX10" fmla="*/ 5809129 w 5809129"/>
              <a:gd name="connsiteY10" fmla="*/ 0 h 1200329"/>
              <a:gd name="connsiteX11" fmla="*/ 5809129 w 5809129"/>
              <a:gd name="connsiteY11" fmla="*/ 424116 h 1200329"/>
              <a:gd name="connsiteX12" fmla="*/ 5809129 w 5809129"/>
              <a:gd name="connsiteY12" fmla="*/ 836229 h 1200329"/>
              <a:gd name="connsiteX13" fmla="*/ 5809129 w 5809129"/>
              <a:gd name="connsiteY13" fmla="*/ 1200329 h 1200329"/>
              <a:gd name="connsiteX14" fmla="*/ 5228216 w 5809129"/>
              <a:gd name="connsiteY14" fmla="*/ 1200329 h 1200329"/>
              <a:gd name="connsiteX15" fmla="*/ 4763486 w 5809129"/>
              <a:gd name="connsiteY15" fmla="*/ 1200329 h 1200329"/>
              <a:gd name="connsiteX16" fmla="*/ 4182573 w 5809129"/>
              <a:gd name="connsiteY16" fmla="*/ 1200329 h 1200329"/>
              <a:gd name="connsiteX17" fmla="*/ 3485477 w 5809129"/>
              <a:gd name="connsiteY17" fmla="*/ 1200329 h 1200329"/>
              <a:gd name="connsiteX18" fmla="*/ 2904565 w 5809129"/>
              <a:gd name="connsiteY18" fmla="*/ 1200329 h 1200329"/>
              <a:gd name="connsiteX19" fmla="*/ 2497925 w 5809129"/>
              <a:gd name="connsiteY19" fmla="*/ 1200329 h 1200329"/>
              <a:gd name="connsiteX20" fmla="*/ 2033195 w 5809129"/>
              <a:gd name="connsiteY20" fmla="*/ 1200329 h 1200329"/>
              <a:gd name="connsiteX21" fmla="*/ 1336100 w 5809129"/>
              <a:gd name="connsiteY21" fmla="*/ 1200329 h 1200329"/>
              <a:gd name="connsiteX22" fmla="*/ 755187 w 5809129"/>
              <a:gd name="connsiteY22" fmla="*/ 1200329 h 1200329"/>
              <a:gd name="connsiteX23" fmla="*/ 0 w 5809129"/>
              <a:gd name="connsiteY23" fmla="*/ 1200329 h 1200329"/>
              <a:gd name="connsiteX24" fmla="*/ 0 w 5809129"/>
              <a:gd name="connsiteY24" fmla="*/ 800219 h 1200329"/>
              <a:gd name="connsiteX25" fmla="*/ 0 w 5809129"/>
              <a:gd name="connsiteY25" fmla="*/ 436120 h 1200329"/>
              <a:gd name="connsiteX26" fmla="*/ 0 w 5809129"/>
              <a:gd name="connsiteY26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809129" h="1200329" extrusionOk="0">
                <a:moveTo>
                  <a:pt x="0" y="0"/>
                </a:moveTo>
                <a:cubicBezTo>
                  <a:pt x="130551" y="-6035"/>
                  <a:pt x="410734" y="42137"/>
                  <a:pt x="522822" y="0"/>
                </a:cubicBezTo>
                <a:cubicBezTo>
                  <a:pt x="634910" y="-42137"/>
                  <a:pt x="745222" y="27568"/>
                  <a:pt x="929461" y="0"/>
                </a:cubicBezTo>
                <a:cubicBezTo>
                  <a:pt x="1113700" y="-27568"/>
                  <a:pt x="1374598" y="52003"/>
                  <a:pt x="1626556" y="0"/>
                </a:cubicBezTo>
                <a:cubicBezTo>
                  <a:pt x="1878514" y="-52003"/>
                  <a:pt x="1944885" y="24244"/>
                  <a:pt x="2149378" y="0"/>
                </a:cubicBezTo>
                <a:cubicBezTo>
                  <a:pt x="2353871" y="-24244"/>
                  <a:pt x="2555538" y="16431"/>
                  <a:pt x="2672199" y="0"/>
                </a:cubicBezTo>
                <a:cubicBezTo>
                  <a:pt x="2788860" y="-16431"/>
                  <a:pt x="3126971" y="2946"/>
                  <a:pt x="3369295" y="0"/>
                </a:cubicBezTo>
                <a:cubicBezTo>
                  <a:pt x="3611619" y="-2946"/>
                  <a:pt x="3734861" y="55687"/>
                  <a:pt x="3834025" y="0"/>
                </a:cubicBezTo>
                <a:cubicBezTo>
                  <a:pt x="3933189" y="-55687"/>
                  <a:pt x="4221963" y="53305"/>
                  <a:pt x="4531121" y="0"/>
                </a:cubicBezTo>
                <a:cubicBezTo>
                  <a:pt x="4840279" y="-53305"/>
                  <a:pt x="5000659" y="21134"/>
                  <a:pt x="5228216" y="0"/>
                </a:cubicBezTo>
                <a:cubicBezTo>
                  <a:pt x="5455774" y="-21134"/>
                  <a:pt x="5591086" y="51545"/>
                  <a:pt x="5809129" y="0"/>
                </a:cubicBezTo>
                <a:cubicBezTo>
                  <a:pt x="5822116" y="198003"/>
                  <a:pt x="5786708" y="334131"/>
                  <a:pt x="5809129" y="424116"/>
                </a:cubicBezTo>
                <a:cubicBezTo>
                  <a:pt x="5831550" y="514101"/>
                  <a:pt x="5766409" y="738045"/>
                  <a:pt x="5809129" y="836229"/>
                </a:cubicBezTo>
                <a:cubicBezTo>
                  <a:pt x="5851849" y="934413"/>
                  <a:pt x="5773844" y="1076920"/>
                  <a:pt x="5809129" y="1200329"/>
                </a:cubicBezTo>
                <a:cubicBezTo>
                  <a:pt x="5601008" y="1245869"/>
                  <a:pt x="5432360" y="1190619"/>
                  <a:pt x="5228216" y="1200329"/>
                </a:cubicBezTo>
                <a:cubicBezTo>
                  <a:pt x="5024072" y="1210039"/>
                  <a:pt x="4984006" y="1174682"/>
                  <a:pt x="4763486" y="1200329"/>
                </a:cubicBezTo>
                <a:cubicBezTo>
                  <a:pt x="4542966" y="1225976"/>
                  <a:pt x="4382969" y="1167191"/>
                  <a:pt x="4182573" y="1200329"/>
                </a:cubicBezTo>
                <a:cubicBezTo>
                  <a:pt x="3982177" y="1233467"/>
                  <a:pt x="3676949" y="1166791"/>
                  <a:pt x="3485477" y="1200329"/>
                </a:cubicBezTo>
                <a:cubicBezTo>
                  <a:pt x="3294005" y="1233867"/>
                  <a:pt x="3034622" y="1134589"/>
                  <a:pt x="2904565" y="1200329"/>
                </a:cubicBezTo>
                <a:cubicBezTo>
                  <a:pt x="2774508" y="1266069"/>
                  <a:pt x="2679006" y="1173113"/>
                  <a:pt x="2497925" y="1200329"/>
                </a:cubicBezTo>
                <a:cubicBezTo>
                  <a:pt x="2316844" y="1227545"/>
                  <a:pt x="2243011" y="1200197"/>
                  <a:pt x="2033195" y="1200329"/>
                </a:cubicBezTo>
                <a:cubicBezTo>
                  <a:pt x="1823379" y="1200461"/>
                  <a:pt x="1528433" y="1155320"/>
                  <a:pt x="1336100" y="1200329"/>
                </a:cubicBezTo>
                <a:cubicBezTo>
                  <a:pt x="1143768" y="1245338"/>
                  <a:pt x="912161" y="1184815"/>
                  <a:pt x="755187" y="1200329"/>
                </a:cubicBezTo>
                <a:cubicBezTo>
                  <a:pt x="598213" y="1215843"/>
                  <a:pt x="162626" y="1110019"/>
                  <a:pt x="0" y="1200329"/>
                </a:cubicBezTo>
                <a:cubicBezTo>
                  <a:pt x="-21605" y="1087001"/>
                  <a:pt x="33197" y="934404"/>
                  <a:pt x="0" y="800219"/>
                </a:cubicBezTo>
                <a:cubicBezTo>
                  <a:pt x="-33197" y="666034"/>
                  <a:pt x="24171" y="601396"/>
                  <a:pt x="0" y="436120"/>
                </a:cubicBezTo>
                <a:cubicBezTo>
                  <a:pt x="-24171" y="270844"/>
                  <a:pt x="44855" y="163469"/>
                  <a:pt x="0" y="0"/>
                </a:cubicBezTo>
                <a:close/>
              </a:path>
            </a:pathLst>
          </a:custGeom>
          <a:noFill/>
          <a:ln>
            <a:solidFill>
              <a:schemeClr val="dk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dirty="0"/>
              <a:t>Urgent/Error: This category is for values that represent a severe risk, potentially causing immediate damage or harm across all event types whether increases, decreases, spikes, dips, or multiple occurrences.</a:t>
            </a:r>
          </a:p>
        </p:txBody>
      </p: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4D00459B-064F-0F80-2CB5-F7AC273C962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2929467" y="3916515"/>
            <a:ext cx="2539332" cy="13570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1945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9BA07-8DC8-2015-F025-3F4CD05DB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33851E-B847-63F4-45C3-18E5A8829271}"/>
              </a:ext>
            </a:extLst>
          </p:cNvPr>
          <p:cNvSpPr txBox="1"/>
          <p:nvPr/>
        </p:nvSpPr>
        <p:spPr>
          <a:xfrm>
            <a:off x="838200" y="2305615"/>
            <a:ext cx="54453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Expert Step-Wise Inference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global trend assessment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local anomaly assessment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reassessment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Content Placeholder 4" descr="A close-up of a document&#10;&#10;Description automatically generated">
            <a:extLst>
              <a:ext uri="{FF2B5EF4-FFF2-40B4-BE49-F238E27FC236}">
                <a16:creationId xmlns:a16="http://schemas.microsoft.com/office/drawing/2014/main" id="{C53A59EE-A3FC-AFB5-E075-428548B802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" t="14840" r="-2370" b="31490"/>
          <a:stretch/>
        </p:blipFill>
        <p:spPr>
          <a:xfrm>
            <a:off x="1025769" y="4157448"/>
            <a:ext cx="10515600" cy="2335427"/>
          </a:xfrm>
        </p:spPr>
      </p:pic>
    </p:spTree>
    <p:extLst>
      <p:ext uri="{BB962C8B-B14F-4D97-AF65-F5344CB8AC3E}">
        <p14:creationId xmlns:p14="http://schemas.microsoft.com/office/powerpoint/2010/main" val="1089126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3B6A-B94B-3831-1447-498F32BB0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dirty="0"/>
              <a:t>. TSAD Interpretation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9282D3-D52C-0433-19DB-287F3F9ED4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9379" y="3782053"/>
            <a:ext cx="6834488" cy="271082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16DA1B2-BDA4-8D57-18FD-B6BB7B13C7FF}"/>
              </a:ext>
            </a:extLst>
          </p:cNvPr>
          <p:cNvSpPr txBox="1"/>
          <p:nvPr/>
        </p:nvSpPr>
        <p:spPr>
          <a:xfrm>
            <a:off x="274720" y="1397675"/>
            <a:ext cx="130159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##Response Format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briefExplanation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{"step1_global": analysis reason, "step2_local": analysis reason, "step3_reassess": analysis reason},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is_anomaly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false/true,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"anomalies": []/[index1, index2, index3, ...],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reason_for_anomaly_type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"no"/"reason for anomaly type",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anomaly_type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"no"/"classification of main anomaly",(only one) 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reason_for_alarm_level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"no"/"reason for alarm level",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alarm_level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": "no"/"Urgent/Error"/"Important"/"Warning",(only one) 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673F96-BA31-2020-D56C-CFE301D5E798}"/>
              </a:ext>
            </a:extLst>
          </p:cNvPr>
          <p:cNvSpPr/>
          <p:nvPr/>
        </p:nvSpPr>
        <p:spPr>
          <a:xfrm>
            <a:off x="125819" y="1341060"/>
            <a:ext cx="12000614" cy="2339629"/>
          </a:xfrm>
          <a:custGeom>
            <a:avLst/>
            <a:gdLst>
              <a:gd name="connsiteX0" fmla="*/ 0 w 12000614"/>
              <a:gd name="connsiteY0" fmla="*/ 0 h 2339629"/>
              <a:gd name="connsiteX1" fmla="*/ 451452 w 12000614"/>
              <a:gd name="connsiteY1" fmla="*/ 0 h 2339629"/>
              <a:gd name="connsiteX2" fmla="*/ 662891 w 12000614"/>
              <a:gd name="connsiteY2" fmla="*/ 0 h 2339629"/>
              <a:gd name="connsiteX3" fmla="*/ 1474361 w 12000614"/>
              <a:gd name="connsiteY3" fmla="*/ 0 h 2339629"/>
              <a:gd name="connsiteX4" fmla="*/ 1925813 w 12000614"/>
              <a:gd name="connsiteY4" fmla="*/ 0 h 2339629"/>
              <a:gd name="connsiteX5" fmla="*/ 2377264 w 12000614"/>
              <a:gd name="connsiteY5" fmla="*/ 0 h 2339629"/>
              <a:gd name="connsiteX6" fmla="*/ 3188735 w 12000614"/>
              <a:gd name="connsiteY6" fmla="*/ 0 h 2339629"/>
              <a:gd name="connsiteX7" fmla="*/ 3520180 w 12000614"/>
              <a:gd name="connsiteY7" fmla="*/ 0 h 2339629"/>
              <a:gd name="connsiteX8" fmla="*/ 4331650 w 12000614"/>
              <a:gd name="connsiteY8" fmla="*/ 0 h 2339629"/>
              <a:gd name="connsiteX9" fmla="*/ 5143120 w 12000614"/>
              <a:gd name="connsiteY9" fmla="*/ 0 h 2339629"/>
              <a:gd name="connsiteX10" fmla="*/ 5714578 w 12000614"/>
              <a:gd name="connsiteY10" fmla="*/ 0 h 2339629"/>
              <a:gd name="connsiteX11" fmla="*/ 6526048 w 12000614"/>
              <a:gd name="connsiteY11" fmla="*/ 0 h 2339629"/>
              <a:gd name="connsiteX12" fmla="*/ 6977500 w 12000614"/>
              <a:gd name="connsiteY12" fmla="*/ 0 h 2339629"/>
              <a:gd name="connsiteX13" fmla="*/ 7428952 w 12000614"/>
              <a:gd name="connsiteY13" fmla="*/ 0 h 2339629"/>
              <a:gd name="connsiteX14" fmla="*/ 8120415 w 12000614"/>
              <a:gd name="connsiteY14" fmla="*/ 0 h 2339629"/>
              <a:gd name="connsiteX15" fmla="*/ 8571867 w 12000614"/>
              <a:gd name="connsiteY15" fmla="*/ 0 h 2339629"/>
              <a:gd name="connsiteX16" fmla="*/ 9383337 w 12000614"/>
              <a:gd name="connsiteY16" fmla="*/ 0 h 2339629"/>
              <a:gd name="connsiteX17" fmla="*/ 10194807 w 12000614"/>
              <a:gd name="connsiteY17" fmla="*/ 0 h 2339629"/>
              <a:gd name="connsiteX18" fmla="*/ 10766265 w 12000614"/>
              <a:gd name="connsiteY18" fmla="*/ 0 h 2339629"/>
              <a:gd name="connsiteX19" fmla="*/ 11217717 w 12000614"/>
              <a:gd name="connsiteY19" fmla="*/ 0 h 2339629"/>
              <a:gd name="connsiteX20" fmla="*/ 11429156 w 12000614"/>
              <a:gd name="connsiteY20" fmla="*/ 0 h 2339629"/>
              <a:gd name="connsiteX21" fmla="*/ 12000614 w 12000614"/>
              <a:gd name="connsiteY21" fmla="*/ 0 h 2339629"/>
              <a:gd name="connsiteX22" fmla="*/ 12000614 w 12000614"/>
              <a:gd name="connsiteY22" fmla="*/ 538115 h 2339629"/>
              <a:gd name="connsiteX23" fmla="*/ 12000614 w 12000614"/>
              <a:gd name="connsiteY23" fmla="*/ 1099626 h 2339629"/>
              <a:gd name="connsiteX24" fmla="*/ 12000614 w 12000614"/>
              <a:gd name="connsiteY24" fmla="*/ 1637740 h 2339629"/>
              <a:gd name="connsiteX25" fmla="*/ 12000614 w 12000614"/>
              <a:gd name="connsiteY25" fmla="*/ 2339629 h 2339629"/>
              <a:gd name="connsiteX26" fmla="*/ 11429156 w 12000614"/>
              <a:gd name="connsiteY26" fmla="*/ 2339629 h 2339629"/>
              <a:gd name="connsiteX27" fmla="*/ 10857698 w 12000614"/>
              <a:gd name="connsiteY27" fmla="*/ 2339629 h 2339629"/>
              <a:gd name="connsiteX28" fmla="*/ 10526253 w 12000614"/>
              <a:gd name="connsiteY28" fmla="*/ 2339629 h 2339629"/>
              <a:gd name="connsiteX29" fmla="*/ 9834789 w 12000614"/>
              <a:gd name="connsiteY29" fmla="*/ 2339629 h 2339629"/>
              <a:gd name="connsiteX30" fmla="*/ 9503343 w 12000614"/>
              <a:gd name="connsiteY30" fmla="*/ 2339629 h 2339629"/>
              <a:gd name="connsiteX31" fmla="*/ 8811879 w 12000614"/>
              <a:gd name="connsiteY31" fmla="*/ 2339629 h 2339629"/>
              <a:gd name="connsiteX32" fmla="*/ 8600440 w 12000614"/>
              <a:gd name="connsiteY32" fmla="*/ 2339629 h 2339629"/>
              <a:gd name="connsiteX33" fmla="*/ 7908976 w 12000614"/>
              <a:gd name="connsiteY33" fmla="*/ 2339629 h 2339629"/>
              <a:gd name="connsiteX34" fmla="*/ 7577531 w 12000614"/>
              <a:gd name="connsiteY34" fmla="*/ 2339629 h 2339629"/>
              <a:gd name="connsiteX35" fmla="*/ 7366091 w 12000614"/>
              <a:gd name="connsiteY35" fmla="*/ 2339629 h 2339629"/>
              <a:gd name="connsiteX36" fmla="*/ 7034646 w 12000614"/>
              <a:gd name="connsiteY36" fmla="*/ 2339629 h 2339629"/>
              <a:gd name="connsiteX37" fmla="*/ 6343182 w 12000614"/>
              <a:gd name="connsiteY37" fmla="*/ 2339629 h 2339629"/>
              <a:gd name="connsiteX38" fmla="*/ 6011736 w 12000614"/>
              <a:gd name="connsiteY38" fmla="*/ 2339629 h 2339629"/>
              <a:gd name="connsiteX39" fmla="*/ 5800297 w 12000614"/>
              <a:gd name="connsiteY39" fmla="*/ 2339629 h 2339629"/>
              <a:gd name="connsiteX40" fmla="*/ 5468851 w 12000614"/>
              <a:gd name="connsiteY40" fmla="*/ 2339629 h 2339629"/>
              <a:gd name="connsiteX41" fmla="*/ 5017400 w 12000614"/>
              <a:gd name="connsiteY41" fmla="*/ 2339629 h 2339629"/>
              <a:gd name="connsiteX42" fmla="*/ 4445942 w 12000614"/>
              <a:gd name="connsiteY42" fmla="*/ 2339629 h 2339629"/>
              <a:gd name="connsiteX43" fmla="*/ 4114496 w 12000614"/>
              <a:gd name="connsiteY43" fmla="*/ 2339629 h 2339629"/>
              <a:gd name="connsiteX44" fmla="*/ 3303026 w 12000614"/>
              <a:gd name="connsiteY44" fmla="*/ 2339629 h 2339629"/>
              <a:gd name="connsiteX45" fmla="*/ 2731568 w 12000614"/>
              <a:gd name="connsiteY45" fmla="*/ 2339629 h 2339629"/>
              <a:gd name="connsiteX46" fmla="*/ 1920098 w 12000614"/>
              <a:gd name="connsiteY46" fmla="*/ 2339629 h 2339629"/>
              <a:gd name="connsiteX47" fmla="*/ 1228634 w 12000614"/>
              <a:gd name="connsiteY47" fmla="*/ 2339629 h 2339629"/>
              <a:gd name="connsiteX48" fmla="*/ 777183 w 12000614"/>
              <a:gd name="connsiteY48" fmla="*/ 2339629 h 2339629"/>
              <a:gd name="connsiteX49" fmla="*/ 0 w 12000614"/>
              <a:gd name="connsiteY49" fmla="*/ 2339629 h 2339629"/>
              <a:gd name="connsiteX50" fmla="*/ 0 w 12000614"/>
              <a:gd name="connsiteY50" fmla="*/ 1801514 h 2339629"/>
              <a:gd name="connsiteX51" fmla="*/ 0 w 12000614"/>
              <a:gd name="connsiteY51" fmla="*/ 1216607 h 2339629"/>
              <a:gd name="connsiteX52" fmla="*/ 0 w 12000614"/>
              <a:gd name="connsiteY52" fmla="*/ 584907 h 2339629"/>
              <a:gd name="connsiteX53" fmla="*/ 0 w 12000614"/>
              <a:gd name="connsiteY53" fmla="*/ 0 h 2339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2000614" h="2339629" extrusionOk="0">
                <a:moveTo>
                  <a:pt x="0" y="0"/>
                </a:moveTo>
                <a:cubicBezTo>
                  <a:pt x="196976" y="-33391"/>
                  <a:pt x="239805" y="38195"/>
                  <a:pt x="451452" y="0"/>
                </a:cubicBezTo>
                <a:cubicBezTo>
                  <a:pt x="663099" y="-38195"/>
                  <a:pt x="606673" y="5145"/>
                  <a:pt x="662891" y="0"/>
                </a:cubicBezTo>
                <a:cubicBezTo>
                  <a:pt x="719109" y="-5145"/>
                  <a:pt x="1264172" y="29611"/>
                  <a:pt x="1474361" y="0"/>
                </a:cubicBezTo>
                <a:cubicBezTo>
                  <a:pt x="1684550" y="-29611"/>
                  <a:pt x="1755128" y="17488"/>
                  <a:pt x="1925813" y="0"/>
                </a:cubicBezTo>
                <a:cubicBezTo>
                  <a:pt x="2096498" y="-17488"/>
                  <a:pt x="2203920" y="19043"/>
                  <a:pt x="2377264" y="0"/>
                </a:cubicBezTo>
                <a:cubicBezTo>
                  <a:pt x="2550608" y="-19043"/>
                  <a:pt x="2807808" y="27494"/>
                  <a:pt x="3188735" y="0"/>
                </a:cubicBezTo>
                <a:cubicBezTo>
                  <a:pt x="3569662" y="-27494"/>
                  <a:pt x="3434640" y="19753"/>
                  <a:pt x="3520180" y="0"/>
                </a:cubicBezTo>
                <a:cubicBezTo>
                  <a:pt x="3605721" y="-19753"/>
                  <a:pt x="4149720" y="80446"/>
                  <a:pt x="4331650" y="0"/>
                </a:cubicBezTo>
                <a:cubicBezTo>
                  <a:pt x="4513580" y="-80446"/>
                  <a:pt x="4965804" y="751"/>
                  <a:pt x="5143120" y="0"/>
                </a:cubicBezTo>
                <a:cubicBezTo>
                  <a:pt x="5320436" y="-751"/>
                  <a:pt x="5496303" y="49897"/>
                  <a:pt x="5714578" y="0"/>
                </a:cubicBezTo>
                <a:cubicBezTo>
                  <a:pt x="5932853" y="-49897"/>
                  <a:pt x="6175016" y="65667"/>
                  <a:pt x="6526048" y="0"/>
                </a:cubicBezTo>
                <a:cubicBezTo>
                  <a:pt x="6877080" y="-65667"/>
                  <a:pt x="6789579" y="52161"/>
                  <a:pt x="6977500" y="0"/>
                </a:cubicBezTo>
                <a:cubicBezTo>
                  <a:pt x="7165421" y="-52161"/>
                  <a:pt x="7324536" y="48196"/>
                  <a:pt x="7428952" y="0"/>
                </a:cubicBezTo>
                <a:cubicBezTo>
                  <a:pt x="7533368" y="-48196"/>
                  <a:pt x="7866822" y="75325"/>
                  <a:pt x="8120415" y="0"/>
                </a:cubicBezTo>
                <a:cubicBezTo>
                  <a:pt x="8374008" y="-75325"/>
                  <a:pt x="8453702" y="7443"/>
                  <a:pt x="8571867" y="0"/>
                </a:cubicBezTo>
                <a:cubicBezTo>
                  <a:pt x="8690032" y="-7443"/>
                  <a:pt x="9061199" y="16802"/>
                  <a:pt x="9383337" y="0"/>
                </a:cubicBezTo>
                <a:cubicBezTo>
                  <a:pt x="9705475" y="-16802"/>
                  <a:pt x="9986975" y="22893"/>
                  <a:pt x="10194807" y="0"/>
                </a:cubicBezTo>
                <a:cubicBezTo>
                  <a:pt x="10402639" y="-22893"/>
                  <a:pt x="10577643" y="60617"/>
                  <a:pt x="10766265" y="0"/>
                </a:cubicBezTo>
                <a:cubicBezTo>
                  <a:pt x="10954887" y="-60617"/>
                  <a:pt x="11117412" y="35213"/>
                  <a:pt x="11217717" y="0"/>
                </a:cubicBezTo>
                <a:cubicBezTo>
                  <a:pt x="11318022" y="-35213"/>
                  <a:pt x="11357570" y="11540"/>
                  <a:pt x="11429156" y="0"/>
                </a:cubicBezTo>
                <a:cubicBezTo>
                  <a:pt x="11500742" y="-11540"/>
                  <a:pt x="11832905" y="56486"/>
                  <a:pt x="12000614" y="0"/>
                </a:cubicBezTo>
                <a:cubicBezTo>
                  <a:pt x="12005830" y="232240"/>
                  <a:pt x="11977922" y="406079"/>
                  <a:pt x="12000614" y="538115"/>
                </a:cubicBezTo>
                <a:cubicBezTo>
                  <a:pt x="12023306" y="670151"/>
                  <a:pt x="11988367" y="831105"/>
                  <a:pt x="12000614" y="1099626"/>
                </a:cubicBezTo>
                <a:cubicBezTo>
                  <a:pt x="12012861" y="1368147"/>
                  <a:pt x="11976340" y="1489846"/>
                  <a:pt x="12000614" y="1637740"/>
                </a:cubicBezTo>
                <a:cubicBezTo>
                  <a:pt x="12024888" y="1785634"/>
                  <a:pt x="11974622" y="2043933"/>
                  <a:pt x="12000614" y="2339629"/>
                </a:cubicBezTo>
                <a:cubicBezTo>
                  <a:pt x="11857887" y="2364957"/>
                  <a:pt x="11713460" y="2306980"/>
                  <a:pt x="11429156" y="2339629"/>
                </a:cubicBezTo>
                <a:cubicBezTo>
                  <a:pt x="11144852" y="2372278"/>
                  <a:pt x="11014918" y="2319413"/>
                  <a:pt x="10857698" y="2339629"/>
                </a:cubicBezTo>
                <a:cubicBezTo>
                  <a:pt x="10700478" y="2359845"/>
                  <a:pt x="10664845" y="2339105"/>
                  <a:pt x="10526253" y="2339629"/>
                </a:cubicBezTo>
                <a:cubicBezTo>
                  <a:pt x="10387661" y="2340153"/>
                  <a:pt x="9998632" y="2295872"/>
                  <a:pt x="9834789" y="2339629"/>
                </a:cubicBezTo>
                <a:cubicBezTo>
                  <a:pt x="9670946" y="2383386"/>
                  <a:pt x="9618440" y="2330432"/>
                  <a:pt x="9503343" y="2339629"/>
                </a:cubicBezTo>
                <a:cubicBezTo>
                  <a:pt x="9388246" y="2348826"/>
                  <a:pt x="9057910" y="2271644"/>
                  <a:pt x="8811879" y="2339629"/>
                </a:cubicBezTo>
                <a:cubicBezTo>
                  <a:pt x="8565848" y="2407614"/>
                  <a:pt x="8657168" y="2318089"/>
                  <a:pt x="8600440" y="2339629"/>
                </a:cubicBezTo>
                <a:cubicBezTo>
                  <a:pt x="8543712" y="2361169"/>
                  <a:pt x="8131356" y="2331418"/>
                  <a:pt x="7908976" y="2339629"/>
                </a:cubicBezTo>
                <a:cubicBezTo>
                  <a:pt x="7686596" y="2347840"/>
                  <a:pt x="7653347" y="2316941"/>
                  <a:pt x="7577531" y="2339629"/>
                </a:cubicBezTo>
                <a:cubicBezTo>
                  <a:pt x="7501715" y="2362317"/>
                  <a:pt x="7470029" y="2338244"/>
                  <a:pt x="7366091" y="2339629"/>
                </a:cubicBezTo>
                <a:cubicBezTo>
                  <a:pt x="7262153" y="2341014"/>
                  <a:pt x="7136449" y="2310858"/>
                  <a:pt x="7034646" y="2339629"/>
                </a:cubicBezTo>
                <a:cubicBezTo>
                  <a:pt x="6932844" y="2368400"/>
                  <a:pt x="6527684" y="2293361"/>
                  <a:pt x="6343182" y="2339629"/>
                </a:cubicBezTo>
                <a:cubicBezTo>
                  <a:pt x="6158680" y="2385897"/>
                  <a:pt x="6087591" y="2308567"/>
                  <a:pt x="6011736" y="2339629"/>
                </a:cubicBezTo>
                <a:cubicBezTo>
                  <a:pt x="5935881" y="2370691"/>
                  <a:pt x="5871230" y="2327121"/>
                  <a:pt x="5800297" y="2339629"/>
                </a:cubicBezTo>
                <a:cubicBezTo>
                  <a:pt x="5729364" y="2352137"/>
                  <a:pt x="5571192" y="2322327"/>
                  <a:pt x="5468851" y="2339629"/>
                </a:cubicBezTo>
                <a:cubicBezTo>
                  <a:pt x="5366510" y="2356931"/>
                  <a:pt x="5175467" y="2333684"/>
                  <a:pt x="5017400" y="2339629"/>
                </a:cubicBezTo>
                <a:cubicBezTo>
                  <a:pt x="4859333" y="2345574"/>
                  <a:pt x="4598032" y="2281764"/>
                  <a:pt x="4445942" y="2339629"/>
                </a:cubicBezTo>
                <a:cubicBezTo>
                  <a:pt x="4293852" y="2397494"/>
                  <a:pt x="4216017" y="2334510"/>
                  <a:pt x="4114496" y="2339629"/>
                </a:cubicBezTo>
                <a:cubicBezTo>
                  <a:pt x="4012975" y="2344748"/>
                  <a:pt x="3631448" y="2276812"/>
                  <a:pt x="3303026" y="2339629"/>
                </a:cubicBezTo>
                <a:cubicBezTo>
                  <a:pt x="2974604" y="2402446"/>
                  <a:pt x="2967030" y="2325852"/>
                  <a:pt x="2731568" y="2339629"/>
                </a:cubicBezTo>
                <a:cubicBezTo>
                  <a:pt x="2496106" y="2353406"/>
                  <a:pt x="2142321" y="2323605"/>
                  <a:pt x="1920098" y="2339629"/>
                </a:cubicBezTo>
                <a:cubicBezTo>
                  <a:pt x="1697875" y="2355653"/>
                  <a:pt x="1547234" y="2325504"/>
                  <a:pt x="1228634" y="2339629"/>
                </a:cubicBezTo>
                <a:cubicBezTo>
                  <a:pt x="910034" y="2353754"/>
                  <a:pt x="920679" y="2323898"/>
                  <a:pt x="777183" y="2339629"/>
                </a:cubicBezTo>
                <a:cubicBezTo>
                  <a:pt x="633687" y="2355360"/>
                  <a:pt x="223883" y="2294871"/>
                  <a:pt x="0" y="2339629"/>
                </a:cubicBezTo>
                <a:cubicBezTo>
                  <a:pt x="-8964" y="2162212"/>
                  <a:pt x="45113" y="2046378"/>
                  <a:pt x="0" y="1801514"/>
                </a:cubicBezTo>
                <a:cubicBezTo>
                  <a:pt x="-45113" y="1556650"/>
                  <a:pt x="16583" y="1363258"/>
                  <a:pt x="0" y="1216607"/>
                </a:cubicBezTo>
                <a:cubicBezTo>
                  <a:pt x="-16583" y="1069956"/>
                  <a:pt x="47368" y="780034"/>
                  <a:pt x="0" y="584907"/>
                </a:cubicBezTo>
                <a:cubicBezTo>
                  <a:pt x="-47368" y="389780"/>
                  <a:pt x="12091" y="122191"/>
                  <a:pt x="0" y="0"/>
                </a:cubicBezTo>
                <a:close/>
              </a:path>
            </a:pathLst>
          </a:custGeom>
          <a:noFill/>
          <a:ln>
            <a:solidFill>
              <a:schemeClr val="accent1">
                <a:shade val="1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6EC9BE-65F8-0D75-05E2-0881E0F41E61}"/>
              </a:ext>
            </a:extLst>
          </p:cNvPr>
          <p:cNvSpPr txBox="1"/>
          <p:nvPr/>
        </p:nvSpPr>
        <p:spPr>
          <a:xfrm>
            <a:off x="7698516" y="4121801"/>
            <a:ext cx="410218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report encompasses three key aspects: </a:t>
            </a:r>
          </a:p>
          <a:p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 anomaly explanation</a:t>
            </a:r>
          </a:p>
          <a:p>
            <a:r>
              <a:rPr lang="en-US" dirty="0"/>
              <a:t>(ii) anomaly type classification </a:t>
            </a:r>
          </a:p>
          <a:p>
            <a:r>
              <a:rPr lang="en-US" dirty="0"/>
              <a:t>(iii) alarm level classification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892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A9EC6-D8C9-11F8-23D5-659751C1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Detection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1B6E9-19D0-3A05-454C-C33A24C98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Datasets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Training and Testing set</a:t>
            </a:r>
          </a:p>
          <a:p>
            <a:pPr lvl="1"/>
            <a:r>
              <a:rPr lang="en-US" dirty="0"/>
              <a:t>Select final 50% of data from the Yahoo dataset and 5% of data from both the KPI and WSD datasets as the test set</a:t>
            </a:r>
          </a:p>
          <a:p>
            <a:pPr lvl="1"/>
            <a:r>
              <a:rPr lang="en-US" altLang="zh-CN" dirty="0"/>
              <a:t>For baseline models, they </a:t>
            </a:r>
            <a:r>
              <a:rPr lang="en-US" dirty="0"/>
              <a:t>use the first 50% of the data in each datasets for training and model selection.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5" name="Picture 4" descr="A table with numbers and a test point&#10;&#10;Description automatically generated with medium confidence">
            <a:extLst>
              <a:ext uri="{FF2B5EF4-FFF2-40B4-BE49-F238E27FC236}">
                <a16:creationId xmlns:a16="http://schemas.microsoft.com/office/drawing/2014/main" id="{22B34D38-F621-441F-7F0C-9AB2CA019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847" y="1825625"/>
            <a:ext cx="6350000" cy="2463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834B3B-AC8E-3C81-6BEE-0234E409D578}"/>
              </a:ext>
            </a:extLst>
          </p:cNvPr>
          <p:cNvSpPr txBox="1"/>
          <p:nvPr/>
        </p:nvSpPr>
        <p:spPr>
          <a:xfrm>
            <a:off x="3096847" y="3889315"/>
            <a:ext cx="65917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“Real” indicates datasets derived from real-world data sources. 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“Synthetic” denotes datasets that have been artificially created to include specific anomalies.</a:t>
            </a:r>
          </a:p>
        </p:txBody>
      </p:sp>
    </p:spTree>
    <p:extLst>
      <p:ext uri="{BB962C8B-B14F-4D97-AF65-F5344CB8AC3E}">
        <p14:creationId xmlns:p14="http://schemas.microsoft.com/office/powerpoint/2010/main" val="1946854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B2596-AAE5-3785-EA83-CE41463AD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3720C-242E-EE60-AECB-126B86367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Metrics</a:t>
            </a:r>
          </a:p>
          <a:p>
            <a:pPr lvl="1"/>
            <a:r>
              <a:rPr lang="en-US" altLang="zh-CN" dirty="0"/>
              <a:t>Best F1</a:t>
            </a:r>
          </a:p>
          <a:p>
            <a:pPr lvl="2"/>
            <a:r>
              <a:rPr lang="en-US" altLang="zh-CN" dirty="0"/>
              <a:t>Measure the peak F1 score that a model can achieve across different thresholds.</a:t>
            </a:r>
          </a:p>
          <a:p>
            <a:pPr lvl="1"/>
            <a:r>
              <a:rPr lang="en-US" dirty="0"/>
              <a:t>Delayed F1 </a:t>
            </a:r>
          </a:p>
          <a:p>
            <a:pPr lvl="2"/>
            <a:r>
              <a:rPr lang="en-US" dirty="0"/>
              <a:t>If an anomaly is detected within K time intervals after it occurs, it is considered detected.</a:t>
            </a:r>
          </a:p>
          <a:p>
            <a:pPr lvl="2"/>
            <a:r>
              <a:rPr lang="en-US" dirty="0"/>
              <a:t>If the detection happens after K intervals, the anomaly is considered undetected.</a:t>
            </a:r>
          </a:p>
          <a:p>
            <a:pPr lvl="2"/>
            <a:r>
              <a:rPr lang="en-US" dirty="0"/>
              <a:t>The concept allows for practical scenarios where immediate detection may not always be feasible.</a:t>
            </a:r>
          </a:p>
        </p:txBody>
      </p:sp>
    </p:spTree>
    <p:extLst>
      <p:ext uri="{BB962C8B-B14F-4D97-AF65-F5344CB8AC3E}">
        <p14:creationId xmlns:p14="http://schemas.microsoft.com/office/powerpoint/2010/main" val="2881625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8A7C-8412-499E-A839-11F99628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3F86A-900D-89EF-41C0-CBA2DD3E7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Univariate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univariate time series</a:t>
            </a:r>
            <a:r>
              <a:rPr lang="en-US" dirty="0"/>
              <a:t> is a sequence of data points, typically measured at successive times spaced at uniform intervals.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482B8721-218C-6EF7-95E3-8D1CBBD2F7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014265"/>
            <a:ext cx="7772400" cy="197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0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B7EF5-B04E-B990-B461-FC1C92E8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en-US" dirty="0"/>
          </a:p>
        </p:txBody>
      </p:sp>
      <p:pic>
        <p:nvPicPr>
          <p:cNvPr id="5" name="Content Placeholder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8F46C380-C7A7-BFAF-B3FF-EF6739E1BE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14659"/>
            <a:ext cx="10515600" cy="3693332"/>
          </a:xfrm>
        </p:spPr>
      </p:pic>
    </p:spTree>
    <p:extLst>
      <p:ext uri="{BB962C8B-B14F-4D97-AF65-F5344CB8AC3E}">
        <p14:creationId xmlns:p14="http://schemas.microsoft.com/office/powerpoint/2010/main" val="2672334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837A6-B32B-3BE7-E68F-D4A36E299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Ablation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endParaRPr lang="en-US" dirty="0"/>
          </a:p>
        </p:txBody>
      </p:sp>
      <p:pic>
        <p:nvPicPr>
          <p:cNvPr id="5" name="Content Placeholder 4" descr="A table with numbers and a few black text&#10;&#10;Description automatically generated with medium confidence">
            <a:extLst>
              <a:ext uri="{FF2B5EF4-FFF2-40B4-BE49-F238E27FC236}">
                <a16:creationId xmlns:a16="http://schemas.microsoft.com/office/drawing/2014/main" id="{E6B6D65C-3497-63F0-E1E7-A5625A402C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6448"/>
            <a:ext cx="7023100" cy="33401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5D3DD8-9DBB-66F8-72E7-9DF137B377EF}"/>
              </a:ext>
            </a:extLst>
          </p:cNvPr>
          <p:cNvSpPr txBox="1"/>
          <p:nvPr/>
        </p:nvSpPr>
        <p:spPr>
          <a:xfrm>
            <a:off x="8583930" y="2056448"/>
            <a:ext cx="31165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AutoNum type="romanLcParenBoth"/>
            </a:pPr>
            <a:r>
              <a:rPr lang="en-US" dirty="0"/>
              <a:t>whether to retrieve samples dynamically, use fixed ones, or not use ICL at all (zero-shot</a:t>
            </a:r>
            <a:r>
              <a:rPr lang="en-US" altLang="zh-CN" dirty="0"/>
              <a:t>)</a:t>
            </a:r>
            <a:endParaRPr lang="en-US" dirty="0"/>
          </a:p>
          <a:p>
            <a:pPr marL="400050" indent="-400050">
              <a:buAutoNum type="romanLcParenBoth"/>
            </a:pPr>
            <a:r>
              <a:rPr lang="en-US" dirty="0"/>
              <a:t>the number of positive (anomaly) and negative (normal) samples used for ICL.</a:t>
            </a:r>
          </a:p>
        </p:txBody>
      </p:sp>
    </p:spTree>
    <p:extLst>
      <p:ext uri="{BB962C8B-B14F-4D97-AF65-F5344CB8AC3E}">
        <p14:creationId xmlns:p14="http://schemas.microsoft.com/office/powerpoint/2010/main" val="1739829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A62FC-1E91-DD96-A83E-DAA1C6E06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07F1116D-AEC5-1027-7EF2-1422A4FE5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8190" y="4229099"/>
            <a:ext cx="7185660" cy="2628901"/>
          </a:xfrm>
        </p:spPr>
      </p:pic>
      <p:pic>
        <p:nvPicPr>
          <p:cNvPr id="4" name="Picture 3" descr="A table with numbers and text&#10;&#10;Description automatically generated">
            <a:extLst>
              <a:ext uri="{FF2B5EF4-FFF2-40B4-BE49-F238E27FC236}">
                <a16:creationId xmlns:a16="http://schemas.microsoft.com/office/drawing/2014/main" id="{DCE7300C-C493-4736-7D58-2F0F450B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01850"/>
            <a:ext cx="73533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137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2F8F-31CD-A216-0A90-1B2C96C6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Interpretation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EB95E-EB06-23E0-C075-EBC40A385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Selection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Randomly selected </a:t>
            </a:r>
            <a:r>
              <a:rPr lang="en-US" b="1" dirty="0"/>
              <a:t>100 anomaly cases</a:t>
            </a:r>
            <a:r>
              <a:rPr lang="en-US" dirty="0"/>
              <a:t> from three datasets for human evaluation.</a:t>
            </a:r>
          </a:p>
          <a:p>
            <a:r>
              <a:rPr lang="en-US" b="1" dirty="0"/>
              <a:t>Evaluation Criteria</a:t>
            </a:r>
          </a:p>
          <a:p>
            <a:pPr marL="457200" lvl="1" indent="0">
              <a:buNone/>
            </a:pPr>
            <a:r>
              <a:rPr lang="en-US" b="1" dirty="0"/>
              <a:t>Usefulness</a:t>
            </a:r>
            <a:endParaRPr lang="en-US" dirty="0"/>
          </a:p>
          <a:p>
            <a:pPr marL="1200150" lvl="2" indent="-285750">
              <a:buFont typeface="+mj-lt"/>
              <a:buAutoNum type="arabicPeriod"/>
            </a:pPr>
            <a:r>
              <a:rPr lang="en-US" dirty="0"/>
              <a:t>Assesses the effectiveness and practical relevance of the explanation in real-world applications.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US" dirty="0"/>
              <a:t>Rated on a scale from </a:t>
            </a:r>
            <a:r>
              <a:rPr lang="en-US" b="1" dirty="0"/>
              <a:t>1 to 5</a:t>
            </a:r>
            <a:r>
              <a:rPr lang="en-US" dirty="0"/>
              <a:t>, with </a:t>
            </a:r>
            <a:r>
              <a:rPr lang="en-US" b="1" dirty="0"/>
              <a:t>5</a:t>
            </a:r>
            <a:r>
              <a:rPr lang="en-US" dirty="0"/>
              <a:t> representing the highest utility.</a:t>
            </a:r>
          </a:p>
          <a:p>
            <a:pPr marL="457200" lvl="1" indent="0">
              <a:buNone/>
            </a:pPr>
            <a:r>
              <a:rPr lang="en-US" b="1" dirty="0"/>
              <a:t>Readability</a:t>
            </a:r>
            <a:endParaRPr lang="en-US" dirty="0"/>
          </a:p>
          <a:p>
            <a:pPr marL="1200150" lvl="2" indent="-285750">
              <a:buFont typeface="+mj-lt"/>
              <a:buAutoNum type="arabicPeriod"/>
            </a:pPr>
            <a:r>
              <a:rPr lang="en-US" dirty="0"/>
              <a:t>Evaluates the clarity and ease of understanding of the explanation.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US" dirty="0"/>
              <a:t>Rated on a scale from </a:t>
            </a:r>
            <a:r>
              <a:rPr lang="en-US" b="1" dirty="0"/>
              <a:t>1 to 3</a:t>
            </a:r>
            <a:r>
              <a:rPr lang="en-US" dirty="0"/>
              <a:t>, with </a:t>
            </a:r>
            <a:r>
              <a:rPr lang="en-US" b="1" dirty="0"/>
              <a:t>3</a:t>
            </a:r>
            <a:r>
              <a:rPr lang="en-US" dirty="0"/>
              <a:t> representing the clearest explanations.</a:t>
            </a:r>
          </a:p>
          <a:p>
            <a:r>
              <a:rPr lang="en-US" b="1" dirty="0"/>
              <a:t>Metrics Reported</a:t>
            </a:r>
          </a:p>
          <a:p>
            <a:pPr lvl="1"/>
            <a:r>
              <a:rPr lang="en-US" b="1" dirty="0"/>
              <a:t>Mean and Standard Deviation (Std) Scores</a:t>
            </a:r>
            <a:endParaRPr lang="en-US" dirty="0"/>
          </a:p>
          <a:p>
            <a:pPr marL="1200150" lvl="2" indent="-285750"/>
            <a:r>
              <a:rPr lang="en-US" dirty="0"/>
              <a:t>Calculated from the ratings provided by human evaluators for each criterion.</a:t>
            </a:r>
          </a:p>
          <a:p>
            <a:pPr lvl="1"/>
            <a:r>
              <a:rPr lang="en-US" b="1" dirty="0"/>
              <a:t>High Incidence Proportion (HIP)</a:t>
            </a:r>
          </a:p>
          <a:p>
            <a:pPr lvl="2"/>
            <a:r>
              <a:rPr lang="en-US" dirty="0"/>
              <a:t>Measures the percentage of evaluations exceeding a predefined performance threshold.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219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9C91-A1F6-E7BA-B7D3-8BC32A462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CD59852B-D188-66FF-AD7F-637FA22E3A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196987"/>
            <a:ext cx="8318500" cy="3848100"/>
          </a:xfrm>
        </p:spPr>
      </p:pic>
    </p:spTree>
    <p:extLst>
      <p:ext uri="{BB962C8B-B14F-4D97-AF65-F5344CB8AC3E}">
        <p14:creationId xmlns:p14="http://schemas.microsoft.com/office/powerpoint/2010/main" val="57940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BE4A-F07B-03BF-3C5D-DB295C19F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B5BA7-6DCD-D3A9-742A-B7F08C8A3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Series</a:t>
            </a:r>
            <a:r>
              <a:rPr lang="zh-CN" altLang="en-US" dirty="0"/>
              <a:t> </a:t>
            </a:r>
            <a:r>
              <a:rPr lang="en-US" altLang="zh-CN" dirty="0"/>
              <a:t>Anomaly</a:t>
            </a:r>
            <a:r>
              <a:rPr lang="zh-CN" altLang="en-US" dirty="0"/>
              <a:t> </a:t>
            </a:r>
            <a:r>
              <a:rPr lang="en-US" altLang="zh-CN" dirty="0"/>
              <a:t>Detection</a:t>
            </a:r>
          </a:p>
          <a:p>
            <a:pPr lvl="1"/>
            <a:r>
              <a:rPr lang="en-US" dirty="0"/>
              <a:t>The objective of </a:t>
            </a:r>
            <a:r>
              <a:rPr lang="en-US" altLang="zh-CN" dirty="0"/>
              <a:t>TSAD</a:t>
            </a:r>
            <a:r>
              <a:rPr lang="en-US" dirty="0"/>
              <a:t> is to identify instances of abnormal behavior at each time step.</a:t>
            </a:r>
          </a:p>
        </p:txBody>
      </p:sp>
      <p:pic>
        <p:nvPicPr>
          <p:cNvPr id="10" name="Picture 9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B96D7C52-142F-56FE-7D8B-7D8CF68A8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7209" y="2741635"/>
            <a:ext cx="5719483" cy="375124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CA0E14C-987A-72A3-6AB9-03F1DFFF478E}"/>
              </a:ext>
            </a:extLst>
          </p:cNvPr>
          <p:cNvSpPr/>
          <p:nvPr/>
        </p:nvSpPr>
        <p:spPr>
          <a:xfrm>
            <a:off x="4881123" y="3824544"/>
            <a:ext cx="308758" cy="110440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9FC165-7E2F-0A9C-2D5D-8960C845B735}"/>
              </a:ext>
            </a:extLst>
          </p:cNvPr>
          <p:cNvSpPr/>
          <p:nvPr/>
        </p:nvSpPr>
        <p:spPr>
          <a:xfrm>
            <a:off x="4881123" y="5375194"/>
            <a:ext cx="308758" cy="110440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5C33DA-CBD0-43E0-006B-B38121698D2B}"/>
              </a:ext>
            </a:extLst>
          </p:cNvPr>
          <p:cNvCxnSpPr>
            <a:stCxn id="11" idx="1"/>
          </p:cNvCxnSpPr>
          <p:nvPr/>
        </p:nvCxnSpPr>
        <p:spPr>
          <a:xfrm flipH="1">
            <a:off x="4049850" y="4376747"/>
            <a:ext cx="831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61D77E-AC0E-39C8-4196-9D8349FE81E5}"/>
              </a:ext>
            </a:extLst>
          </p:cNvPr>
          <p:cNvCxnSpPr/>
          <p:nvPr/>
        </p:nvCxnSpPr>
        <p:spPr>
          <a:xfrm flipH="1">
            <a:off x="4049849" y="5927397"/>
            <a:ext cx="831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1E90C6B-9BFB-DF7B-BDF7-530CF4A9008B}"/>
              </a:ext>
            </a:extLst>
          </p:cNvPr>
          <p:cNvSpPr txBox="1"/>
          <p:nvPr/>
        </p:nvSpPr>
        <p:spPr>
          <a:xfrm>
            <a:off x="1817755" y="3716747"/>
            <a:ext cx="2600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orecasting-based method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will take the prediction loss as the anomaly scores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6C3778-D422-17F5-4AEA-E7C0FA4EFCD3}"/>
              </a:ext>
            </a:extLst>
          </p:cNvPr>
          <p:cNvSpPr txBox="1"/>
          <p:nvPr/>
        </p:nvSpPr>
        <p:spPr>
          <a:xfrm>
            <a:off x="1817755" y="5351443"/>
            <a:ext cx="2280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Reconstruction-based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altLang="zh-C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methods</a:t>
            </a:r>
            <a:r>
              <a:rPr lang="zh-CN" alt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take the reconstruction error as the anomaly 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BE4A-F07B-03BF-3C5D-DB295C19F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pic>
        <p:nvPicPr>
          <p:cNvPr id="19" name="Picture 18" descr="A diagram of a method&#10;&#10;Description automatically generated">
            <a:extLst>
              <a:ext uri="{FF2B5EF4-FFF2-40B4-BE49-F238E27FC236}">
                <a16:creationId xmlns:a16="http://schemas.microsoft.com/office/drawing/2014/main" id="{FA9E8044-537F-4EAE-5F8B-34379227C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397" y="1168400"/>
            <a:ext cx="6286500" cy="4521200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097D6A-676C-7A98-9175-30A63144AB46}"/>
              </a:ext>
            </a:extLst>
          </p:cNvPr>
          <p:cNvCxnSpPr/>
          <p:nvPr/>
        </p:nvCxnSpPr>
        <p:spPr>
          <a:xfrm flipH="1">
            <a:off x="3723470" y="2060318"/>
            <a:ext cx="190662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0DACDC6-34A1-2F74-F31D-A8E15F146330}"/>
              </a:ext>
            </a:extLst>
          </p:cNvPr>
          <p:cNvSpPr/>
          <p:nvPr/>
        </p:nvSpPr>
        <p:spPr>
          <a:xfrm>
            <a:off x="583660" y="1531769"/>
            <a:ext cx="3084385" cy="256996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F95227-3E99-7937-28A5-C80A9A2F0F07}"/>
              </a:ext>
            </a:extLst>
          </p:cNvPr>
          <p:cNvSpPr/>
          <p:nvPr/>
        </p:nvSpPr>
        <p:spPr>
          <a:xfrm>
            <a:off x="5740940" y="899187"/>
            <a:ext cx="4667656" cy="2184192"/>
          </a:xfrm>
          <a:custGeom>
            <a:avLst/>
            <a:gdLst>
              <a:gd name="connsiteX0" fmla="*/ 0 w 4667656"/>
              <a:gd name="connsiteY0" fmla="*/ 0 h 2184192"/>
              <a:gd name="connsiteX1" fmla="*/ 536780 w 4667656"/>
              <a:gd name="connsiteY1" fmla="*/ 0 h 2184192"/>
              <a:gd name="connsiteX2" fmla="*/ 980208 w 4667656"/>
              <a:gd name="connsiteY2" fmla="*/ 0 h 2184192"/>
              <a:gd name="connsiteX3" fmla="*/ 1657018 w 4667656"/>
              <a:gd name="connsiteY3" fmla="*/ 0 h 2184192"/>
              <a:gd name="connsiteX4" fmla="*/ 2193798 w 4667656"/>
              <a:gd name="connsiteY4" fmla="*/ 0 h 2184192"/>
              <a:gd name="connsiteX5" fmla="*/ 2730579 w 4667656"/>
              <a:gd name="connsiteY5" fmla="*/ 0 h 2184192"/>
              <a:gd name="connsiteX6" fmla="*/ 3407389 w 4667656"/>
              <a:gd name="connsiteY6" fmla="*/ 0 h 2184192"/>
              <a:gd name="connsiteX7" fmla="*/ 3897493 w 4667656"/>
              <a:gd name="connsiteY7" fmla="*/ 0 h 2184192"/>
              <a:gd name="connsiteX8" fmla="*/ 4667656 w 4667656"/>
              <a:gd name="connsiteY8" fmla="*/ 0 h 2184192"/>
              <a:gd name="connsiteX9" fmla="*/ 4667656 w 4667656"/>
              <a:gd name="connsiteY9" fmla="*/ 589732 h 2184192"/>
              <a:gd name="connsiteX10" fmla="*/ 4667656 w 4667656"/>
              <a:gd name="connsiteY10" fmla="*/ 1092096 h 2184192"/>
              <a:gd name="connsiteX11" fmla="*/ 4667656 w 4667656"/>
              <a:gd name="connsiteY11" fmla="*/ 1638144 h 2184192"/>
              <a:gd name="connsiteX12" fmla="*/ 4667656 w 4667656"/>
              <a:gd name="connsiteY12" fmla="*/ 2184192 h 2184192"/>
              <a:gd name="connsiteX13" fmla="*/ 4224229 w 4667656"/>
              <a:gd name="connsiteY13" fmla="*/ 2184192 h 2184192"/>
              <a:gd name="connsiteX14" fmla="*/ 3547419 w 4667656"/>
              <a:gd name="connsiteY14" fmla="*/ 2184192 h 2184192"/>
              <a:gd name="connsiteX15" fmla="*/ 3057315 w 4667656"/>
              <a:gd name="connsiteY15" fmla="*/ 2184192 h 2184192"/>
              <a:gd name="connsiteX16" fmla="*/ 2473858 w 4667656"/>
              <a:gd name="connsiteY16" fmla="*/ 2184192 h 2184192"/>
              <a:gd name="connsiteX17" fmla="*/ 1797048 w 4667656"/>
              <a:gd name="connsiteY17" fmla="*/ 2184192 h 2184192"/>
              <a:gd name="connsiteX18" fmla="*/ 1213591 w 4667656"/>
              <a:gd name="connsiteY18" fmla="*/ 2184192 h 2184192"/>
              <a:gd name="connsiteX19" fmla="*/ 770163 w 4667656"/>
              <a:gd name="connsiteY19" fmla="*/ 2184192 h 2184192"/>
              <a:gd name="connsiteX20" fmla="*/ 0 w 4667656"/>
              <a:gd name="connsiteY20" fmla="*/ 2184192 h 2184192"/>
              <a:gd name="connsiteX21" fmla="*/ 0 w 4667656"/>
              <a:gd name="connsiteY21" fmla="*/ 1594460 h 2184192"/>
              <a:gd name="connsiteX22" fmla="*/ 0 w 4667656"/>
              <a:gd name="connsiteY22" fmla="*/ 1004728 h 2184192"/>
              <a:gd name="connsiteX23" fmla="*/ 0 w 4667656"/>
              <a:gd name="connsiteY23" fmla="*/ 0 h 2184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667656" h="2184192" extrusionOk="0">
                <a:moveTo>
                  <a:pt x="0" y="0"/>
                </a:moveTo>
                <a:cubicBezTo>
                  <a:pt x="156821" y="-2655"/>
                  <a:pt x="373687" y="21640"/>
                  <a:pt x="536780" y="0"/>
                </a:cubicBezTo>
                <a:cubicBezTo>
                  <a:pt x="699873" y="-21640"/>
                  <a:pt x="801644" y="33045"/>
                  <a:pt x="980208" y="0"/>
                </a:cubicBezTo>
                <a:cubicBezTo>
                  <a:pt x="1158772" y="-33045"/>
                  <a:pt x="1488341" y="244"/>
                  <a:pt x="1657018" y="0"/>
                </a:cubicBezTo>
                <a:cubicBezTo>
                  <a:pt x="1825695" y="-244"/>
                  <a:pt x="1981384" y="61569"/>
                  <a:pt x="2193798" y="0"/>
                </a:cubicBezTo>
                <a:cubicBezTo>
                  <a:pt x="2406212" y="-61569"/>
                  <a:pt x="2553836" y="43311"/>
                  <a:pt x="2730579" y="0"/>
                </a:cubicBezTo>
                <a:cubicBezTo>
                  <a:pt x="2907322" y="-43311"/>
                  <a:pt x="3073608" y="81217"/>
                  <a:pt x="3407389" y="0"/>
                </a:cubicBezTo>
                <a:cubicBezTo>
                  <a:pt x="3741170" y="-81217"/>
                  <a:pt x="3770784" y="40419"/>
                  <a:pt x="3897493" y="0"/>
                </a:cubicBezTo>
                <a:cubicBezTo>
                  <a:pt x="4024202" y="-40419"/>
                  <a:pt x="4369020" y="33148"/>
                  <a:pt x="4667656" y="0"/>
                </a:cubicBezTo>
                <a:cubicBezTo>
                  <a:pt x="4733261" y="258830"/>
                  <a:pt x="4667017" y="317589"/>
                  <a:pt x="4667656" y="589732"/>
                </a:cubicBezTo>
                <a:cubicBezTo>
                  <a:pt x="4668295" y="861875"/>
                  <a:pt x="4625756" y="880378"/>
                  <a:pt x="4667656" y="1092096"/>
                </a:cubicBezTo>
                <a:cubicBezTo>
                  <a:pt x="4709556" y="1303814"/>
                  <a:pt x="4622296" y="1485388"/>
                  <a:pt x="4667656" y="1638144"/>
                </a:cubicBezTo>
                <a:cubicBezTo>
                  <a:pt x="4713016" y="1790900"/>
                  <a:pt x="4656816" y="2061358"/>
                  <a:pt x="4667656" y="2184192"/>
                </a:cubicBezTo>
                <a:cubicBezTo>
                  <a:pt x="4446503" y="2232269"/>
                  <a:pt x="4414236" y="2167402"/>
                  <a:pt x="4224229" y="2184192"/>
                </a:cubicBezTo>
                <a:cubicBezTo>
                  <a:pt x="4034222" y="2200982"/>
                  <a:pt x="3822605" y="2128445"/>
                  <a:pt x="3547419" y="2184192"/>
                </a:cubicBezTo>
                <a:cubicBezTo>
                  <a:pt x="3272233" y="2239939"/>
                  <a:pt x="3232397" y="2167860"/>
                  <a:pt x="3057315" y="2184192"/>
                </a:cubicBezTo>
                <a:cubicBezTo>
                  <a:pt x="2882233" y="2200524"/>
                  <a:pt x="2621851" y="2124953"/>
                  <a:pt x="2473858" y="2184192"/>
                </a:cubicBezTo>
                <a:cubicBezTo>
                  <a:pt x="2325865" y="2243431"/>
                  <a:pt x="2023673" y="2176712"/>
                  <a:pt x="1797048" y="2184192"/>
                </a:cubicBezTo>
                <a:cubicBezTo>
                  <a:pt x="1570423" y="2191672"/>
                  <a:pt x="1500111" y="2140007"/>
                  <a:pt x="1213591" y="2184192"/>
                </a:cubicBezTo>
                <a:cubicBezTo>
                  <a:pt x="927071" y="2228377"/>
                  <a:pt x="872796" y="2148465"/>
                  <a:pt x="770163" y="2184192"/>
                </a:cubicBezTo>
                <a:cubicBezTo>
                  <a:pt x="667530" y="2219919"/>
                  <a:pt x="335573" y="2097467"/>
                  <a:pt x="0" y="2184192"/>
                </a:cubicBezTo>
                <a:cubicBezTo>
                  <a:pt x="-17909" y="1934227"/>
                  <a:pt x="63500" y="1849351"/>
                  <a:pt x="0" y="1594460"/>
                </a:cubicBezTo>
                <a:cubicBezTo>
                  <a:pt x="-63500" y="1339569"/>
                  <a:pt x="39767" y="1250014"/>
                  <a:pt x="0" y="1004728"/>
                </a:cubicBezTo>
                <a:cubicBezTo>
                  <a:pt x="-39767" y="759442"/>
                  <a:pt x="53852" y="219205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7EDC9C-1696-7715-C532-A20D3AF47052}"/>
              </a:ext>
            </a:extLst>
          </p:cNvPr>
          <p:cNvSpPr txBox="1"/>
          <p:nvPr/>
        </p:nvSpPr>
        <p:spPr>
          <a:xfrm>
            <a:off x="611336" y="1690688"/>
            <a:ext cx="30567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dirty="0"/>
              <a:t>massive training data for learning, requiring significant data collection efforts.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O</a:t>
            </a:r>
            <a:r>
              <a:rPr lang="en-US" dirty="0"/>
              <a:t>nly provide detected anomalous points, failing to offer additional interpretation</a:t>
            </a:r>
            <a:r>
              <a:rPr lang="en-US" altLang="zh-C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330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BE4A-F07B-03BF-3C5D-DB295C19F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pic>
        <p:nvPicPr>
          <p:cNvPr id="19" name="Picture 18" descr="A diagram of a method&#10;&#10;Description automatically generated">
            <a:extLst>
              <a:ext uri="{FF2B5EF4-FFF2-40B4-BE49-F238E27FC236}">
                <a16:creationId xmlns:a16="http://schemas.microsoft.com/office/drawing/2014/main" id="{FA9E8044-537F-4EAE-5F8B-34379227C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1397" y="1168400"/>
            <a:ext cx="6286500" cy="45212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CF95227-3E99-7937-28A5-C80A9A2F0F07}"/>
              </a:ext>
            </a:extLst>
          </p:cNvPr>
          <p:cNvSpPr/>
          <p:nvPr/>
        </p:nvSpPr>
        <p:spPr>
          <a:xfrm>
            <a:off x="5712804" y="3107815"/>
            <a:ext cx="5640995" cy="1717403"/>
          </a:xfrm>
          <a:custGeom>
            <a:avLst/>
            <a:gdLst>
              <a:gd name="connsiteX0" fmla="*/ 0 w 5640995"/>
              <a:gd name="connsiteY0" fmla="*/ 0 h 1717403"/>
              <a:gd name="connsiteX1" fmla="*/ 507690 w 5640995"/>
              <a:gd name="connsiteY1" fmla="*/ 0 h 1717403"/>
              <a:gd name="connsiteX2" fmla="*/ 902559 w 5640995"/>
              <a:gd name="connsiteY2" fmla="*/ 0 h 1717403"/>
              <a:gd name="connsiteX3" fmla="*/ 1579479 w 5640995"/>
              <a:gd name="connsiteY3" fmla="*/ 0 h 1717403"/>
              <a:gd name="connsiteX4" fmla="*/ 2087168 w 5640995"/>
              <a:gd name="connsiteY4" fmla="*/ 0 h 1717403"/>
              <a:gd name="connsiteX5" fmla="*/ 2594858 w 5640995"/>
              <a:gd name="connsiteY5" fmla="*/ 0 h 1717403"/>
              <a:gd name="connsiteX6" fmla="*/ 3271777 w 5640995"/>
              <a:gd name="connsiteY6" fmla="*/ 0 h 1717403"/>
              <a:gd name="connsiteX7" fmla="*/ 3723057 w 5640995"/>
              <a:gd name="connsiteY7" fmla="*/ 0 h 1717403"/>
              <a:gd name="connsiteX8" fmla="*/ 4399976 w 5640995"/>
              <a:gd name="connsiteY8" fmla="*/ 0 h 1717403"/>
              <a:gd name="connsiteX9" fmla="*/ 5076896 w 5640995"/>
              <a:gd name="connsiteY9" fmla="*/ 0 h 1717403"/>
              <a:gd name="connsiteX10" fmla="*/ 5640995 w 5640995"/>
              <a:gd name="connsiteY10" fmla="*/ 0 h 1717403"/>
              <a:gd name="connsiteX11" fmla="*/ 5640995 w 5640995"/>
              <a:gd name="connsiteY11" fmla="*/ 606816 h 1717403"/>
              <a:gd name="connsiteX12" fmla="*/ 5640995 w 5640995"/>
              <a:gd name="connsiteY12" fmla="*/ 1196457 h 1717403"/>
              <a:gd name="connsiteX13" fmla="*/ 5640995 w 5640995"/>
              <a:gd name="connsiteY13" fmla="*/ 1717403 h 1717403"/>
              <a:gd name="connsiteX14" fmla="*/ 5076896 w 5640995"/>
              <a:gd name="connsiteY14" fmla="*/ 1717403 h 1717403"/>
              <a:gd name="connsiteX15" fmla="*/ 4625616 w 5640995"/>
              <a:gd name="connsiteY15" fmla="*/ 1717403 h 1717403"/>
              <a:gd name="connsiteX16" fmla="*/ 4061516 w 5640995"/>
              <a:gd name="connsiteY16" fmla="*/ 1717403 h 1717403"/>
              <a:gd name="connsiteX17" fmla="*/ 3384597 w 5640995"/>
              <a:gd name="connsiteY17" fmla="*/ 1717403 h 1717403"/>
              <a:gd name="connsiteX18" fmla="*/ 2820498 w 5640995"/>
              <a:gd name="connsiteY18" fmla="*/ 1717403 h 1717403"/>
              <a:gd name="connsiteX19" fmla="*/ 2425628 w 5640995"/>
              <a:gd name="connsiteY19" fmla="*/ 1717403 h 1717403"/>
              <a:gd name="connsiteX20" fmla="*/ 1974348 w 5640995"/>
              <a:gd name="connsiteY20" fmla="*/ 1717403 h 1717403"/>
              <a:gd name="connsiteX21" fmla="*/ 1297429 w 5640995"/>
              <a:gd name="connsiteY21" fmla="*/ 1717403 h 1717403"/>
              <a:gd name="connsiteX22" fmla="*/ 733329 w 5640995"/>
              <a:gd name="connsiteY22" fmla="*/ 1717403 h 1717403"/>
              <a:gd name="connsiteX23" fmla="*/ 0 w 5640995"/>
              <a:gd name="connsiteY23" fmla="*/ 1717403 h 1717403"/>
              <a:gd name="connsiteX24" fmla="*/ 0 w 5640995"/>
              <a:gd name="connsiteY24" fmla="*/ 1144935 h 1717403"/>
              <a:gd name="connsiteX25" fmla="*/ 0 w 5640995"/>
              <a:gd name="connsiteY25" fmla="*/ 623990 h 1717403"/>
              <a:gd name="connsiteX26" fmla="*/ 0 w 5640995"/>
              <a:gd name="connsiteY26" fmla="*/ 0 h 1717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640995" h="1717403" extrusionOk="0">
                <a:moveTo>
                  <a:pt x="0" y="0"/>
                </a:moveTo>
                <a:cubicBezTo>
                  <a:pt x="143047" y="-31783"/>
                  <a:pt x="327357" y="38860"/>
                  <a:pt x="507690" y="0"/>
                </a:cubicBezTo>
                <a:cubicBezTo>
                  <a:pt x="688023" y="-38860"/>
                  <a:pt x="733534" y="34541"/>
                  <a:pt x="902559" y="0"/>
                </a:cubicBezTo>
                <a:cubicBezTo>
                  <a:pt x="1071584" y="-34541"/>
                  <a:pt x="1365070" y="17083"/>
                  <a:pt x="1579479" y="0"/>
                </a:cubicBezTo>
                <a:cubicBezTo>
                  <a:pt x="1793888" y="-17083"/>
                  <a:pt x="1863944" y="28344"/>
                  <a:pt x="2087168" y="0"/>
                </a:cubicBezTo>
                <a:cubicBezTo>
                  <a:pt x="2310392" y="-28344"/>
                  <a:pt x="2341085" y="14270"/>
                  <a:pt x="2594858" y="0"/>
                </a:cubicBezTo>
                <a:cubicBezTo>
                  <a:pt x="2848631" y="-14270"/>
                  <a:pt x="3013965" y="15900"/>
                  <a:pt x="3271777" y="0"/>
                </a:cubicBezTo>
                <a:cubicBezTo>
                  <a:pt x="3529589" y="-15900"/>
                  <a:pt x="3590648" y="39003"/>
                  <a:pt x="3723057" y="0"/>
                </a:cubicBezTo>
                <a:cubicBezTo>
                  <a:pt x="3855466" y="-39003"/>
                  <a:pt x="4095584" y="74763"/>
                  <a:pt x="4399976" y="0"/>
                </a:cubicBezTo>
                <a:cubicBezTo>
                  <a:pt x="4704368" y="-74763"/>
                  <a:pt x="4751175" y="48109"/>
                  <a:pt x="5076896" y="0"/>
                </a:cubicBezTo>
                <a:cubicBezTo>
                  <a:pt x="5402617" y="-48109"/>
                  <a:pt x="5382117" y="50181"/>
                  <a:pt x="5640995" y="0"/>
                </a:cubicBezTo>
                <a:cubicBezTo>
                  <a:pt x="5647057" y="187020"/>
                  <a:pt x="5604966" y="448813"/>
                  <a:pt x="5640995" y="606816"/>
                </a:cubicBezTo>
                <a:cubicBezTo>
                  <a:pt x="5677024" y="764819"/>
                  <a:pt x="5625054" y="1065829"/>
                  <a:pt x="5640995" y="1196457"/>
                </a:cubicBezTo>
                <a:cubicBezTo>
                  <a:pt x="5656936" y="1327085"/>
                  <a:pt x="5627133" y="1516188"/>
                  <a:pt x="5640995" y="1717403"/>
                </a:cubicBezTo>
                <a:cubicBezTo>
                  <a:pt x="5372221" y="1724355"/>
                  <a:pt x="5277903" y="1714234"/>
                  <a:pt x="5076896" y="1717403"/>
                </a:cubicBezTo>
                <a:cubicBezTo>
                  <a:pt x="4875889" y="1720572"/>
                  <a:pt x="4804316" y="1709861"/>
                  <a:pt x="4625616" y="1717403"/>
                </a:cubicBezTo>
                <a:cubicBezTo>
                  <a:pt x="4446916" y="1724945"/>
                  <a:pt x="4317689" y="1660280"/>
                  <a:pt x="4061516" y="1717403"/>
                </a:cubicBezTo>
                <a:cubicBezTo>
                  <a:pt x="3805343" y="1774526"/>
                  <a:pt x="3597860" y="1685884"/>
                  <a:pt x="3384597" y="1717403"/>
                </a:cubicBezTo>
                <a:cubicBezTo>
                  <a:pt x="3171334" y="1748922"/>
                  <a:pt x="3077085" y="1668782"/>
                  <a:pt x="2820498" y="1717403"/>
                </a:cubicBezTo>
                <a:cubicBezTo>
                  <a:pt x="2563911" y="1766024"/>
                  <a:pt x="2569783" y="1672671"/>
                  <a:pt x="2425628" y="1717403"/>
                </a:cubicBezTo>
                <a:cubicBezTo>
                  <a:pt x="2281473" y="1762135"/>
                  <a:pt x="2135414" y="1685442"/>
                  <a:pt x="1974348" y="1717403"/>
                </a:cubicBezTo>
                <a:cubicBezTo>
                  <a:pt x="1813282" y="1749364"/>
                  <a:pt x="1603554" y="1670883"/>
                  <a:pt x="1297429" y="1717403"/>
                </a:cubicBezTo>
                <a:cubicBezTo>
                  <a:pt x="991304" y="1763923"/>
                  <a:pt x="1006059" y="1684944"/>
                  <a:pt x="733329" y="1717403"/>
                </a:cubicBezTo>
                <a:cubicBezTo>
                  <a:pt x="460599" y="1749862"/>
                  <a:pt x="211319" y="1673385"/>
                  <a:pt x="0" y="1717403"/>
                </a:cubicBezTo>
                <a:cubicBezTo>
                  <a:pt x="-4889" y="1590102"/>
                  <a:pt x="6496" y="1379745"/>
                  <a:pt x="0" y="1144935"/>
                </a:cubicBezTo>
                <a:cubicBezTo>
                  <a:pt x="-6496" y="910125"/>
                  <a:pt x="62506" y="820329"/>
                  <a:pt x="0" y="623990"/>
                </a:cubicBezTo>
                <a:cubicBezTo>
                  <a:pt x="-62506" y="427651"/>
                  <a:pt x="74566" y="289948"/>
                  <a:pt x="0" y="0"/>
                </a:cubicBezTo>
                <a:close/>
              </a:path>
            </a:pathLst>
          </a:custGeom>
          <a:noFill/>
          <a:ln>
            <a:solidFill>
              <a:schemeClr val="accent6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7B7A55-399C-D48E-6CBF-FC48D47BD4BC}"/>
              </a:ext>
            </a:extLst>
          </p:cNvPr>
          <p:cNvCxnSpPr/>
          <p:nvPr/>
        </p:nvCxnSpPr>
        <p:spPr>
          <a:xfrm flipH="1">
            <a:off x="3695335" y="4015727"/>
            <a:ext cx="1906621" cy="0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35F56936-48EE-CA92-F2A2-343393022C48}"/>
              </a:ext>
            </a:extLst>
          </p:cNvPr>
          <p:cNvSpPr/>
          <p:nvPr/>
        </p:nvSpPr>
        <p:spPr>
          <a:xfrm>
            <a:off x="500102" y="2681532"/>
            <a:ext cx="3084385" cy="2569968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3C6945-0B0B-1B4F-1535-2EDBE1F6DAAA}"/>
              </a:ext>
            </a:extLst>
          </p:cNvPr>
          <p:cNvSpPr txBox="1"/>
          <p:nvPr/>
        </p:nvSpPr>
        <p:spPr>
          <a:xfrm>
            <a:off x="500102" y="2723065"/>
            <a:ext cx="28372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Maintain</a:t>
            </a:r>
            <a:r>
              <a:rPr lang="zh-CN" altLang="en-US" dirty="0"/>
              <a:t> </a:t>
            </a:r>
            <a:r>
              <a:rPr lang="en-US" altLang="zh-CN" dirty="0"/>
              <a:t>high</a:t>
            </a:r>
            <a:r>
              <a:rPr lang="zh-CN" altLang="en-US" dirty="0"/>
              <a:t> </a:t>
            </a:r>
            <a:r>
              <a:rPr lang="en-US" altLang="zh-CN" dirty="0"/>
              <a:t>accuracy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additional</a:t>
            </a:r>
            <a:r>
              <a:rPr lang="zh-CN" altLang="en-US" dirty="0"/>
              <a:t> </a:t>
            </a:r>
            <a:r>
              <a:rPr lang="en-US" altLang="zh-CN" dirty="0"/>
              <a:t>training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fine-tuning.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Provide</a:t>
            </a:r>
            <a:r>
              <a:rPr lang="zh-CN" altLang="en-US" dirty="0"/>
              <a:t> </a:t>
            </a:r>
            <a:r>
              <a:rPr lang="en-US" altLang="zh-CN" dirty="0"/>
              <a:t>meaningful</a:t>
            </a:r>
            <a:r>
              <a:rPr lang="zh-CN" altLang="en-US" dirty="0"/>
              <a:t> </a:t>
            </a:r>
            <a:r>
              <a:rPr lang="en-US" altLang="zh-CN" dirty="0"/>
              <a:t>interpretation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results,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dirty="0"/>
              <a:t>anomaly type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dirty="0"/>
              <a:t>emergency level</a:t>
            </a:r>
            <a:r>
              <a:rPr lang="en-US" altLang="zh-CN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04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54C66-17A2-3C63-BEF5-951CA62C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en-US" dirty="0"/>
          </a:p>
        </p:txBody>
      </p:sp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5ED9E85A-05A0-F430-842F-08FC1121F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167" y="1825625"/>
            <a:ext cx="9311666" cy="4351338"/>
          </a:xfrm>
        </p:spPr>
      </p:pic>
    </p:spTree>
    <p:extLst>
      <p:ext uri="{BB962C8B-B14F-4D97-AF65-F5344CB8AC3E}">
        <p14:creationId xmlns:p14="http://schemas.microsoft.com/office/powerpoint/2010/main" val="217118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B08D-EF66-8E83-C55A-6B8FCDB0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Prompt</a:t>
            </a:r>
            <a:r>
              <a:rPr lang="zh-CN" altLang="en-US" dirty="0"/>
              <a:t> </a:t>
            </a:r>
            <a:r>
              <a:rPr lang="en-US" altLang="zh-CN" dirty="0"/>
              <a:t>Template</a:t>
            </a:r>
            <a:endParaRPr lang="en-US" dirty="0"/>
          </a:p>
        </p:txBody>
      </p:sp>
      <p:pic>
        <p:nvPicPr>
          <p:cNvPr id="5" name="Content Placeholder 4" descr="A close-up of a document&#10;&#10;Description automatically generated">
            <a:extLst>
              <a:ext uri="{FF2B5EF4-FFF2-40B4-BE49-F238E27FC236}">
                <a16:creationId xmlns:a16="http://schemas.microsoft.com/office/drawing/2014/main" id="{0E41A41B-B1A0-5349-93BF-727B2EFD3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825625"/>
            <a:ext cx="10272147" cy="4351338"/>
          </a:xfrm>
        </p:spPr>
      </p:pic>
    </p:spTree>
    <p:extLst>
      <p:ext uri="{BB962C8B-B14F-4D97-AF65-F5344CB8AC3E}">
        <p14:creationId xmlns:p14="http://schemas.microsoft.com/office/powerpoint/2010/main" val="2325941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E1ED-D3E7-AFF0-6994-21B5405AB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dirty="0"/>
              <a:t>Time Series 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DE284-EC34-9426-4771-D4109A369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Rescaling</a:t>
            </a:r>
          </a:p>
          <a:p>
            <a:pPr lvl="1"/>
            <a:endParaRPr lang="en-US" dirty="0"/>
          </a:p>
        </p:txBody>
      </p:sp>
      <p:pic>
        <p:nvPicPr>
          <p:cNvPr id="5" name="Picture 4" descr="A white text with black text&#10;&#10;Description automatically generated">
            <a:extLst>
              <a:ext uri="{FF2B5EF4-FFF2-40B4-BE49-F238E27FC236}">
                <a16:creationId xmlns:a16="http://schemas.microsoft.com/office/drawing/2014/main" id="{AF5D91C5-FA7E-297F-0AAE-4890E82F6D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5551"/>
          <a:stretch/>
        </p:blipFill>
        <p:spPr>
          <a:xfrm>
            <a:off x="3221198" y="1690688"/>
            <a:ext cx="7844735" cy="1738312"/>
          </a:xfrm>
          <a:prstGeom prst="rect">
            <a:avLst/>
          </a:prstGeom>
        </p:spPr>
      </p:pic>
      <p:pic>
        <p:nvPicPr>
          <p:cNvPr id="6" name="Picture 5" descr="A white text with black text&#10;&#10;Description automatically generated">
            <a:extLst>
              <a:ext uri="{FF2B5EF4-FFF2-40B4-BE49-F238E27FC236}">
                <a16:creationId xmlns:a16="http://schemas.microsoft.com/office/drawing/2014/main" id="{4CE4513F-1842-A5CF-06E5-F82C3B6016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166" r="13089"/>
          <a:stretch/>
        </p:blipFill>
        <p:spPr>
          <a:xfrm>
            <a:off x="3221198" y="3423150"/>
            <a:ext cx="6817968" cy="306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2557-3231-5DAD-D1F3-A4FF52342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en-US" dirty="0"/>
          </a:p>
        </p:txBody>
      </p:sp>
      <p:pic>
        <p:nvPicPr>
          <p:cNvPr id="5" name="Content Placeholder 4" descr="A white paper with black text&#10;&#10;Description automatically generated">
            <a:extLst>
              <a:ext uri="{FF2B5EF4-FFF2-40B4-BE49-F238E27FC236}">
                <a16:creationId xmlns:a16="http://schemas.microsoft.com/office/drawing/2014/main" id="{BFA11E25-0BB9-C5AB-C6E7-641D7B151A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166"/>
          <a:stretch/>
        </p:blipFill>
        <p:spPr>
          <a:xfrm>
            <a:off x="496061" y="1447850"/>
            <a:ext cx="8087440" cy="5227905"/>
          </a:xfrm>
        </p:spPr>
      </p:pic>
      <p:pic>
        <p:nvPicPr>
          <p:cNvPr id="7" name="Picture 6" descr="A math problem with numbers and equations&#10;&#10;Description automatically generated">
            <a:extLst>
              <a:ext uri="{FF2B5EF4-FFF2-40B4-BE49-F238E27FC236}">
                <a16:creationId xmlns:a16="http://schemas.microsoft.com/office/drawing/2014/main" id="{731C81D9-999E-54A1-C003-F77A0579F9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76" t="6346" r="21225" b="22040"/>
          <a:stretch/>
        </p:blipFill>
        <p:spPr>
          <a:xfrm>
            <a:off x="7745300" y="1101756"/>
            <a:ext cx="3950639" cy="4157661"/>
          </a:xfrm>
          <a:prstGeom prst="rect">
            <a:avLst/>
          </a:prstGeom>
        </p:spPr>
      </p:pic>
      <p:pic>
        <p:nvPicPr>
          <p:cNvPr id="8" name="Picture 7" descr="A math problem with numbers and equations&#10;&#10;Description automatically generated">
            <a:extLst>
              <a:ext uri="{FF2B5EF4-FFF2-40B4-BE49-F238E27FC236}">
                <a16:creationId xmlns:a16="http://schemas.microsoft.com/office/drawing/2014/main" id="{DE007CCF-BB26-7E4D-A952-9C92B45B76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10" t="84546" r="18130" b="4441"/>
          <a:stretch/>
        </p:blipFill>
        <p:spPr>
          <a:xfrm>
            <a:off x="7019776" y="5822135"/>
            <a:ext cx="5365346" cy="80185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893181A-0DDD-1F5A-33C7-3FC2F728381E}"/>
              </a:ext>
            </a:extLst>
          </p:cNvPr>
          <p:cNvSpPr/>
          <p:nvPr/>
        </p:nvSpPr>
        <p:spPr>
          <a:xfrm>
            <a:off x="7360178" y="5800780"/>
            <a:ext cx="4684543" cy="65804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75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22248</TotalTime>
  <Words>986</Words>
  <Application>Microsoft Macintosh PowerPoint</Application>
  <PresentationFormat>Widescreen</PresentationFormat>
  <Paragraphs>116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Aptos Display</vt:lpstr>
      <vt:lpstr>Arial</vt:lpstr>
      <vt:lpstr>Calibri</vt:lpstr>
      <vt:lpstr>Times New Roman</vt:lpstr>
      <vt:lpstr>Office Theme</vt:lpstr>
      <vt:lpstr>Large Language Models can Deliver Accurate and Interpretable Time Series Anomaly Detection</vt:lpstr>
      <vt:lpstr>Introduction</vt:lpstr>
      <vt:lpstr>Introduction</vt:lpstr>
      <vt:lpstr>Introduction</vt:lpstr>
      <vt:lpstr>Introduction</vt:lpstr>
      <vt:lpstr>Overview</vt:lpstr>
      <vt:lpstr>Example Prompt Template</vt:lpstr>
      <vt:lpstr>1. Time Series Data Preprocessing</vt:lpstr>
      <vt:lpstr>Example</vt:lpstr>
      <vt:lpstr>PowerPoint Presentation</vt:lpstr>
      <vt:lpstr>2. Time Series In-Context Learning</vt:lpstr>
      <vt:lpstr>DTW Algorithm</vt:lpstr>
      <vt:lpstr>DTW Algorithm</vt:lpstr>
      <vt:lpstr>PowerPoint Presentation</vt:lpstr>
      <vt:lpstr>3. Anomaly Detection Chain of Thoughts</vt:lpstr>
      <vt:lpstr>PowerPoint Presentation</vt:lpstr>
      <vt:lpstr>4. TSAD Interpretation</vt:lpstr>
      <vt:lpstr>Experiments - Detection</vt:lpstr>
      <vt:lpstr>PowerPoint Presentation</vt:lpstr>
      <vt:lpstr>Results</vt:lpstr>
      <vt:lpstr>Ablation Study</vt:lpstr>
      <vt:lpstr>PowerPoint Presentation</vt:lpstr>
      <vt:lpstr>Experiments - Interpretation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Ruiyao Xu</dc:creator>
  <cp:lastModifiedBy>Ruiyao Xu</cp:lastModifiedBy>
  <cp:revision>7</cp:revision>
  <dcterms:created xsi:type="dcterms:W3CDTF">2024-08-22T04:20:01Z</dcterms:created>
  <dcterms:modified xsi:type="dcterms:W3CDTF">2024-09-15T18:08:37Z</dcterms:modified>
</cp:coreProperties>
</file>