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notesMasterIdLst>
    <p:notesMasterId r:id="rId24"/>
  </p:notesMasterIdLst>
  <p:sldIdLst>
    <p:sldId id="256" r:id="rId2"/>
    <p:sldId id="259" r:id="rId3"/>
    <p:sldId id="268" r:id="rId4"/>
    <p:sldId id="273" r:id="rId5"/>
    <p:sldId id="271" r:id="rId6"/>
    <p:sldId id="274" r:id="rId7"/>
    <p:sldId id="272" r:id="rId8"/>
    <p:sldId id="270" r:id="rId9"/>
    <p:sldId id="275" r:id="rId10"/>
    <p:sldId id="284" r:id="rId11"/>
    <p:sldId id="269" r:id="rId12"/>
    <p:sldId id="278" r:id="rId13"/>
    <p:sldId id="285" r:id="rId14"/>
    <p:sldId id="276" r:id="rId15"/>
    <p:sldId id="286" r:id="rId16"/>
    <p:sldId id="277" r:id="rId17"/>
    <p:sldId id="279" r:id="rId18"/>
    <p:sldId id="281" r:id="rId19"/>
    <p:sldId id="280" r:id="rId20"/>
    <p:sldId id="267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97BD"/>
    <a:srgbClr val="E28C8C"/>
    <a:srgbClr val="F99292"/>
    <a:srgbClr val="F76E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6"/>
    <p:restoredTop sz="91079"/>
  </p:normalViewPr>
  <p:slideViewPr>
    <p:cSldViewPr snapToGrid="0">
      <p:cViewPr varScale="1">
        <p:scale>
          <a:sx n="109" d="100"/>
          <a:sy n="109" d="100"/>
        </p:scale>
        <p:origin x="10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B7F65-58DC-5842-8553-10A4DAD51DB1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33651-AEF5-DE49-ACD7-8E368C977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93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58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B37B9-6705-909C-66D0-A740213A4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7484D-71D5-92E5-0B2A-81439C585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20E183-4EE2-3DF8-BFA0-2C042DA11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EA32D-B5FF-3718-3C21-A96C5748C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9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2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34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0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1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23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4A3DC-EAB7-EBEC-5127-F26388E4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C6069-EFC6-EB3B-E5B2-EA4A46426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3EA46-A1FC-94B7-4844-777E6EEA9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9E9B9-80F4-179B-1714-425875E5D9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1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C1D36-8FD6-8F25-7A14-E2096BBDE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6B665-B147-E0EE-B9FD-147D5CB36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3307B-DB10-2FB0-7A4E-1D1E6385A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2EBD0-B9F5-41A7-0CF2-6900E0D08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33651-AEF5-DE49-ACD7-8E368C977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1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6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5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7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1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A6E28-E2B0-B2A7-D905-2337393D8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795" y="4218843"/>
            <a:ext cx="43541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 err="1"/>
              <a:t>Jianing</a:t>
            </a:r>
            <a:r>
              <a:rPr lang="en-US" sz="2000" dirty="0"/>
              <a:t> Wang, </a:t>
            </a:r>
            <a:r>
              <a:rPr lang="en-US" sz="2000" dirty="0" err="1"/>
              <a:t>Junda</a:t>
            </a:r>
            <a:r>
              <a:rPr lang="en-US" sz="2000" dirty="0"/>
              <a:t> Wu , </a:t>
            </a:r>
            <a:r>
              <a:rPr lang="en-US" sz="2000" dirty="0" err="1"/>
              <a:t>Yupeng</a:t>
            </a:r>
            <a:r>
              <a:rPr lang="en-US" sz="2000" dirty="0"/>
              <a:t> Hou, Yao Liu, Ming Gao, Julian McAuley</a:t>
            </a:r>
            <a:endParaRPr lang="en-US" sz="2000" b="0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,000+ Cartoon Of The Teacher Teaching Stock Illustrations, Royalty-Free  Vector Graphics &amp; Clip Art - iStock">
            <a:extLst>
              <a:ext uri="{FF2B5EF4-FFF2-40B4-BE49-F238E27FC236}">
                <a16:creationId xmlns:a16="http://schemas.microsoft.com/office/drawing/2014/main" id="{DA48E48A-A1A5-4A9D-A3D3-7204C10E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4249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92774-ADC6-511D-0697-1EAC6D936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795" y="2364242"/>
            <a:ext cx="6171205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3700" b="1" dirty="0"/>
              <a:t>InstructGraph</a:t>
            </a:r>
            <a:r>
              <a:rPr lang="en-US" sz="3700" dirty="0"/>
              <a:t>: Boosting Large Language Models via Graph-centric Instruction Tuning and Preference Alignment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8AA1A4-7BE5-DDDD-9BE1-7561F07A6C36}"/>
              </a:ext>
            </a:extLst>
          </p:cNvPr>
          <p:cNvSpPr txBox="1"/>
          <p:nvPr/>
        </p:nvSpPr>
        <p:spPr>
          <a:xfrm>
            <a:off x="0" y="648866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F2328"/>
                </a:solidFill>
                <a:effectLst/>
              </a:rPr>
              <a:t>Findings of ACL 2024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287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7817-F722-5F16-F803-1A600FC3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5A76-CA7A-7BFE-94AE-BC92BF73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10481-8007-7A5B-CC0F-F9464A3F6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0"/>
            <a:ext cx="7772400" cy="66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CEB61-B0F7-3244-C214-221CE991E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BF04-74F0-6682-AC6D-96D756E1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1DCA-5EA0-927C-64B2-8A73A5E0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LLM hallucinates when following erroneous inputs or lack intrinsic knowledge (</a:t>
            </a:r>
            <a:r>
              <a:rPr lang="en-US" sz="2400" dirty="0" err="1"/>
              <a:t>eg.</a:t>
            </a:r>
            <a:r>
              <a:rPr lang="en-US" sz="2400" dirty="0"/>
              <a:t> When being questioned on a graph that lacks key information)</a:t>
            </a:r>
          </a:p>
          <a:p>
            <a:pPr lvl="1"/>
            <a:r>
              <a:rPr lang="en-US" sz="2000" dirty="0"/>
              <a:t>Proposal: </a:t>
            </a:r>
            <a:r>
              <a:rPr lang="en-US" sz="2000" b="1" dirty="0"/>
              <a:t>direct preference optimization (DPO) to alleviate hallucination in LLM reasoning and generation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6900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4FAE-09FC-6B1C-9471-815B169B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Hallucination for Graph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DCF99-6A54-B7F0-22CA-9DEC6285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816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simulate the following hallucination scenarios,  we could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Correct input graph</a:t>
            </a:r>
          </a:p>
          <a:p>
            <a:r>
              <a:rPr lang="en-US" dirty="0" err="1"/>
              <a:t>Unfactual</a:t>
            </a:r>
            <a:r>
              <a:rPr lang="en-US" dirty="0"/>
              <a:t> input graph </a:t>
            </a:r>
          </a:p>
          <a:p>
            <a:r>
              <a:rPr lang="en-US" dirty="0"/>
              <a:t>Conflict input graph</a:t>
            </a:r>
          </a:p>
          <a:p>
            <a:r>
              <a:rPr lang="en-US" dirty="0"/>
              <a:t>Missing input graph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162D3AA-41F4-1791-315C-D6602C996D0C}"/>
              </a:ext>
            </a:extLst>
          </p:cNvPr>
          <p:cNvSpPr/>
          <p:nvPr/>
        </p:nvSpPr>
        <p:spPr>
          <a:xfrm>
            <a:off x="4461934" y="3564464"/>
            <a:ext cx="220133" cy="1153733"/>
          </a:xfrm>
          <a:custGeom>
            <a:avLst/>
            <a:gdLst>
              <a:gd name="connsiteX0" fmla="*/ 0 w 220133"/>
              <a:gd name="connsiteY0" fmla="*/ 0 h 1153733"/>
              <a:gd name="connsiteX1" fmla="*/ 110067 w 220133"/>
              <a:gd name="connsiteY1" fmla="*/ 18344 h 1153733"/>
              <a:gd name="connsiteX2" fmla="*/ 110067 w 220133"/>
              <a:gd name="connsiteY2" fmla="*/ 558523 h 1153733"/>
              <a:gd name="connsiteX3" fmla="*/ 220134 w 220133"/>
              <a:gd name="connsiteY3" fmla="*/ 576867 h 1153733"/>
              <a:gd name="connsiteX4" fmla="*/ 110067 w 220133"/>
              <a:gd name="connsiteY4" fmla="*/ 595211 h 1153733"/>
              <a:gd name="connsiteX5" fmla="*/ 110067 w 220133"/>
              <a:gd name="connsiteY5" fmla="*/ 1135389 h 1153733"/>
              <a:gd name="connsiteX6" fmla="*/ 0 w 220133"/>
              <a:gd name="connsiteY6" fmla="*/ 1153733 h 1153733"/>
              <a:gd name="connsiteX7" fmla="*/ 0 w 220133"/>
              <a:gd name="connsiteY7" fmla="*/ 553792 h 1153733"/>
              <a:gd name="connsiteX8" fmla="*/ 0 w 220133"/>
              <a:gd name="connsiteY8" fmla="*/ 0 h 1153733"/>
              <a:gd name="connsiteX0" fmla="*/ 0 w 220133"/>
              <a:gd name="connsiteY0" fmla="*/ 0 h 1153733"/>
              <a:gd name="connsiteX1" fmla="*/ 110067 w 220133"/>
              <a:gd name="connsiteY1" fmla="*/ 18344 h 1153733"/>
              <a:gd name="connsiteX2" fmla="*/ 110067 w 220133"/>
              <a:gd name="connsiteY2" fmla="*/ 558523 h 1153733"/>
              <a:gd name="connsiteX3" fmla="*/ 220134 w 220133"/>
              <a:gd name="connsiteY3" fmla="*/ 576867 h 1153733"/>
              <a:gd name="connsiteX4" fmla="*/ 110067 w 220133"/>
              <a:gd name="connsiteY4" fmla="*/ 595211 h 1153733"/>
              <a:gd name="connsiteX5" fmla="*/ 110067 w 220133"/>
              <a:gd name="connsiteY5" fmla="*/ 1135389 h 1153733"/>
              <a:gd name="connsiteX6" fmla="*/ 0 w 220133"/>
              <a:gd name="connsiteY6" fmla="*/ 1153733 h 1153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0133" h="1153733" stroke="0" extrusionOk="0">
                <a:moveTo>
                  <a:pt x="0" y="0"/>
                </a:moveTo>
                <a:cubicBezTo>
                  <a:pt x="60445" y="-211"/>
                  <a:pt x="108609" y="8760"/>
                  <a:pt x="110067" y="18344"/>
                </a:cubicBezTo>
                <a:cubicBezTo>
                  <a:pt x="104197" y="209672"/>
                  <a:pt x="87703" y="388602"/>
                  <a:pt x="110067" y="558523"/>
                </a:cubicBezTo>
                <a:cubicBezTo>
                  <a:pt x="101852" y="562405"/>
                  <a:pt x="156042" y="583649"/>
                  <a:pt x="220134" y="576867"/>
                </a:cubicBezTo>
                <a:cubicBezTo>
                  <a:pt x="159356" y="577625"/>
                  <a:pt x="109341" y="582742"/>
                  <a:pt x="110067" y="595211"/>
                </a:cubicBezTo>
                <a:cubicBezTo>
                  <a:pt x="130574" y="771943"/>
                  <a:pt x="98391" y="1018222"/>
                  <a:pt x="110067" y="1135389"/>
                </a:cubicBezTo>
                <a:cubicBezTo>
                  <a:pt x="105327" y="1149982"/>
                  <a:pt x="59695" y="1143311"/>
                  <a:pt x="0" y="1153733"/>
                </a:cubicBezTo>
                <a:cubicBezTo>
                  <a:pt x="-10818" y="986139"/>
                  <a:pt x="24811" y="716850"/>
                  <a:pt x="0" y="553792"/>
                </a:cubicBezTo>
                <a:cubicBezTo>
                  <a:pt x="-24811" y="390734"/>
                  <a:pt x="18955" y="224176"/>
                  <a:pt x="0" y="0"/>
                </a:cubicBezTo>
                <a:close/>
              </a:path>
              <a:path w="220133" h="1153733" fill="none" extrusionOk="0">
                <a:moveTo>
                  <a:pt x="0" y="0"/>
                </a:moveTo>
                <a:cubicBezTo>
                  <a:pt x="59800" y="1766"/>
                  <a:pt x="111125" y="8999"/>
                  <a:pt x="110067" y="18344"/>
                </a:cubicBezTo>
                <a:cubicBezTo>
                  <a:pt x="94850" y="191243"/>
                  <a:pt x="127468" y="429518"/>
                  <a:pt x="110067" y="558523"/>
                </a:cubicBezTo>
                <a:cubicBezTo>
                  <a:pt x="114661" y="567682"/>
                  <a:pt x="160225" y="585213"/>
                  <a:pt x="220134" y="576867"/>
                </a:cubicBezTo>
                <a:cubicBezTo>
                  <a:pt x="161154" y="576259"/>
                  <a:pt x="110007" y="583474"/>
                  <a:pt x="110067" y="595211"/>
                </a:cubicBezTo>
                <a:cubicBezTo>
                  <a:pt x="103209" y="728609"/>
                  <a:pt x="100861" y="989814"/>
                  <a:pt x="110067" y="1135389"/>
                </a:cubicBezTo>
                <a:cubicBezTo>
                  <a:pt x="108295" y="1150872"/>
                  <a:pt x="56833" y="1161673"/>
                  <a:pt x="0" y="1153733"/>
                </a:cubicBezTo>
              </a:path>
              <a:path w="220133" h="1153733" fill="none" stroke="0" extrusionOk="0">
                <a:moveTo>
                  <a:pt x="0" y="0"/>
                </a:moveTo>
                <a:cubicBezTo>
                  <a:pt x="62201" y="1155"/>
                  <a:pt x="111258" y="9986"/>
                  <a:pt x="110067" y="18344"/>
                </a:cubicBezTo>
                <a:cubicBezTo>
                  <a:pt x="130060" y="182925"/>
                  <a:pt x="95961" y="298905"/>
                  <a:pt x="110067" y="558523"/>
                </a:cubicBezTo>
                <a:cubicBezTo>
                  <a:pt x="105728" y="567544"/>
                  <a:pt x="165309" y="569464"/>
                  <a:pt x="220134" y="576867"/>
                </a:cubicBezTo>
                <a:cubicBezTo>
                  <a:pt x="158029" y="576358"/>
                  <a:pt x="109755" y="584301"/>
                  <a:pt x="110067" y="595211"/>
                </a:cubicBezTo>
                <a:cubicBezTo>
                  <a:pt x="89760" y="815714"/>
                  <a:pt x="120189" y="1000317"/>
                  <a:pt x="110067" y="1135389"/>
                </a:cubicBezTo>
                <a:cubicBezTo>
                  <a:pt x="110747" y="1136323"/>
                  <a:pt x="58257" y="1155211"/>
                  <a:pt x="0" y="1153733"/>
                </a:cubicBezTo>
              </a:path>
            </a:pathLst>
          </a:custGeom>
          <a:ln w="19050">
            <a:solidFill>
              <a:srgbClr val="E28C8C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28C8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000CC-5041-F49A-4022-FD679B483B0C}"/>
                  </a:ext>
                </a:extLst>
              </p:cNvPr>
              <p:cNvSpPr txBox="1"/>
              <p:nvPr/>
            </p:nvSpPr>
            <p:spPr>
              <a:xfrm>
                <a:off x="5317067" y="2844225"/>
                <a:ext cx="3327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8197BD"/>
                    </a:solidFill>
                  </a:rPr>
                  <a:t>Choose a result from other examples to form a negative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rgbClr val="8197BD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solidFill>
                              <a:srgbClr val="8197B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𝓨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8197B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rgbClr val="8197B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1600" b="1" dirty="0">
                    <a:solidFill>
                      <a:srgbClr val="8197BD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3000CC-5041-F49A-4022-FD679B483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67" y="2844225"/>
                <a:ext cx="3327400" cy="584775"/>
              </a:xfrm>
              <a:prstGeom prst="rect">
                <a:avLst/>
              </a:prstGeom>
              <a:blipFill>
                <a:blip r:embed="rId3"/>
                <a:stretch>
                  <a:fillRect l="-760" t="-4255" r="-1141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BF1E2-307C-DEDE-215A-14CD3E6B3FD5}"/>
                  </a:ext>
                </a:extLst>
              </p:cNvPr>
              <p:cNvSpPr txBox="1"/>
              <p:nvPr/>
            </p:nvSpPr>
            <p:spPr>
              <a:xfrm>
                <a:off x="5317067" y="3723363"/>
                <a:ext cx="4631266" cy="835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E28C8C"/>
                    </a:solidFill>
                  </a:rPr>
                  <a:t>Add/remove/replace to construct new input, original answer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smtClean="0">
                            <a:solidFill>
                              <a:srgbClr val="E28C8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solidFill>
                              <a:srgbClr val="E28C8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𝓨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E28C8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rgbClr val="E28C8C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1600" b="1" dirty="0">
                    <a:solidFill>
                      <a:srgbClr val="E28C8C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>
                            <a:solidFill>
                              <a:srgbClr val="E28C8C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solidFill>
                              <a:srgbClr val="E28C8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𝓨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E28C8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1600" b="1" i="1" smtClean="0">
                            <a:solidFill>
                              <a:srgbClr val="E28C8C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sz="1600" b="1" dirty="0">
                    <a:solidFill>
                      <a:srgbClr val="E28C8C"/>
                    </a:solidFill>
                  </a:rPr>
                  <a:t> is “sorry the input graph contains wrong information.”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BF1E2-307C-DEDE-215A-14CD3E6B3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067" y="3723363"/>
                <a:ext cx="4631266" cy="835934"/>
              </a:xfrm>
              <a:prstGeom prst="rect">
                <a:avLst/>
              </a:prstGeom>
              <a:blipFill>
                <a:blip r:embed="rId4"/>
                <a:stretch>
                  <a:fillRect l="-546" t="-2985"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35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A2B1-AEE2-0EDE-380F-EEF749FE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F117F-FCDE-BDFA-D65B-377503907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table of test results&#10;&#10;Description automatically generated with medium confidence">
            <a:extLst>
              <a:ext uri="{FF2B5EF4-FFF2-40B4-BE49-F238E27FC236}">
                <a16:creationId xmlns:a16="http://schemas.microsoft.com/office/drawing/2014/main" id="{215F989A-7D15-AB04-2697-BE72AABB6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56" t="-7304" r="1056" b="62628"/>
          <a:stretch/>
        </p:blipFill>
        <p:spPr>
          <a:xfrm>
            <a:off x="1209757" y="1690688"/>
            <a:ext cx="9593582" cy="27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3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781C-2AB9-E117-DB69-910A5548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Hallucination for Graph Generation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B1EF7-B543-68DA-0E75-33BE896EB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849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Graph generation is more difficult because LLM needs to output a </a:t>
                </a:r>
                <a:r>
                  <a:rPr lang="en-US" sz="2400" u="sng" dirty="0"/>
                  <a:t>complete and accurate code-like format sequence.</a:t>
                </a:r>
                <a:r>
                  <a:rPr lang="en-US" sz="2400" dirty="0"/>
                  <a:t> Possible wrongly-generated graphs:</a:t>
                </a:r>
                <a:endParaRPr lang="en-US" sz="2400" u="sng" dirty="0"/>
              </a:p>
              <a:p>
                <a:pPr lvl="1"/>
                <a:r>
                  <a:rPr lang="en-US" sz="2000" dirty="0" err="1"/>
                  <a:t>Unfactual</a:t>
                </a:r>
                <a:r>
                  <a:rPr lang="en-US" sz="2000" dirty="0"/>
                  <a:t> Graph</a:t>
                </a:r>
              </a:p>
              <a:p>
                <a:pPr lvl="1"/>
                <a:r>
                  <a:rPr lang="en-US" sz="2000" dirty="0"/>
                  <a:t>Conflict Graph</a:t>
                </a:r>
              </a:p>
              <a:p>
                <a:pPr lvl="1"/>
                <a:r>
                  <a:rPr lang="en-US" sz="2000" dirty="0"/>
                  <a:t>Missing Graph</a:t>
                </a:r>
              </a:p>
              <a:p>
                <a:r>
                  <a:rPr lang="en-US" sz="2400" dirty="0"/>
                  <a:t>Original correct answer graph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Construct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2400" dirty="0"/>
                  <a:t> as the wrong graph final output by replace/add/remove  parts of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For incorrect input, original answer graph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B1EF7-B543-68DA-0E75-33BE896EB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84933" cy="4351338"/>
              </a:xfrm>
              <a:blipFill>
                <a:blip r:embed="rId2"/>
                <a:stretch>
                  <a:fillRect l="-712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06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333C1-B13D-85DF-04A2-6514D8934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0F62F-E890-8BE2-7EFE-FD47CA0B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7F1E-C6DC-98A0-BA75-0D75A945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59302-B1F2-946F-EFA6-C15DA20A1C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827" b="8893"/>
          <a:stretch/>
        </p:blipFill>
        <p:spPr>
          <a:xfrm>
            <a:off x="1299972" y="3559716"/>
            <a:ext cx="9592056" cy="8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73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DC6E-8D0F-F30B-5EDF-06DC40A1A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DPO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4865D-2EBB-D173-BBA2-0BFD7FB999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Given one instruction example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a corresponding negative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We can define the preference model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4865D-2EBB-D173-BBA2-0BFD7FB999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E881AAB-2F28-B407-CBB4-388A1D543557}"/>
              </a:ext>
            </a:extLst>
          </p:cNvPr>
          <p:cNvSpPr txBox="1"/>
          <p:nvPr/>
        </p:nvSpPr>
        <p:spPr>
          <a:xfrm>
            <a:off x="1026582" y="2935069"/>
            <a:ext cx="1689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4056083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A80C5-5697-C791-C1AB-3A374F910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061646-5C79-4425-0094-8EE95D692C2B}"/>
              </a:ext>
            </a:extLst>
          </p:cNvPr>
          <p:cNvSpPr/>
          <p:nvPr/>
        </p:nvSpPr>
        <p:spPr>
          <a:xfrm>
            <a:off x="5147732" y="4298646"/>
            <a:ext cx="457201" cy="389467"/>
          </a:xfrm>
          <a:custGeom>
            <a:avLst/>
            <a:gdLst>
              <a:gd name="connsiteX0" fmla="*/ 0 w 457201"/>
              <a:gd name="connsiteY0" fmla="*/ 64912 h 389467"/>
              <a:gd name="connsiteX1" fmla="*/ 64912 w 457201"/>
              <a:gd name="connsiteY1" fmla="*/ 0 h 389467"/>
              <a:gd name="connsiteX2" fmla="*/ 392289 w 457201"/>
              <a:gd name="connsiteY2" fmla="*/ 0 h 389467"/>
              <a:gd name="connsiteX3" fmla="*/ 457201 w 457201"/>
              <a:gd name="connsiteY3" fmla="*/ 64912 h 389467"/>
              <a:gd name="connsiteX4" fmla="*/ 457201 w 457201"/>
              <a:gd name="connsiteY4" fmla="*/ 324555 h 389467"/>
              <a:gd name="connsiteX5" fmla="*/ 392289 w 457201"/>
              <a:gd name="connsiteY5" fmla="*/ 389467 h 389467"/>
              <a:gd name="connsiteX6" fmla="*/ 64912 w 457201"/>
              <a:gd name="connsiteY6" fmla="*/ 389467 h 389467"/>
              <a:gd name="connsiteX7" fmla="*/ 0 w 457201"/>
              <a:gd name="connsiteY7" fmla="*/ 324555 h 389467"/>
              <a:gd name="connsiteX8" fmla="*/ 0 w 457201"/>
              <a:gd name="connsiteY8" fmla="*/ 64912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7201" h="389467" fill="none" extrusionOk="0">
                <a:moveTo>
                  <a:pt x="0" y="64912"/>
                </a:moveTo>
                <a:cubicBezTo>
                  <a:pt x="-2306" y="27877"/>
                  <a:pt x="32774" y="-3127"/>
                  <a:pt x="64912" y="0"/>
                </a:cubicBezTo>
                <a:cubicBezTo>
                  <a:pt x="208674" y="-26557"/>
                  <a:pt x="320813" y="8336"/>
                  <a:pt x="392289" y="0"/>
                </a:cubicBezTo>
                <a:cubicBezTo>
                  <a:pt x="433851" y="2235"/>
                  <a:pt x="461183" y="23807"/>
                  <a:pt x="457201" y="64912"/>
                </a:cubicBezTo>
                <a:cubicBezTo>
                  <a:pt x="463345" y="178726"/>
                  <a:pt x="457166" y="247434"/>
                  <a:pt x="457201" y="324555"/>
                </a:cubicBezTo>
                <a:cubicBezTo>
                  <a:pt x="454939" y="353765"/>
                  <a:pt x="431844" y="392724"/>
                  <a:pt x="392289" y="389467"/>
                </a:cubicBezTo>
                <a:cubicBezTo>
                  <a:pt x="245998" y="413935"/>
                  <a:pt x="211736" y="379950"/>
                  <a:pt x="64912" y="389467"/>
                </a:cubicBezTo>
                <a:cubicBezTo>
                  <a:pt x="23862" y="382104"/>
                  <a:pt x="-1242" y="362457"/>
                  <a:pt x="0" y="324555"/>
                </a:cubicBezTo>
                <a:cubicBezTo>
                  <a:pt x="-10787" y="227760"/>
                  <a:pt x="5814" y="137662"/>
                  <a:pt x="0" y="64912"/>
                </a:cubicBezTo>
                <a:close/>
              </a:path>
              <a:path w="457201" h="389467" stroke="0" extrusionOk="0">
                <a:moveTo>
                  <a:pt x="0" y="64912"/>
                </a:moveTo>
                <a:cubicBezTo>
                  <a:pt x="1543" y="38562"/>
                  <a:pt x="37789" y="-3970"/>
                  <a:pt x="64912" y="0"/>
                </a:cubicBezTo>
                <a:cubicBezTo>
                  <a:pt x="202990" y="-26573"/>
                  <a:pt x="315270" y="16600"/>
                  <a:pt x="392289" y="0"/>
                </a:cubicBezTo>
                <a:cubicBezTo>
                  <a:pt x="427241" y="-948"/>
                  <a:pt x="462404" y="25385"/>
                  <a:pt x="457201" y="64912"/>
                </a:cubicBezTo>
                <a:cubicBezTo>
                  <a:pt x="477651" y="178156"/>
                  <a:pt x="446123" y="199893"/>
                  <a:pt x="457201" y="324555"/>
                </a:cubicBezTo>
                <a:cubicBezTo>
                  <a:pt x="454200" y="351923"/>
                  <a:pt x="423196" y="383808"/>
                  <a:pt x="392289" y="389467"/>
                </a:cubicBezTo>
                <a:cubicBezTo>
                  <a:pt x="244105" y="422483"/>
                  <a:pt x="205305" y="384886"/>
                  <a:pt x="64912" y="389467"/>
                </a:cubicBezTo>
                <a:cubicBezTo>
                  <a:pt x="26731" y="395616"/>
                  <a:pt x="-9390" y="364206"/>
                  <a:pt x="0" y="324555"/>
                </a:cubicBezTo>
                <a:cubicBezTo>
                  <a:pt x="-10493" y="260918"/>
                  <a:pt x="19605" y="164850"/>
                  <a:pt x="0" y="64912"/>
                </a:cubicBezTo>
                <a:close/>
              </a:path>
            </a:pathLst>
          </a:custGeom>
          <a:solidFill>
            <a:srgbClr val="8197BD">
              <a:alpha val="27000"/>
            </a:srgbClr>
          </a:solidFill>
          <a:ln w="28575">
            <a:solidFill>
              <a:srgbClr val="8197BD"/>
            </a:solidFill>
            <a:extLst>
              <a:ext uri="{C807C97D-BFC1-408E-A445-0C87EB9F89A2}">
                <ask:lineSketchStyleProps xmlns:ask="http://schemas.microsoft.com/office/drawing/2018/sketchyshapes" sd="283008404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CD5307-3E44-B9B2-2C9F-DC460573CA8D}"/>
              </a:ext>
            </a:extLst>
          </p:cNvPr>
          <p:cNvSpPr/>
          <p:nvPr/>
        </p:nvSpPr>
        <p:spPr>
          <a:xfrm>
            <a:off x="5037667" y="4823050"/>
            <a:ext cx="685800" cy="389467"/>
          </a:xfrm>
          <a:custGeom>
            <a:avLst/>
            <a:gdLst>
              <a:gd name="connsiteX0" fmla="*/ 0 w 685800"/>
              <a:gd name="connsiteY0" fmla="*/ 64912 h 389467"/>
              <a:gd name="connsiteX1" fmla="*/ 64912 w 685800"/>
              <a:gd name="connsiteY1" fmla="*/ 0 h 389467"/>
              <a:gd name="connsiteX2" fmla="*/ 620888 w 685800"/>
              <a:gd name="connsiteY2" fmla="*/ 0 h 389467"/>
              <a:gd name="connsiteX3" fmla="*/ 685800 w 685800"/>
              <a:gd name="connsiteY3" fmla="*/ 64912 h 389467"/>
              <a:gd name="connsiteX4" fmla="*/ 685800 w 685800"/>
              <a:gd name="connsiteY4" fmla="*/ 324555 h 389467"/>
              <a:gd name="connsiteX5" fmla="*/ 620888 w 685800"/>
              <a:gd name="connsiteY5" fmla="*/ 389467 h 389467"/>
              <a:gd name="connsiteX6" fmla="*/ 64912 w 685800"/>
              <a:gd name="connsiteY6" fmla="*/ 389467 h 389467"/>
              <a:gd name="connsiteX7" fmla="*/ 0 w 685800"/>
              <a:gd name="connsiteY7" fmla="*/ 324555 h 389467"/>
              <a:gd name="connsiteX8" fmla="*/ 0 w 685800"/>
              <a:gd name="connsiteY8" fmla="*/ 64912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" h="389467" fill="none" extrusionOk="0">
                <a:moveTo>
                  <a:pt x="0" y="64912"/>
                </a:moveTo>
                <a:cubicBezTo>
                  <a:pt x="-2306" y="27877"/>
                  <a:pt x="32774" y="-3127"/>
                  <a:pt x="64912" y="0"/>
                </a:cubicBezTo>
                <a:cubicBezTo>
                  <a:pt x="207552" y="-1570"/>
                  <a:pt x="428182" y="2352"/>
                  <a:pt x="620888" y="0"/>
                </a:cubicBezTo>
                <a:cubicBezTo>
                  <a:pt x="662450" y="2235"/>
                  <a:pt x="689782" y="23807"/>
                  <a:pt x="685800" y="64912"/>
                </a:cubicBezTo>
                <a:cubicBezTo>
                  <a:pt x="691944" y="178726"/>
                  <a:pt x="685765" y="247434"/>
                  <a:pt x="685800" y="324555"/>
                </a:cubicBezTo>
                <a:cubicBezTo>
                  <a:pt x="683538" y="353765"/>
                  <a:pt x="660443" y="392724"/>
                  <a:pt x="620888" y="389467"/>
                </a:cubicBezTo>
                <a:cubicBezTo>
                  <a:pt x="358911" y="432020"/>
                  <a:pt x="333611" y="333919"/>
                  <a:pt x="64912" y="389467"/>
                </a:cubicBezTo>
                <a:cubicBezTo>
                  <a:pt x="23862" y="382104"/>
                  <a:pt x="-1242" y="362457"/>
                  <a:pt x="0" y="324555"/>
                </a:cubicBezTo>
                <a:cubicBezTo>
                  <a:pt x="-10787" y="227760"/>
                  <a:pt x="5814" y="137662"/>
                  <a:pt x="0" y="64912"/>
                </a:cubicBezTo>
                <a:close/>
              </a:path>
              <a:path w="685800" h="389467" stroke="0" extrusionOk="0">
                <a:moveTo>
                  <a:pt x="0" y="64912"/>
                </a:moveTo>
                <a:cubicBezTo>
                  <a:pt x="1543" y="38562"/>
                  <a:pt x="37789" y="-3970"/>
                  <a:pt x="64912" y="0"/>
                </a:cubicBezTo>
                <a:cubicBezTo>
                  <a:pt x="339880" y="-43563"/>
                  <a:pt x="349960" y="2277"/>
                  <a:pt x="620888" y="0"/>
                </a:cubicBezTo>
                <a:cubicBezTo>
                  <a:pt x="655840" y="-948"/>
                  <a:pt x="691003" y="25385"/>
                  <a:pt x="685800" y="64912"/>
                </a:cubicBezTo>
                <a:cubicBezTo>
                  <a:pt x="706250" y="178156"/>
                  <a:pt x="674722" y="199893"/>
                  <a:pt x="685800" y="324555"/>
                </a:cubicBezTo>
                <a:cubicBezTo>
                  <a:pt x="682799" y="351923"/>
                  <a:pt x="651795" y="383808"/>
                  <a:pt x="620888" y="389467"/>
                </a:cubicBezTo>
                <a:cubicBezTo>
                  <a:pt x="402348" y="418556"/>
                  <a:pt x="315561" y="370898"/>
                  <a:pt x="64912" y="389467"/>
                </a:cubicBezTo>
                <a:cubicBezTo>
                  <a:pt x="26731" y="395616"/>
                  <a:pt x="-9390" y="364206"/>
                  <a:pt x="0" y="324555"/>
                </a:cubicBezTo>
                <a:cubicBezTo>
                  <a:pt x="-10493" y="260918"/>
                  <a:pt x="19605" y="164850"/>
                  <a:pt x="0" y="64912"/>
                </a:cubicBezTo>
                <a:close/>
              </a:path>
            </a:pathLst>
          </a:custGeom>
          <a:solidFill>
            <a:srgbClr val="E28C8C">
              <a:alpha val="27000"/>
            </a:srgbClr>
          </a:solidFill>
          <a:ln w="28575">
            <a:solidFill>
              <a:srgbClr val="E28C8C"/>
            </a:solidFill>
            <a:extLst>
              <a:ext uri="{C807C97D-BFC1-408E-A445-0C87EB9F89A2}">
                <ask:lineSketchStyleProps xmlns:ask="http://schemas.microsoft.com/office/drawing/2018/sketchyshapes" sd="283008404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5193-942E-E3C5-02B1-D75F4850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DPO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933C6-80B4-EDFA-AB0B-803A3EC1A6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139"/>
                <a:ext cx="10515600" cy="4351338"/>
              </a:xfrm>
            </p:spPr>
            <p:txBody>
              <a:bodyPr/>
              <a:lstStyle/>
              <a:p>
                <a:r>
                  <a:rPr lang="en-US" sz="2400" dirty="0"/>
                  <a:t>Given one instruction example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a corresponding negative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We can define the preference model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β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β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D933C6-80B4-EDFA-AB0B-803A3EC1A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139"/>
                <a:ext cx="10515600" cy="4351338"/>
              </a:xfrm>
              <a:blipFill>
                <a:blip r:embed="rId3"/>
                <a:stretch>
                  <a:fillRect l="-84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455C018-4D6F-8F58-B8D8-0BF69BE2E5B2}"/>
              </a:ext>
            </a:extLst>
          </p:cNvPr>
          <p:cNvSpPr txBox="1"/>
          <p:nvPr/>
        </p:nvSpPr>
        <p:spPr>
          <a:xfrm>
            <a:off x="3738033" y="4945466"/>
            <a:ext cx="12996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E28C8C"/>
                </a:solidFill>
              </a:rPr>
              <a:t>Reference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A27DC-DF3F-C353-5658-457E11131658}"/>
              </a:ext>
            </a:extLst>
          </p:cNvPr>
          <p:cNvSpPr txBox="1"/>
          <p:nvPr/>
        </p:nvSpPr>
        <p:spPr>
          <a:xfrm>
            <a:off x="3458633" y="4208874"/>
            <a:ext cx="1689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8197BD"/>
                </a:solidFill>
              </a:rPr>
              <a:t>Policy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569EF-26A2-781F-33E8-F9D935807EE1}"/>
              </a:ext>
            </a:extLst>
          </p:cNvPr>
          <p:cNvSpPr txBox="1"/>
          <p:nvPr/>
        </p:nvSpPr>
        <p:spPr>
          <a:xfrm>
            <a:off x="993925" y="2686889"/>
            <a:ext cx="1689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Preference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5C9B4-7982-A9F8-CF64-07704B6302CF}"/>
              </a:ext>
            </a:extLst>
          </p:cNvPr>
          <p:cNvSpPr txBox="1"/>
          <p:nvPr/>
        </p:nvSpPr>
        <p:spPr>
          <a:xfrm>
            <a:off x="835176" y="5160909"/>
            <a:ext cx="2763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Relative score: determine whether the model prefers the positive output over the negative output</a:t>
            </a:r>
          </a:p>
        </p:txBody>
      </p:sp>
    </p:spTree>
    <p:extLst>
      <p:ext uri="{BB962C8B-B14F-4D97-AF65-F5344CB8AC3E}">
        <p14:creationId xmlns:p14="http://schemas.microsoft.com/office/powerpoint/2010/main" val="672064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1631-A130-C845-964D-A0756C08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3A9A-E332-3C8F-1777-9B450F37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DPO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EC4A9-8A61-31A6-7650-4B20E8DE5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139"/>
                <a:ext cx="10515600" cy="4351338"/>
              </a:xfrm>
            </p:spPr>
            <p:txBody>
              <a:bodyPr/>
              <a:lstStyle/>
              <a:p>
                <a:r>
                  <a:rPr lang="en-US" sz="2400" dirty="0"/>
                  <a:t>Given one instruction example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a corresponding negative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𝒳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We can define the preference model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𝒳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β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β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𝒴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𝒳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EC4A9-8A61-31A6-7650-4B20E8DE5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139"/>
                <a:ext cx="10515600" cy="4351338"/>
              </a:xfrm>
              <a:blipFill>
                <a:blip r:embed="rId3"/>
                <a:stretch>
                  <a:fillRect l="-844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C9E7F0-B38D-AFF1-AB40-07D3734D0E48}"/>
                  </a:ext>
                </a:extLst>
              </p:cNvPr>
              <p:cNvSpPr txBox="1"/>
              <p:nvPr/>
            </p:nvSpPr>
            <p:spPr>
              <a:xfrm>
                <a:off x="7780262" y="5666116"/>
                <a:ext cx="395453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BIGGER r: Negative Output preferred,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is smaller</a:t>
                </a:r>
              </a:p>
              <a:p>
                <a:pPr algn="ctr"/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SMALL r: Positive Output preferred,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1400" b="1" dirty="0">
                    <a:solidFill>
                      <a:schemeClr val="accent6">
                        <a:lumMod val="75000"/>
                      </a:schemeClr>
                    </a:solidFill>
                  </a:rPr>
                  <a:t> is bigger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C9E7F0-B38D-AFF1-AB40-07D3734D0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262" y="5666116"/>
                <a:ext cx="3954539" cy="738664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99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0B1EF-3452-9A83-D355-E34518867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323C7-03DB-1AD1-4453-B534764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DPO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4BA83-E345-685B-2309-FFF386747B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94571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can optimize LLM by maximum likelihood with: </a:t>
                </a:r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)~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dirty="0"/>
                                            <m:t> 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𝑟𝑒𝑓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dirty="0"/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dirty="0"/>
                                            <m:t> 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𝑟𝑒𝑓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𝒴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</m:sup>
                                              </m:sSubSup>
                                            </m:e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𝒳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dirty="0"/>
                                            <m:t>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84BA83-E345-685B-2309-FFF386747B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94571" cy="4351338"/>
              </a:xfrm>
              <a:blipFill>
                <a:blip r:embed="rId3"/>
                <a:stretch>
                  <a:fillRect l="-577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8629F7-9A8E-BDDC-40C0-00F2F12AA313}"/>
              </a:ext>
            </a:extLst>
          </p:cNvPr>
          <p:cNvSpPr txBox="1"/>
          <p:nvPr/>
        </p:nvSpPr>
        <p:spPr>
          <a:xfrm>
            <a:off x="5017255" y="4538209"/>
            <a:ext cx="2783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how well the current model scores the correct answer relative to the reference.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595C009-72AF-F310-333F-65F824C893EA}"/>
              </a:ext>
            </a:extLst>
          </p:cNvPr>
          <p:cNvSpPr/>
          <p:nvPr/>
        </p:nvSpPr>
        <p:spPr>
          <a:xfrm rot="16200000">
            <a:off x="6256564" y="3061607"/>
            <a:ext cx="304800" cy="2378529"/>
          </a:xfrm>
          <a:custGeom>
            <a:avLst/>
            <a:gdLst>
              <a:gd name="connsiteX0" fmla="*/ 304800 w 304800"/>
              <a:gd name="connsiteY0" fmla="*/ 2378529 h 2378529"/>
              <a:gd name="connsiteX1" fmla="*/ 152400 w 304800"/>
              <a:gd name="connsiteY1" fmla="*/ 2353130 h 2378529"/>
              <a:gd name="connsiteX2" fmla="*/ 152400 w 304800"/>
              <a:gd name="connsiteY2" fmla="*/ 1806666 h 2378529"/>
              <a:gd name="connsiteX3" fmla="*/ 152400 w 304800"/>
              <a:gd name="connsiteY3" fmla="*/ 1214663 h 2378529"/>
              <a:gd name="connsiteX4" fmla="*/ 0 w 304800"/>
              <a:gd name="connsiteY4" fmla="*/ 1189264 h 2378529"/>
              <a:gd name="connsiteX5" fmla="*/ 152400 w 304800"/>
              <a:gd name="connsiteY5" fmla="*/ 1163865 h 2378529"/>
              <a:gd name="connsiteX6" fmla="*/ 152400 w 304800"/>
              <a:gd name="connsiteY6" fmla="*/ 628786 h 2378529"/>
              <a:gd name="connsiteX7" fmla="*/ 152400 w 304800"/>
              <a:gd name="connsiteY7" fmla="*/ 25399 h 2378529"/>
              <a:gd name="connsiteX8" fmla="*/ 304800 w 304800"/>
              <a:gd name="connsiteY8" fmla="*/ 0 h 2378529"/>
              <a:gd name="connsiteX9" fmla="*/ 304800 w 304800"/>
              <a:gd name="connsiteY9" fmla="*/ 642203 h 2378529"/>
              <a:gd name="connsiteX10" fmla="*/ 304800 w 304800"/>
              <a:gd name="connsiteY10" fmla="*/ 1260620 h 2378529"/>
              <a:gd name="connsiteX11" fmla="*/ 304800 w 304800"/>
              <a:gd name="connsiteY11" fmla="*/ 1855253 h 2378529"/>
              <a:gd name="connsiteX12" fmla="*/ 304800 w 304800"/>
              <a:gd name="connsiteY12" fmla="*/ 2378529 h 2378529"/>
              <a:gd name="connsiteX0" fmla="*/ 304800 w 304800"/>
              <a:gd name="connsiteY0" fmla="*/ 2378529 h 2378529"/>
              <a:gd name="connsiteX1" fmla="*/ 152400 w 304800"/>
              <a:gd name="connsiteY1" fmla="*/ 2353130 h 2378529"/>
              <a:gd name="connsiteX2" fmla="*/ 152400 w 304800"/>
              <a:gd name="connsiteY2" fmla="*/ 1783897 h 2378529"/>
              <a:gd name="connsiteX3" fmla="*/ 152400 w 304800"/>
              <a:gd name="connsiteY3" fmla="*/ 1214663 h 2378529"/>
              <a:gd name="connsiteX4" fmla="*/ 0 w 304800"/>
              <a:gd name="connsiteY4" fmla="*/ 1189264 h 2378529"/>
              <a:gd name="connsiteX5" fmla="*/ 152400 w 304800"/>
              <a:gd name="connsiteY5" fmla="*/ 1163865 h 2378529"/>
              <a:gd name="connsiteX6" fmla="*/ 152400 w 304800"/>
              <a:gd name="connsiteY6" fmla="*/ 594632 h 2378529"/>
              <a:gd name="connsiteX7" fmla="*/ 152400 w 304800"/>
              <a:gd name="connsiteY7" fmla="*/ 25399 h 2378529"/>
              <a:gd name="connsiteX8" fmla="*/ 304800 w 304800"/>
              <a:gd name="connsiteY8" fmla="*/ 0 h 23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" h="2378529" stroke="0" extrusionOk="0">
                <a:moveTo>
                  <a:pt x="304800" y="2378529"/>
                </a:moveTo>
                <a:cubicBezTo>
                  <a:pt x="220701" y="2378120"/>
                  <a:pt x="149944" y="2365935"/>
                  <a:pt x="152400" y="2353130"/>
                </a:cubicBezTo>
                <a:cubicBezTo>
                  <a:pt x="141434" y="2098830"/>
                  <a:pt x="175937" y="1981904"/>
                  <a:pt x="152400" y="1806666"/>
                </a:cubicBezTo>
                <a:cubicBezTo>
                  <a:pt x="128863" y="1631428"/>
                  <a:pt x="200020" y="1456582"/>
                  <a:pt x="152400" y="1214663"/>
                </a:cubicBezTo>
                <a:cubicBezTo>
                  <a:pt x="155399" y="1220460"/>
                  <a:pt x="87432" y="1194148"/>
                  <a:pt x="0" y="1189264"/>
                </a:cubicBezTo>
                <a:cubicBezTo>
                  <a:pt x="83234" y="1186984"/>
                  <a:pt x="149186" y="1178031"/>
                  <a:pt x="152400" y="1163865"/>
                </a:cubicBezTo>
                <a:cubicBezTo>
                  <a:pt x="152150" y="949645"/>
                  <a:pt x="169117" y="883303"/>
                  <a:pt x="152400" y="628786"/>
                </a:cubicBezTo>
                <a:cubicBezTo>
                  <a:pt x="135683" y="374269"/>
                  <a:pt x="199243" y="270723"/>
                  <a:pt x="152400" y="25399"/>
                </a:cubicBezTo>
                <a:cubicBezTo>
                  <a:pt x="143787" y="1789"/>
                  <a:pt x="240661" y="-4412"/>
                  <a:pt x="304800" y="0"/>
                </a:cubicBezTo>
                <a:cubicBezTo>
                  <a:pt x="313824" y="287218"/>
                  <a:pt x="294764" y="497903"/>
                  <a:pt x="304800" y="642203"/>
                </a:cubicBezTo>
                <a:cubicBezTo>
                  <a:pt x="314836" y="786503"/>
                  <a:pt x="298206" y="1084493"/>
                  <a:pt x="304800" y="1260620"/>
                </a:cubicBezTo>
                <a:cubicBezTo>
                  <a:pt x="311394" y="1436747"/>
                  <a:pt x="302849" y="1661554"/>
                  <a:pt x="304800" y="1855253"/>
                </a:cubicBezTo>
                <a:cubicBezTo>
                  <a:pt x="306751" y="2048952"/>
                  <a:pt x="295495" y="2266381"/>
                  <a:pt x="304800" y="2378529"/>
                </a:cubicBezTo>
                <a:close/>
              </a:path>
              <a:path w="304800" h="2378529" fill="none" extrusionOk="0">
                <a:moveTo>
                  <a:pt x="304800" y="2378529"/>
                </a:moveTo>
                <a:cubicBezTo>
                  <a:pt x="222801" y="2381247"/>
                  <a:pt x="151078" y="2368598"/>
                  <a:pt x="152400" y="2353130"/>
                </a:cubicBezTo>
                <a:cubicBezTo>
                  <a:pt x="149084" y="2193141"/>
                  <a:pt x="176160" y="1979223"/>
                  <a:pt x="152400" y="1783897"/>
                </a:cubicBezTo>
                <a:cubicBezTo>
                  <a:pt x="128640" y="1588571"/>
                  <a:pt x="163938" y="1440620"/>
                  <a:pt x="152400" y="1214663"/>
                </a:cubicBezTo>
                <a:cubicBezTo>
                  <a:pt x="145933" y="1208904"/>
                  <a:pt x="86175" y="1178675"/>
                  <a:pt x="0" y="1189264"/>
                </a:cubicBezTo>
                <a:cubicBezTo>
                  <a:pt x="86843" y="1192422"/>
                  <a:pt x="150965" y="1178976"/>
                  <a:pt x="152400" y="1163865"/>
                </a:cubicBezTo>
                <a:cubicBezTo>
                  <a:pt x="100797" y="984011"/>
                  <a:pt x="193406" y="718162"/>
                  <a:pt x="152400" y="594632"/>
                </a:cubicBezTo>
                <a:cubicBezTo>
                  <a:pt x="111394" y="471102"/>
                  <a:pt x="202702" y="184533"/>
                  <a:pt x="152400" y="25399"/>
                </a:cubicBezTo>
                <a:cubicBezTo>
                  <a:pt x="147551" y="13578"/>
                  <a:pt x="224974" y="9909"/>
                  <a:pt x="304800" y="0"/>
                </a:cubicBezTo>
              </a:path>
              <a:path w="304800" h="2378529" fill="none" stroke="0" extrusionOk="0">
                <a:moveTo>
                  <a:pt x="304800" y="2378529"/>
                </a:moveTo>
                <a:cubicBezTo>
                  <a:pt x="221826" y="2380838"/>
                  <a:pt x="148635" y="2368161"/>
                  <a:pt x="152400" y="2353130"/>
                </a:cubicBezTo>
                <a:cubicBezTo>
                  <a:pt x="129048" y="2218598"/>
                  <a:pt x="183258" y="2073736"/>
                  <a:pt x="152400" y="1806666"/>
                </a:cubicBezTo>
                <a:cubicBezTo>
                  <a:pt x="121542" y="1539596"/>
                  <a:pt x="196711" y="1419090"/>
                  <a:pt x="152400" y="1214663"/>
                </a:cubicBezTo>
                <a:cubicBezTo>
                  <a:pt x="145802" y="1189374"/>
                  <a:pt x="74498" y="1190879"/>
                  <a:pt x="0" y="1189264"/>
                </a:cubicBezTo>
                <a:cubicBezTo>
                  <a:pt x="82028" y="1192422"/>
                  <a:pt x="153250" y="1174797"/>
                  <a:pt x="152400" y="1163865"/>
                </a:cubicBezTo>
                <a:cubicBezTo>
                  <a:pt x="134349" y="929517"/>
                  <a:pt x="218129" y="726179"/>
                  <a:pt x="152400" y="606017"/>
                </a:cubicBezTo>
                <a:cubicBezTo>
                  <a:pt x="86671" y="485855"/>
                  <a:pt x="153480" y="237418"/>
                  <a:pt x="152400" y="25399"/>
                </a:cubicBezTo>
                <a:cubicBezTo>
                  <a:pt x="149913" y="12684"/>
                  <a:pt x="217602" y="4407"/>
                  <a:pt x="304800" y="0"/>
                </a:cubicBezTo>
              </a:path>
            </a:pathLst>
          </a:custGeom>
          <a:ln w="28575"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004350520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D1D5E1A-E90B-DBF0-9D37-1237A4396EA6}"/>
              </a:ext>
            </a:extLst>
          </p:cNvPr>
          <p:cNvSpPr/>
          <p:nvPr/>
        </p:nvSpPr>
        <p:spPr>
          <a:xfrm rot="5400000">
            <a:off x="9402534" y="1417867"/>
            <a:ext cx="304800" cy="2378529"/>
          </a:xfrm>
          <a:custGeom>
            <a:avLst/>
            <a:gdLst>
              <a:gd name="connsiteX0" fmla="*/ 304800 w 304800"/>
              <a:gd name="connsiteY0" fmla="*/ 2378529 h 2378529"/>
              <a:gd name="connsiteX1" fmla="*/ 152400 w 304800"/>
              <a:gd name="connsiteY1" fmla="*/ 2353130 h 2378529"/>
              <a:gd name="connsiteX2" fmla="*/ 152400 w 304800"/>
              <a:gd name="connsiteY2" fmla="*/ 1806666 h 2378529"/>
              <a:gd name="connsiteX3" fmla="*/ 152400 w 304800"/>
              <a:gd name="connsiteY3" fmla="*/ 1214663 h 2378529"/>
              <a:gd name="connsiteX4" fmla="*/ 0 w 304800"/>
              <a:gd name="connsiteY4" fmla="*/ 1189264 h 2378529"/>
              <a:gd name="connsiteX5" fmla="*/ 152400 w 304800"/>
              <a:gd name="connsiteY5" fmla="*/ 1163865 h 2378529"/>
              <a:gd name="connsiteX6" fmla="*/ 152400 w 304800"/>
              <a:gd name="connsiteY6" fmla="*/ 628786 h 2378529"/>
              <a:gd name="connsiteX7" fmla="*/ 152400 w 304800"/>
              <a:gd name="connsiteY7" fmla="*/ 25399 h 2378529"/>
              <a:gd name="connsiteX8" fmla="*/ 304800 w 304800"/>
              <a:gd name="connsiteY8" fmla="*/ 0 h 2378529"/>
              <a:gd name="connsiteX9" fmla="*/ 304800 w 304800"/>
              <a:gd name="connsiteY9" fmla="*/ 642203 h 2378529"/>
              <a:gd name="connsiteX10" fmla="*/ 304800 w 304800"/>
              <a:gd name="connsiteY10" fmla="*/ 1260620 h 2378529"/>
              <a:gd name="connsiteX11" fmla="*/ 304800 w 304800"/>
              <a:gd name="connsiteY11" fmla="*/ 1855253 h 2378529"/>
              <a:gd name="connsiteX12" fmla="*/ 304800 w 304800"/>
              <a:gd name="connsiteY12" fmla="*/ 2378529 h 2378529"/>
              <a:gd name="connsiteX0" fmla="*/ 304800 w 304800"/>
              <a:gd name="connsiteY0" fmla="*/ 2378529 h 2378529"/>
              <a:gd name="connsiteX1" fmla="*/ 152400 w 304800"/>
              <a:gd name="connsiteY1" fmla="*/ 2353130 h 2378529"/>
              <a:gd name="connsiteX2" fmla="*/ 152400 w 304800"/>
              <a:gd name="connsiteY2" fmla="*/ 1783897 h 2378529"/>
              <a:gd name="connsiteX3" fmla="*/ 152400 w 304800"/>
              <a:gd name="connsiteY3" fmla="*/ 1214663 h 2378529"/>
              <a:gd name="connsiteX4" fmla="*/ 0 w 304800"/>
              <a:gd name="connsiteY4" fmla="*/ 1189264 h 2378529"/>
              <a:gd name="connsiteX5" fmla="*/ 152400 w 304800"/>
              <a:gd name="connsiteY5" fmla="*/ 1163865 h 2378529"/>
              <a:gd name="connsiteX6" fmla="*/ 152400 w 304800"/>
              <a:gd name="connsiteY6" fmla="*/ 594632 h 2378529"/>
              <a:gd name="connsiteX7" fmla="*/ 152400 w 304800"/>
              <a:gd name="connsiteY7" fmla="*/ 25399 h 2378529"/>
              <a:gd name="connsiteX8" fmla="*/ 304800 w 304800"/>
              <a:gd name="connsiteY8" fmla="*/ 0 h 2378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800" h="2378529" stroke="0" extrusionOk="0">
                <a:moveTo>
                  <a:pt x="304800" y="2378529"/>
                </a:moveTo>
                <a:cubicBezTo>
                  <a:pt x="220701" y="2378120"/>
                  <a:pt x="149944" y="2365935"/>
                  <a:pt x="152400" y="2353130"/>
                </a:cubicBezTo>
                <a:cubicBezTo>
                  <a:pt x="141434" y="2098830"/>
                  <a:pt x="175937" y="1981904"/>
                  <a:pt x="152400" y="1806666"/>
                </a:cubicBezTo>
                <a:cubicBezTo>
                  <a:pt x="128863" y="1631428"/>
                  <a:pt x="200020" y="1456582"/>
                  <a:pt x="152400" y="1214663"/>
                </a:cubicBezTo>
                <a:cubicBezTo>
                  <a:pt x="155399" y="1220460"/>
                  <a:pt x="87432" y="1194148"/>
                  <a:pt x="0" y="1189264"/>
                </a:cubicBezTo>
                <a:cubicBezTo>
                  <a:pt x="83234" y="1186984"/>
                  <a:pt x="149186" y="1178031"/>
                  <a:pt x="152400" y="1163865"/>
                </a:cubicBezTo>
                <a:cubicBezTo>
                  <a:pt x="152150" y="949645"/>
                  <a:pt x="169117" y="883303"/>
                  <a:pt x="152400" y="628786"/>
                </a:cubicBezTo>
                <a:cubicBezTo>
                  <a:pt x="135683" y="374269"/>
                  <a:pt x="199243" y="270723"/>
                  <a:pt x="152400" y="25399"/>
                </a:cubicBezTo>
                <a:cubicBezTo>
                  <a:pt x="143787" y="1789"/>
                  <a:pt x="240661" y="-4412"/>
                  <a:pt x="304800" y="0"/>
                </a:cubicBezTo>
                <a:cubicBezTo>
                  <a:pt x="313824" y="287218"/>
                  <a:pt x="294764" y="497903"/>
                  <a:pt x="304800" y="642203"/>
                </a:cubicBezTo>
                <a:cubicBezTo>
                  <a:pt x="314836" y="786503"/>
                  <a:pt x="298206" y="1084493"/>
                  <a:pt x="304800" y="1260620"/>
                </a:cubicBezTo>
                <a:cubicBezTo>
                  <a:pt x="311394" y="1436747"/>
                  <a:pt x="302849" y="1661554"/>
                  <a:pt x="304800" y="1855253"/>
                </a:cubicBezTo>
                <a:cubicBezTo>
                  <a:pt x="306751" y="2048952"/>
                  <a:pt x="295495" y="2266381"/>
                  <a:pt x="304800" y="2378529"/>
                </a:cubicBezTo>
                <a:close/>
              </a:path>
              <a:path w="304800" h="2378529" fill="none" extrusionOk="0">
                <a:moveTo>
                  <a:pt x="304800" y="2378529"/>
                </a:moveTo>
                <a:cubicBezTo>
                  <a:pt x="222801" y="2381247"/>
                  <a:pt x="151078" y="2368598"/>
                  <a:pt x="152400" y="2353130"/>
                </a:cubicBezTo>
                <a:cubicBezTo>
                  <a:pt x="149084" y="2193141"/>
                  <a:pt x="176160" y="1979223"/>
                  <a:pt x="152400" y="1783897"/>
                </a:cubicBezTo>
                <a:cubicBezTo>
                  <a:pt x="128640" y="1588571"/>
                  <a:pt x="163938" y="1440620"/>
                  <a:pt x="152400" y="1214663"/>
                </a:cubicBezTo>
                <a:cubicBezTo>
                  <a:pt x="145933" y="1208904"/>
                  <a:pt x="86175" y="1178675"/>
                  <a:pt x="0" y="1189264"/>
                </a:cubicBezTo>
                <a:cubicBezTo>
                  <a:pt x="86843" y="1192422"/>
                  <a:pt x="150965" y="1178976"/>
                  <a:pt x="152400" y="1163865"/>
                </a:cubicBezTo>
                <a:cubicBezTo>
                  <a:pt x="100797" y="984011"/>
                  <a:pt x="193406" y="718162"/>
                  <a:pt x="152400" y="594632"/>
                </a:cubicBezTo>
                <a:cubicBezTo>
                  <a:pt x="111394" y="471102"/>
                  <a:pt x="202702" y="184533"/>
                  <a:pt x="152400" y="25399"/>
                </a:cubicBezTo>
                <a:cubicBezTo>
                  <a:pt x="147551" y="13578"/>
                  <a:pt x="224974" y="9909"/>
                  <a:pt x="304800" y="0"/>
                </a:cubicBezTo>
              </a:path>
              <a:path w="304800" h="2378529" fill="none" stroke="0" extrusionOk="0">
                <a:moveTo>
                  <a:pt x="304800" y="2378529"/>
                </a:moveTo>
                <a:cubicBezTo>
                  <a:pt x="221826" y="2380838"/>
                  <a:pt x="148635" y="2368161"/>
                  <a:pt x="152400" y="2353130"/>
                </a:cubicBezTo>
                <a:cubicBezTo>
                  <a:pt x="129048" y="2218598"/>
                  <a:pt x="183258" y="2073736"/>
                  <a:pt x="152400" y="1806666"/>
                </a:cubicBezTo>
                <a:cubicBezTo>
                  <a:pt x="121542" y="1539596"/>
                  <a:pt x="196711" y="1419090"/>
                  <a:pt x="152400" y="1214663"/>
                </a:cubicBezTo>
                <a:cubicBezTo>
                  <a:pt x="145802" y="1189374"/>
                  <a:pt x="74498" y="1190879"/>
                  <a:pt x="0" y="1189264"/>
                </a:cubicBezTo>
                <a:cubicBezTo>
                  <a:pt x="82028" y="1192422"/>
                  <a:pt x="153250" y="1174797"/>
                  <a:pt x="152400" y="1163865"/>
                </a:cubicBezTo>
                <a:cubicBezTo>
                  <a:pt x="134349" y="929517"/>
                  <a:pt x="218129" y="726179"/>
                  <a:pt x="152400" y="606017"/>
                </a:cubicBezTo>
                <a:cubicBezTo>
                  <a:pt x="86671" y="485855"/>
                  <a:pt x="153480" y="237418"/>
                  <a:pt x="152400" y="25399"/>
                </a:cubicBezTo>
                <a:cubicBezTo>
                  <a:pt x="149913" y="12684"/>
                  <a:pt x="217602" y="4407"/>
                  <a:pt x="304800" y="0"/>
                </a:cubicBezTo>
              </a:path>
            </a:pathLst>
          </a:custGeom>
          <a:ln w="28575">
            <a:solidFill>
              <a:srgbClr val="E28C8C"/>
            </a:solidFill>
            <a:extLst>
              <a:ext uri="{C807C97D-BFC1-408E-A445-0C87EB9F89A2}">
                <ask:lineSketchStyleProps xmlns:ask="http://schemas.microsoft.com/office/drawing/2018/sketchyshapes" sd="1004350520">
                  <a:prstGeom prst="leftBrac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5925B-E306-6B95-7B36-C46A5C92C6DB}"/>
              </a:ext>
            </a:extLst>
          </p:cNvPr>
          <p:cNvSpPr txBox="1"/>
          <p:nvPr/>
        </p:nvSpPr>
        <p:spPr>
          <a:xfrm>
            <a:off x="7910661" y="1157992"/>
            <a:ext cx="32885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E28C8C"/>
                </a:solidFill>
              </a:rPr>
              <a:t>The relative probability of the negative output assigned by the current model compared to the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265555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148A-A5F2-58F5-A6C5-B59752832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57B6-1189-1710-E37C-111D1311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essential for capturing relationships and connections within data (knowledge graph, social networks,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LLM relies on unstructured text and struggle with effectively understanding graph structures</a:t>
            </a:r>
          </a:p>
          <a:p>
            <a:pPr lvl="1"/>
            <a:r>
              <a:rPr lang="en-US" dirty="0"/>
              <a:t>may impede LLM in graph reasoning and generation tasks</a:t>
            </a:r>
          </a:p>
          <a:p>
            <a:r>
              <a:rPr lang="en-US" b="1" dirty="0"/>
              <a:t>Goal: bridge the gap in empowering LLMs to understand and reason on graph data</a:t>
            </a:r>
          </a:p>
        </p:txBody>
      </p:sp>
    </p:spTree>
    <p:extLst>
      <p:ext uri="{BB962C8B-B14F-4D97-AF65-F5344CB8AC3E}">
        <p14:creationId xmlns:p14="http://schemas.microsoft.com/office/powerpoint/2010/main" val="361189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98188-2D36-AE25-8876-022DB8BDB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3D80-D11D-032D-D14A-BC87C99AE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Graph Reasoning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874D3-02B8-B12E-D4DD-E03E567FACE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4489" y="718457"/>
            <a:ext cx="7361511" cy="60256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0E867A-6A69-4CE6-B7D5-BFBD53C098BD}"/>
              </a:ext>
            </a:extLst>
          </p:cNvPr>
          <p:cNvSpPr txBox="1"/>
          <p:nvPr/>
        </p:nvSpPr>
        <p:spPr>
          <a:xfrm>
            <a:off x="9043738" y="1351266"/>
            <a:ext cx="33274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Instruction based graph LLM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3AAB3-12DC-7BC5-9668-E5F61A7EA58F}"/>
              </a:ext>
            </a:extLst>
          </p:cNvPr>
          <p:cNvSpPr txBox="1"/>
          <p:nvPr/>
        </p:nvSpPr>
        <p:spPr>
          <a:xfrm>
            <a:off x="1712639" y="1796674"/>
            <a:ext cx="13181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Structure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7825C-FC03-FBA7-7193-B3D92C954EAA}"/>
              </a:ext>
            </a:extLst>
          </p:cNvPr>
          <p:cNvSpPr txBox="1"/>
          <p:nvPr/>
        </p:nvSpPr>
        <p:spPr>
          <a:xfrm>
            <a:off x="1712639" y="2774678"/>
            <a:ext cx="13181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Caption Generation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EB7FA-A15E-B9E9-891C-FDE4AA537991}"/>
              </a:ext>
            </a:extLst>
          </p:cNvPr>
          <p:cNvSpPr txBox="1"/>
          <p:nvPr/>
        </p:nvSpPr>
        <p:spPr>
          <a:xfrm>
            <a:off x="1288096" y="3499763"/>
            <a:ext cx="17426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Reasoning on Whole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7B3E21-AA21-6AA6-7FAF-DF0CFDAF39A0}"/>
              </a:ext>
            </a:extLst>
          </p:cNvPr>
          <p:cNvSpPr txBox="1"/>
          <p:nvPr/>
        </p:nvSpPr>
        <p:spPr>
          <a:xfrm>
            <a:off x="1712640" y="4144420"/>
            <a:ext cx="13181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Node Classification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981FF1-FE65-E4B1-5399-D5ACFBABAE0E}"/>
              </a:ext>
            </a:extLst>
          </p:cNvPr>
          <p:cNvSpPr txBox="1"/>
          <p:nvPr/>
        </p:nvSpPr>
        <p:spPr>
          <a:xfrm>
            <a:off x="1956660" y="4870632"/>
            <a:ext cx="10741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Link Prediction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0F9293-728E-708A-CB18-A898DD2F78C9}"/>
              </a:ext>
            </a:extLst>
          </p:cNvPr>
          <p:cNvSpPr txBox="1"/>
          <p:nvPr/>
        </p:nvSpPr>
        <p:spPr>
          <a:xfrm>
            <a:off x="829511" y="5223964"/>
            <a:ext cx="225429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Relevance between graph and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5DCEF1-9C38-879C-949D-75906309A648}"/>
              </a:ext>
            </a:extLst>
          </p:cNvPr>
          <p:cNvSpPr txBox="1"/>
          <p:nvPr/>
        </p:nvSpPr>
        <p:spPr>
          <a:xfrm>
            <a:off x="1527151" y="5439643"/>
            <a:ext cx="15566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Recommender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A48F7-B330-CB98-CC2D-AD1E07DCE329}"/>
              </a:ext>
            </a:extLst>
          </p:cNvPr>
          <p:cNvSpPr txBox="1"/>
          <p:nvPr/>
        </p:nvSpPr>
        <p:spPr>
          <a:xfrm>
            <a:off x="1527150" y="5786127"/>
            <a:ext cx="15566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8197BD"/>
                </a:solidFill>
              </a:rPr>
              <a:t>Information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1893179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2F5D-3296-8B7A-7386-8D5BAFE2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Graph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69668-3DFC-BB0C-B71A-F0B9CA36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349042"/>
            <a:ext cx="7772400" cy="51438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3021A3-468B-97EC-B1C8-1B85717A4E23}"/>
              </a:ext>
            </a:extLst>
          </p:cNvPr>
          <p:cNvSpPr txBox="1"/>
          <p:nvPr/>
        </p:nvSpPr>
        <p:spPr>
          <a:xfrm>
            <a:off x="5516767" y="1429078"/>
            <a:ext cx="16569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8197BD"/>
                </a:solidFill>
              </a:rPr>
              <a:t>Name-Entity Recognition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4B2DC-49F6-90D2-EB46-18DADFAA4EC0}"/>
              </a:ext>
            </a:extLst>
          </p:cNvPr>
          <p:cNvSpPr txBox="1"/>
          <p:nvPr/>
        </p:nvSpPr>
        <p:spPr>
          <a:xfrm>
            <a:off x="8064025" y="1429078"/>
            <a:ext cx="12976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8197BD"/>
                </a:solidFill>
              </a:rPr>
              <a:t>Relation Extraction</a:t>
            </a:r>
          </a:p>
        </p:txBody>
      </p:sp>
    </p:spTree>
    <p:extLst>
      <p:ext uri="{BB962C8B-B14F-4D97-AF65-F5344CB8AC3E}">
        <p14:creationId xmlns:p14="http://schemas.microsoft.com/office/powerpoint/2010/main" val="42556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A439-A7AB-3C3F-B992-1B7E14BA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Experiments-Graph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15CA-0F1D-8BDE-AD56-8D788AA22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Sample tasks to build a hallucinating testing set, including structure, caption, graph question answering, and node classifications</a:t>
            </a:r>
          </a:p>
          <a:p>
            <a:r>
              <a:rPr lang="en-US" sz="2400" dirty="0"/>
              <a:t>Each example consists of a positive and negative output, we calculate LLM perplexity on these answers and choose the one with the lowest PPL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Insights: injecting task related knowledge into LLM’s intrinsic parameter can be one of significant factors for hallucination reduction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36EF9-59CD-C151-2A3C-CF2196C3A0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9800" y="3082912"/>
            <a:ext cx="7772400" cy="214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1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FE1F-C7AF-EE78-F4C2-3AF72BEA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44062-5744-52F4-4700-ADAA5AB58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gap between graph and text </a:t>
            </a:r>
          </a:p>
          <a:p>
            <a:pPr lvl="1"/>
            <a:r>
              <a:rPr lang="en-US" dirty="0"/>
              <a:t>Existing solutions: Graph description, and Graph embeddings</a:t>
            </a:r>
          </a:p>
          <a:p>
            <a:pPr lvl="1"/>
            <a:r>
              <a:rPr lang="en-US" dirty="0"/>
              <a:t>Current Limitations:</a:t>
            </a:r>
          </a:p>
          <a:p>
            <a:pPr lvl="2"/>
            <a:r>
              <a:rPr lang="en-US" dirty="0"/>
              <a:t>large number of manual templates to describe the graph</a:t>
            </a:r>
          </a:p>
          <a:p>
            <a:pPr lvl="2"/>
            <a:r>
              <a:rPr lang="en-US" dirty="0"/>
              <a:t>Representing large or complex graph via embeddings may cause information loss </a:t>
            </a:r>
          </a:p>
          <a:p>
            <a:pPr lvl="2"/>
            <a:r>
              <a:rPr lang="en-US" dirty="0"/>
              <a:t>Difficult to use the result produced by these methods in LLM to generate actual graphs</a:t>
            </a:r>
          </a:p>
          <a:p>
            <a:pPr lvl="1"/>
            <a:r>
              <a:rPr lang="en-US" dirty="0"/>
              <a:t>Observation:</a:t>
            </a:r>
            <a:r>
              <a:rPr lang="zh-CN" altLang="en-US" dirty="0"/>
              <a:t> </a:t>
            </a:r>
            <a:r>
              <a:rPr lang="en-US" altLang="zh-CN" dirty="0"/>
              <a:t>LLM</a:t>
            </a:r>
            <a:r>
              <a:rPr lang="zh-CN" altLang="en-US" dirty="0"/>
              <a:t> </a:t>
            </a:r>
            <a:r>
              <a:rPr lang="en-US" altLang="zh-CN" dirty="0"/>
              <a:t>great at code understanding/generation </a:t>
            </a:r>
          </a:p>
          <a:p>
            <a:pPr lvl="1"/>
            <a:r>
              <a:rPr lang="en-US" dirty="0"/>
              <a:t>Proposal: </a:t>
            </a:r>
            <a:r>
              <a:rPr lang="en-US" b="1" dirty="0"/>
              <a:t>Unify graph data into a code like universal format to enhance graph understanding/generation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29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328AB-7944-E64F-83B7-687AAF7C1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C64-5E06-4BE0-9D58-DD54D4C6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Input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258FD-47ED-2F19-B2F9-7AFE7E8AF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denote possible graph tasks, the corresponding dataset of each task can be denoted as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258FD-47ED-2F19-B2F9-7AFE7E8AF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68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57F9-FC17-FB5F-9DBE-C0FAA59B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Input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54CD8-3CDC-3829-063E-07E90F2AD1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denote possible graph tasks, the corresponding dataset of each task can be denoted as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854CD8-3CDC-3829-063E-07E90F2AD1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7DF14C1-65D5-5BBC-DCDA-9FBD654B2FC1}"/>
              </a:ext>
            </a:extLst>
          </p:cNvPr>
          <p:cNvSpPr txBox="1"/>
          <p:nvPr/>
        </p:nvSpPr>
        <p:spPr>
          <a:xfrm>
            <a:off x="3975652" y="3540853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197BD"/>
                </a:solidFill>
              </a:rPr>
              <a:t>Instruction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E3FD3-1D2C-7FA3-8015-317BC20DEB59}"/>
              </a:ext>
            </a:extLst>
          </p:cNvPr>
          <p:cNvSpPr txBox="1"/>
          <p:nvPr/>
        </p:nvSpPr>
        <p:spPr>
          <a:xfrm>
            <a:off x="5493025" y="3788541"/>
            <a:ext cx="2001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Optional Passage: additional textual descriptions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B73F0F-DBDA-6530-D540-0BBDDA5369AF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493563" y="3293166"/>
            <a:ext cx="1" cy="495375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7A3D351-AE3B-2881-137F-5F764D2F4704}"/>
              </a:ext>
            </a:extLst>
          </p:cNvPr>
          <p:cNvCxnSpPr>
            <a:cxnSpLocks/>
          </p:cNvCxnSpPr>
          <p:nvPr/>
        </p:nvCxnSpPr>
        <p:spPr>
          <a:xfrm flipV="1">
            <a:off x="5102088" y="3284650"/>
            <a:ext cx="344556" cy="342974"/>
          </a:xfrm>
          <a:prstGeom prst="straightConnector1">
            <a:avLst/>
          </a:prstGeom>
          <a:ln w="28575">
            <a:solidFill>
              <a:srgbClr val="8197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51224-9069-0B4C-BA10-3E268628E54D}"/>
              </a:ext>
            </a:extLst>
          </p:cNvPr>
          <p:cNvCxnSpPr>
            <a:cxnSpLocks/>
          </p:cNvCxnSpPr>
          <p:nvPr/>
        </p:nvCxnSpPr>
        <p:spPr>
          <a:xfrm flipH="1">
            <a:off x="6964015" y="2529956"/>
            <a:ext cx="351185" cy="257103"/>
          </a:xfrm>
          <a:prstGeom prst="straightConnector1">
            <a:avLst/>
          </a:prstGeom>
          <a:ln w="28575">
            <a:solidFill>
              <a:srgbClr val="E2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3912AF-6978-13A0-3A01-E1D251075033}"/>
              </a:ext>
            </a:extLst>
          </p:cNvPr>
          <p:cNvSpPr txBox="1"/>
          <p:nvPr/>
        </p:nvSpPr>
        <p:spPr>
          <a:xfrm>
            <a:off x="7346674" y="2289175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28C8C"/>
                </a:solidFill>
              </a:rPr>
              <a:t>Answer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92D7AF-4523-A63B-A06F-CAED860A43C2}"/>
                  </a:ext>
                </a:extLst>
              </p:cNvPr>
              <p:cNvSpPr txBox="1"/>
              <p:nvPr/>
            </p:nvSpPr>
            <p:spPr>
              <a:xfrm>
                <a:off x="8671891" y="2877448"/>
                <a:ext cx="2562634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 for task j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92D7AF-4523-A63B-A06F-CAED860A4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891" y="2877448"/>
                <a:ext cx="2562634" cy="395621"/>
              </a:xfrm>
              <a:prstGeom prst="rect">
                <a:avLst/>
              </a:prstGeom>
              <a:blipFill>
                <a:blip r:embed="rId3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3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3FFD7-0923-68EC-3A46-33CEC15B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50273-B229-1622-17FC-86BC111E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Input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ADCF7-76AD-413A-F22C-FDBF2310E9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dirty="0"/>
                  <a:t> denote possible graph tasks, the corresponding dataset of each task can be denoted as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𝒫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ADCF7-76AD-413A-F22C-FDBF2310E9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8BAB2F-6F45-9FE0-2986-A206917ABB2F}"/>
              </a:ext>
            </a:extLst>
          </p:cNvPr>
          <p:cNvSpPr/>
          <p:nvPr/>
        </p:nvSpPr>
        <p:spPr>
          <a:xfrm>
            <a:off x="5784714" y="3924816"/>
            <a:ext cx="384313" cy="410817"/>
          </a:xfrm>
          <a:custGeom>
            <a:avLst/>
            <a:gdLst>
              <a:gd name="connsiteX0" fmla="*/ 0 w 384313"/>
              <a:gd name="connsiteY0" fmla="*/ 64053 h 410817"/>
              <a:gd name="connsiteX1" fmla="*/ 64053 w 384313"/>
              <a:gd name="connsiteY1" fmla="*/ 0 h 410817"/>
              <a:gd name="connsiteX2" fmla="*/ 320260 w 384313"/>
              <a:gd name="connsiteY2" fmla="*/ 0 h 410817"/>
              <a:gd name="connsiteX3" fmla="*/ 384313 w 384313"/>
              <a:gd name="connsiteY3" fmla="*/ 64053 h 410817"/>
              <a:gd name="connsiteX4" fmla="*/ 384313 w 384313"/>
              <a:gd name="connsiteY4" fmla="*/ 346764 h 410817"/>
              <a:gd name="connsiteX5" fmla="*/ 320260 w 384313"/>
              <a:gd name="connsiteY5" fmla="*/ 410817 h 410817"/>
              <a:gd name="connsiteX6" fmla="*/ 64053 w 384313"/>
              <a:gd name="connsiteY6" fmla="*/ 410817 h 410817"/>
              <a:gd name="connsiteX7" fmla="*/ 0 w 384313"/>
              <a:gd name="connsiteY7" fmla="*/ 346764 h 410817"/>
              <a:gd name="connsiteX8" fmla="*/ 0 w 384313"/>
              <a:gd name="connsiteY8" fmla="*/ 64053 h 4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313" h="410817" extrusionOk="0">
                <a:moveTo>
                  <a:pt x="0" y="64053"/>
                </a:moveTo>
                <a:cubicBezTo>
                  <a:pt x="-1399" y="27815"/>
                  <a:pt x="24787" y="1461"/>
                  <a:pt x="64053" y="0"/>
                </a:cubicBezTo>
                <a:cubicBezTo>
                  <a:pt x="162332" y="-12494"/>
                  <a:pt x="217121" y="4239"/>
                  <a:pt x="320260" y="0"/>
                </a:cubicBezTo>
                <a:cubicBezTo>
                  <a:pt x="347505" y="-6184"/>
                  <a:pt x="382012" y="33400"/>
                  <a:pt x="384313" y="64053"/>
                </a:cubicBezTo>
                <a:cubicBezTo>
                  <a:pt x="396402" y="168337"/>
                  <a:pt x="365890" y="229969"/>
                  <a:pt x="384313" y="346764"/>
                </a:cubicBezTo>
                <a:cubicBezTo>
                  <a:pt x="388649" y="373217"/>
                  <a:pt x="346944" y="409486"/>
                  <a:pt x="320260" y="410817"/>
                </a:cubicBezTo>
                <a:cubicBezTo>
                  <a:pt x="218410" y="432792"/>
                  <a:pt x="115666" y="392323"/>
                  <a:pt x="64053" y="410817"/>
                </a:cubicBezTo>
                <a:cubicBezTo>
                  <a:pt x="24235" y="418167"/>
                  <a:pt x="-2759" y="378938"/>
                  <a:pt x="0" y="346764"/>
                </a:cubicBezTo>
                <a:cubicBezTo>
                  <a:pt x="-16398" y="250037"/>
                  <a:pt x="15726" y="160307"/>
                  <a:pt x="0" y="64053"/>
                </a:cubicBezTo>
                <a:close/>
              </a:path>
            </a:pathLst>
          </a:custGeom>
          <a:noFill/>
          <a:ln w="38100">
            <a:solidFill>
              <a:srgbClr val="8197BD">
                <a:alpha val="5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376AC9-5FF8-C9BE-F23D-AC7A5B403EE8}"/>
              </a:ext>
            </a:extLst>
          </p:cNvPr>
          <p:cNvSpPr txBox="1"/>
          <p:nvPr/>
        </p:nvSpPr>
        <p:spPr>
          <a:xfrm>
            <a:off x="4896545" y="4805540"/>
            <a:ext cx="1325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197BD"/>
                </a:solidFill>
              </a:rPr>
              <a:t>nodes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7881EA-18D5-036F-2D17-94DE18F31DB0}"/>
              </a:ext>
            </a:extLst>
          </p:cNvPr>
          <p:cNvCxnSpPr>
            <a:cxnSpLocks/>
          </p:cNvCxnSpPr>
          <p:nvPr/>
        </p:nvCxnSpPr>
        <p:spPr>
          <a:xfrm flipV="1">
            <a:off x="5352356" y="4395098"/>
            <a:ext cx="344556" cy="342974"/>
          </a:xfrm>
          <a:prstGeom prst="straightConnector1">
            <a:avLst/>
          </a:prstGeom>
          <a:ln w="28575">
            <a:solidFill>
              <a:srgbClr val="8197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26E3FC6-0135-6C9D-CBFC-485012472954}"/>
              </a:ext>
            </a:extLst>
          </p:cNvPr>
          <p:cNvSpPr/>
          <p:nvPr/>
        </p:nvSpPr>
        <p:spPr>
          <a:xfrm>
            <a:off x="6732931" y="3921578"/>
            <a:ext cx="384313" cy="410817"/>
          </a:xfrm>
          <a:custGeom>
            <a:avLst/>
            <a:gdLst>
              <a:gd name="connsiteX0" fmla="*/ 0 w 384313"/>
              <a:gd name="connsiteY0" fmla="*/ 64053 h 410817"/>
              <a:gd name="connsiteX1" fmla="*/ 64053 w 384313"/>
              <a:gd name="connsiteY1" fmla="*/ 0 h 410817"/>
              <a:gd name="connsiteX2" fmla="*/ 320260 w 384313"/>
              <a:gd name="connsiteY2" fmla="*/ 0 h 410817"/>
              <a:gd name="connsiteX3" fmla="*/ 384313 w 384313"/>
              <a:gd name="connsiteY3" fmla="*/ 64053 h 410817"/>
              <a:gd name="connsiteX4" fmla="*/ 384313 w 384313"/>
              <a:gd name="connsiteY4" fmla="*/ 346764 h 410817"/>
              <a:gd name="connsiteX5" fmla="*/ 320260 w 384313"/>
              <a:gd name="connsiteY5" fmla="*/ 410817 h 410817"/>
              <a:gd name="connsiteX6" fmla="*/ 64053 w 384313"/>
              <a:gd name="connsiteY6" fmla="*/ 410817 h 410817"/>
              <a:gd name="connsiteX7" fmla="*/ 0 w 384313"/>
              <a:gd name="connsiteY7" fmla="*/ 346764 h 410817"/>
              <a:gd name="connsiteX8" fmla="*/ 0 w 384313"/>
              <a:gd name="connsiteY8" fmla="*/ 64053 h 4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313" h="410817" extrusionOk="0">
                <a:moveTo>
                  <a:pt x="0" y="64053"/>
                </a:moveTo>
                <a:cubicBezTo>
                  <a:pt x="-1399" y="27815"/>
                  <a:pt x="24787" y="1461"/>
                  <a:pt x="64053" y="0"/>
                </a:cubicBezTo>
                <a:cubicBezTo>
                  <a:pt x="162332" y="-12494"/>
                  <a:pt x="217121" y="4239"/>
                  <a:pt x="320260" y="0"/>
                </a:cubicBezTo>
                <a:cubicBezTo>
                  <a:pt x="347505" y="-6184"/>
                  <a:pt x="382012" y="33400"/>
                  <a:pt x="384313" y="64053"/>
                </a:cubicBezTo>
                <a:cubicBezTo>
                  <a:pt x="396402" y="168337"/>
                  <a:pt x="365890" y="229969"/>
                  <a:pt x="384313" y="346764"/>
                </a:cubicBezTo>
                <a:cubicBezTo>
                  <a:pt x="388649" y="373217"/>
                  <a:pt x="346944" y="409486"/>
                  <a:pt x="320260" y="410817"/>
                </a:cubicBezTo>
                <a:cubicBezTo>
                  <a:pt x="218410" y="432792"/>
                  <a:pt x="115666" y="392323"/>
                  <a:pt x="64053" y="410817"/>
                </a:cubicBezTo>
                <a:cubicBezTo>
                  <a:pt x="24235" y="418167"/>
                  <a:pt x="-2759" y="378938"/>
                  <a:pt x="0" y="346764"/>
                </a:cubicBezTo>
                <a:cubicBezTo>
                  <a:pt x="-16398" y="250037"/>
                  <a:pt x="15726" y="160307"/>
                  <a:pt x="0" y="64053"/>
                </a:cubicBezTo>
                <a:close/>
              </a:path>
            </a:pathLst>
          </a:custGeom>
          <a:noFill/>
          <a:ln w="38100">
            <a:solidFill>
              <a:srgbClr val="E28C8C">
                <a:alpha val="5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0B886B-33C2-4B89-F8DB-0410675635BB}"/>
              </a:ext>
            </a:extLst>
          </p:cNvPr>
          <p:cNvCxnSpPr>
            <a:cxnSpLocks/>
          </p:cNvCxnSpPr>
          <p:nvPr/>
        </p:nvCxnSpPr>
        <p:spPr>
          <a:xfrm flipH="1" flipV="1">
            <a:off x="7002109" y="4467332"/>
            <a:ext cx="404195" cy="301862"/>
          </a:xfrm>
          <a:prstGeom prst="straightConnector1">
            <a:avLst/>
          </a:prstGeom>
          <a:ln w="28575">
            <a:solidFill>
              <a:srgbClr val="E2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07AACD-D9A7-8F64-702F-75C5B9D79050}"/>
              </a:ext>
            </a:extLst>
          </p:cNvPr>
          <p:cNvSpPr txBox="1"/>
          <p:nvPr/>
        </p:nvSpPr>
        <p:spPr>
          <a:xfrm>
            <a:off x="6897546" y="4790324"/>
            <a:ext cx="175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28C8C"/>
                </a:solidFill>
              </a:rPr>
              <a:t>Edge(triple)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075F8F-9927-C676-2BB6-00BDAF4F4960}"/>
                  </a:ext>
                </a:extLst>
              </p:cNvPr>
              <p:cNvSpPr txBox="1"/>
              <p:nvPr/>
            </p:nvSpPr>
            <p:spPr>
              <a:xfrm>
                <a:off x="8671891" y="2877448"/>
                <a:ext cx="2562634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 for task j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075F8F-9927-C676-2BB6-00BDAF4F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891" y="2877448"/>
                <a:ext cx="2562634" cy="395621"/>
              </a:xfrm>
              <a:prstGeom prst="rect">
                <a:avLst/>
              </a:prstGeom>
              <a:blipFill>
                <a:blip r:embed="rId4"/>
                <a:stretch>
                  <a:fillRect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30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05F7E-485C-29C5-5D44-FAD639804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46C1-BD74-95B1-09B6-484DCB4F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Input Engineering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84D55-237D-29C6-384E-4C41E5599A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Given one task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(∙)</m:t>
                    </m:r>
                  </m:oMath>
                </a14:m>
                <a:r>
                  <a:rPr lang="en-US" dirty="0"/>
                  <a:t> as the structured format verbalizer and the original graph can be mapped into a sequence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84D55-237D-29C6-384E-4C41E5599A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131F964-A85C-6A90-9974-5CD5A2E1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089" y="3250169"/>
            <a:ext cx="3330577" cy="3242706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94A5122-5506-EB8C-EE87-DA70A0CB8A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9" r="1291"/>
          <a:stretch/>
        </p:blipFill>
        <p:spPr>
          <a:xfrm>
            <a:off x="6429194" y="3732263"/>
            <a:ext cx="4874151" cy="227851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D33808-FD6A-ABC5-8864-487541D9774B}"/>
              </a:ext>
            </a:extLst>
          </p:cNvPr>
          <p:cNvCxnSpPr>
            <a:cxnSpLocks/>
          </p:cNvCxnSpPr>
          <p:nvPr/>
        </p:nvCxnSpPr>
        <p:spPr>
          <a:xfrm flipH="1" flipV="1">
            <a:off x="11068780" y="5830569"/>
            <a:ext cx="469129" cy="148394"/>
          </a:xfrm>
          <a:prstGeom prst="straightConnector1">
            <a:avLst/>
          </a:prstGeom>
          <a:ln w="19050">
            <a:solidFill>
              <a:srgbClr val="E2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5CC750-5B11-3240-5F06-8D3758B308A7}"/>
              </a:ext>
            </a:extLst>
          </p:cNvPr>
          <p:cNvSpPr txBox="1"/>
          <p:nvPr/>
        </p:nvSpPr>
        <p:spPr>
          <a:xfrm>
            <a:off x="11201400" y="5968186"/>
            <a:ext cx="91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E28C8C"/>
                </a:solidFill>
              </a:rPr>
              <a:t>Side info </a:t>
            </a:r>
          </a:p>
        </p:txBody>
      </p:sp>
    </p:spTree>
    <p:extLst>
      <p:ext uri="{BB962C8B-B14F-4D97-AF65-F5344CB8AC3E}">
        <p14:creationId xmlns:p14="http://schemas.microsoft.com/office/powerpoint/2010/main" val="17990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CFB6-948E-7A86-2A1A-9645DA513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Instruction Tuning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AEB59-F4EC-2E44-608F-27CBD2C95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223" y="1488210"/>
            <a:ext cx="8046720" cy="5004665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DE3C69-B939-F44C-0C72-6AADE07EBFC2}"/>
              </a:ext>
            </a:extLst>
          </p:cNvPr>
          <p:cNvSpPr txBox="1">
            <a:spLocks/>
          </p:cNvSpPr>
          <p:nvPr/>
        </p:nvSpPr>
        <p:spPr>
          <a:xfrm>
            <a:off x="8717943" y="2263703"/>
            <a:ext cx="3236844" cy="3453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Graph Structure modeling</a:t>
            </a:r>
          </a:p>
          <a:p>
            <a:pPr lvl="1"/>
            <a:r>
              <a:rPr lang="en-US" sz="1400" dirty="0"/>
              <a:t>Given a graph, understand the structure and answer questions about structure  </a:t>
            </a:r>
          </a:p>
          <a:p>
            <a:r>
              <a:rPr lang="en-US" sz="1600" dirty="0"/>
              <a:t>Graph language modeling </a:t>
            </a:r>
          </a:p>
          <a:p>
            <a:pPr lvl="1"/>
            <a:r>
              <a:rPr lang="en-US" sz="1400" dirty="0"/>
              <a:t>Interpreting and generating meaningful textual representations</a:t>
            </a:r>
          </a:p>
          <a:p>
            <a:r>
              <a:rPr lang="en-US" sz="1600" dirty="0"/>
              <a:t>Graph Generation Modeling</a:t>
            </a:r>
          </a:p>
          <a:p>
            <a:pPr lvl="1"/>
            <a:r>
              <a:rPr lang="en-US" sz="1400" dirty="0"/>
              <a:t>Converts text descriptions into corresponding graph structures.</a:t>
            </a:r>
          </a:p>
          <a:p>
            <a:r>
              <a:rPr lang="en-US" sz="1600" dirty="0"/>
              <a:t>Graph Thought Modeling </a:t>
            </a:r>
          </a:p>
          <a:p>
            <a:pPr lvl="1"/>
            <a:r>
              <a:rPr lang="en-US" sz="1400" dirty="0"/>
              <a:t>Use graph-based representations to simulate the thought process for solving general reasoning tasks.</a:t>
            </a:r>
          </a:p>
        </p:txBody>
      </p:sp>
    </p:spTree>
    <p:extLst>
      <p:ext uri="{BB962C8B-B14F-4D97-AF65-F5344CB8AC3E}">
        <p14:creationId xmlns:p14="http://schemas.microsoft.com/office/powerpoint/2010/main" val="202885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20DC-EF34-19C7-050E-09B0501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Instruction Tuning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951BF-1AAA-A184-D1B9-7DBCF7C18E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Graph input engineering, we reuse standard causal language modeling (CLM) to tune LLM on these four groups of tasks.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LLM can be optimized by maximum likelihood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951BF-1AAA-A184-D1B9-7DBCF7C18E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13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83D92D-0F61-BA03-49F1-CBC264EC618D}"/>
              </a:ext>
            </a:extLst>
          </p:cNvPr>
          <p:cNvSpPr txBox="1"/>
          <p:nvPr/>
        </p:nvSpPr>
        <p:spPr>
          <a:xfrm>
            <a:off x="9270723" y="682073"/>
            <a:ext cx="28351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8197BD"/>
                </a:solidFill>
              </a:rPr>
              <a:t>to predict the next token in a sequence based on all preceding tokens.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09B478-DAB2-956C-B126-0FE15C0EEE3F}"/>
              </a:ext>
            </a:extLst>
          </p:cNvPr>
          <p:cNvCxnSpPr>
            <a:cxnSpLocks/>
          </p:cNvCxnSpPr>
          <p:nvPr/>
        </p:nvCxnSpPr>
        <p:spPr>
          <a:xfrm flipH="1">
            <a:off x="10247243" y="1535410"/>
            <a:ext cx="343035" cy="359629"/>
          </a:xfrm>
          <a:prstGeom prst="straightConnector1">
            <a:avLst/>
          </a:prstGeom>
          <a:ln w="28575">
            <a:solidFill>
              <a:srgbClr val="8197B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5B7CA4-AE44-8549-0D16-776AD7B768BE}"/>
              </a:ext>
            </a:extLst>
          </p:cNvPr>
          <p:cNvSpPr/>
          <p:nvPr/>
        </p:nvSpPr>
        <p:spPr>
          <a:xfrm>
            <a:off x="8354174" y="3848985"/>
            <a:ext cx="384313" cy="410817"/>
          </a:xfrm>
          <a:custGeom>
            <a:avLst/>
            <a:gdLst>
              <a:gd name="connsiteX0" fmla="*/ 0 w 384313"/>
              <a:gd name="connsiteY0" fmla="*/ 64053 h 410817"/>
              <a:gd name="connsiteX1" fmla="*/ 64053 w 384313"/>
              <a:gd name="connsiteY1" fmla="*/ 0 h 410817"/>
              <a:gd name="connsiteX2" fmla="*/ 320260 w 384313"/>
              <a:gd name="connsiteY2" fmla="*/ 0 h 410817"/>
              <a:gd name="connsiteX3" fmla="*/ 384313 w 384313"/>
              <a:gd name="connsiteY3" fmla="*/ 64053 h 410817"/>
              <a:gd name="connsiteX4" fmla="*/ 384313 w 384313"/>
              <a:gd name="connsiteY4" fmla="*/ 346764 h 410817"/>
              <a:gd name="connsiteX5" fmla="*/ 320260 w 384313"/>
              <a:gd name="connsiteY5" fmla="*/ 410817 h 410817"/>
              <a:gd name="connsiteX6" fmla="*/ 64053 w 384313"/>
              <a:gd name="connsiteY6" fmla="*/ 410817 h 410817"/>
              <a:gd name="connsiteX7" fmla="*/ 0 w 384313"/>
              <a:gd name="connsiteY7" fmla="*/ 346764 h 410817"/>
              <a:gd name="connsiteX8" fmla="*/ 0 w 384313"/>
              <a:gd name="connsiteY8" fmla="*/ 64053 h 41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4313" h="410817" extrusionOk="0">
                <a:moveTo>
                  <a:pt x="0" y="64053"/>
                </a:moveTo>
                <a:cubicBezTo>
                  <a:pt x="-1399" y="27815"/>
                  <a:pt x="24787" y="1461"/>
                  <a:pt x="64053" y="0"/>
                </a:cubicBezTo>
                <a:cubicBezTo>
                  <a:pt x="162332" y="-12494"/>
                  <a:pt x="217121" y="4239"/>
                  <a:pt x="320260" y="0"/>
                </a:cubicBezTo>
                <a:cubicBezTo>
                  <a:pt x="347505" y="-6184"/>
                  <a:pt x="382012" y="33400"/>
                  <a:pt x="384313" y="64053"/>
                </a:cubicBezTo>
                <a:cubicBezTo>
                  <a:pt x="396402" y="168337"/>
                  <a:pt x="365890" y="229969"/>
                  <a:pt x="384313" y="346764"/>
                </a:cubicBezTo>
                <a:cubicBezTo>
                  <a:pt x="388649" y="373217"/>
                  <a:pt x="346944" y="409486"/>
                  <a:pt x="320260" y="410817"/>
                </a:cubicBezTo>
                <a:cubicBezTo>
                  <a:pt x="218410" y="432792"/>
                  <a:pt x="115666" y="392323"/>
                  <a:pt x="64053" y="410817"/>
                </a:cubicBezTo>
                <a:cubicBezTo>
                  <a:pt x="24235" y="418167"/>
                  <a:pt x="-2759" y="378938"/>
                  <a:pt x="0" y="346764"/>
                </a:cubicBezTo>
                <a:cubicBezTo>
                  <a:pt x="-16398" y="250037"/>
                  <a:pt x="15726" y="160307"/>
                  <a:pt x="0" y="64053"/>
                </a:cubicBezTo>
                <a:close/>
              </a:path>
            </a:pathLst>
          </a:custGeom>
          <a:noFill/>
          <a:ln w="38100">
            <a:solidFill>
              <a:srgbClr val="E28C8C">
                <a:alpha val="50000"/>
              </a:srgb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D5F080-DAFE-0CC6-1EE7-ABF8234BED66}"/>
              </a:ext>
            </a:extLst>
          </p:cNvPr>
          <p:cNvCxnSpPr>
            <a:cxnSpLocks/>
          </p:cNvCxnSpPr>
          <p:nvPr/>
        </p:nvCxnSpPr>
        <p:spPr>
          <a:xfrm flipV="1">
            <a:off x="8562809" y="4327351"/>
            <a:ext cx="0" cy="306752"/>
          </a:xfrm>
          <a:prstGeom prst="straightConnector1">
            <a:avLst/>
          </a:prstGeom>
          <a:ln w="28575">
            <a:solidFill>
              <a:srgbClr val="E28C8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394A9B-B917-46E4-4D7C-3F8CA2237E9F}"/>
              </a:ext>
            </a:extLst>
          </p:cNvPr>
          <p:cNvSpPr txBox="1"/>
          <p:nvPr/>
        </p:nvSpPr>
        <p:spPr>
          <a:xfrm>
            <a:off x="7800736" y="4584374"/>
            <a:ext cx="175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28C8C"/>
                </a:solidFill>
              </a:rPr>
              <a:t>Input sequence</a:t>
            </a:r>
          </a:p>
        </p:txBody>
      </p:sp>
    </p:spTree>
    <p:extLst>
      <p:ext uri="{BB962C8B-B14F-4D97-AF65-F5344CB8AC3E}">
        <p14:creationId xmlns:p14="http://schemas.microsoft.com/office/powerpoint/2010/main" val="49740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6688</TotalTime>
  <Words>911</Words>
  <Application>Microsoft Macintosh PowerPoint</Application>
  <PresentationFormat>Widescreen</PresentationFormat>
  <Paragraphs>143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Cambria Math</vt:lpstr>
      <vt:lpstr>Office 2013 - 2022 Theme</vt:lpstr>
      <vt:lpstr>InstructGraph: Boosting Large Language Models via Graph-centric Instruction Tuning and Preference Alignment</vt:lpstr>
      <vt:lpstr>Motivation</vt:lpstr>
      <vt:lpstr>Challenge 1</vt:lpstr>
      <vt:lpstr>Graph Input Engineering </vt:lpstr>
      <vt:lpstr>Graph Input Engineering </vt:lpstr>
      <vt:lpstr>Graph Input Engineering </vt:lpstr>
      <vt:lpstr>Graph Input Engineering </vt:lpstr>
      <vt:lpstr>Graph Instruction Tuning </vt:lpstr>
      <vt:lpstr>Graph Instruction Tuning   </vt:lpstr>
      <vt:lpstr>PowerPoint Presentation</vt:lpstr>
      <vt:lpstr>Challenge 2</vt:lpstr>
      <vt:lpstr>Hallucination for Graph Reasoning</vt:lpstr>
      <vt:lpstr>PowerPoint Presentation</vt:lpstr>
      <vt:lpstr>Hallucination for Graph Generation </vt:lpstr>
      <vt:lpstr>PowerPoint Presentation</vt:lpstr>
      <vt:lpstr>DPO Algorithm </vt:lpstr>
      <vt:lpstr>DPO Algorithm </vt:lpstr>
      <vt:lpstr>DPO Algorithm </vt:lpstr>
      <vt:lpstr>DPO Algorithm </vt:lpstr>
      <vt:lpstr>Experiments: Graph Reasoning</vt:lpstr>
      <vt:lpstr>Experiments: Graph Generation</vt:lpstr>
      <vt:lpstr>Experiments-Graph Preference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Sunny Li</dc:creator>
  <cp:lastModifiedBy>Sunny Li</cp:lastModifiedBy>
  <cp:revision>5</cp:revision>
  <dcterms:created xsi:type="dcterms:W3CDTF">2024-09-29T19:22:10Z</dcterms:created>
  <dcterms:modified xsi:type="dcterms:W3CDTF">2024-10-05T20:50:03Z</dcterms:modified>
</cp:coreProperties>
</file>