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5" r:id="rId2"/>
  </p:sldMasterIdLst>
  <p:notesMasterIdLst>
    <p:notesMasterId r:id="rId15"/>
  </p:notesMasterIdLst>
  <p:sldIdLst>
    <p:sldId id="358" r:id="rId3"/>
    <p:sldId id="357" r:id="rId4"/>
    <p:sldId id="372" r:id="rId5"/>
    <p:sldId id="276" r:id="rId6"/>
    <p:sldId id="365" r:id="rId7"/>
    <p:sldId id="366" r:id="rId8"/>
    <p:sldId id="333" r:id="rId9"/>
    <p:sldId id="368" r:id="rId10"/>
    <p:sldId id="369" r:id="rId11"/>
    <p:sldId id="370" r:id="rId12"/>
    <p:sldId id="371" r:id="rId13"/>
    <p:sldId id="350" r:id="rId14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7" autoAdjust="0"/>
    <p:restoredTop sz="84449" autoAdjust="0"/>
  </p:normalViewPr>
  <p:slideViewPr>
    <p:cSldViewPr snapToGrid="0">
      <p:cViewPr>
        <p:scale>
          <a:sx n="40" d="100"/>
          <a:sy n="40" d="100"/>
        </p:scale>
        <p:origin x="2688" y="1008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pPr/>
              <a:t>2017/6/20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0.xml"/><Relationship Id="rId24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8.xml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2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6"/>
          <p:cNvSpPr>
            <a:spLocks noGrp="1"/>
          </p:cNvSpPr>
          <p:nvPr>
            <p:ph type="ctrTitle"/>
          </p:nvPr>
        </p:nvSpPr>
        <p:spPr>
          <a:xfrm>
            <a:off x="2377321" y="4003337"/>
            <a:ext cx="13449419" cy="1372331"/>
          </a:xfrm>
        </p:spPr>
        <p:txBody>
          <a:bodyPr/>
          <a:lstStyle/>
          <a:p>
            <a:r>
              <a:rPr lang="en-US" altLang="ja-JP" dirty="0" smtClean="0">
                <a:latin typeface="DengXian" charset="-122"/>
                <a:ea typeface="DengXian" charset="-122"/>
                <a:cs typeface="DengXian" charset="-122"/>
              </a:rPr>
              <a:t>Gameboy </a:t>
            </a:r>
            <a:r>
              <a:rPr lang="zh-CN" altLang="en-US" dirty="0" smtClean="0">
                <a:latin typeface="DengXian" charset="-122"/>
                <a:ea typeface="DengXian" charset="-122"/>
                <a:cs typeface="DengXian" charset="-122"/>
              </a:rPr>
              <a:t>模拟器</a:t>
            </a:r>
            <a:endParaRPr kumimoji="1" lang="ja-JP" altLang="en-US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タイトル 6"/>
          <p:cNvSpPr txBox="1">
            <a:spLocks/>
          </p:cNvSpPr>
          <p:nvPr/>
        </p:nvSpPr>
        <p:spPr>
          <a:xfrm>
            <a:off x="2423041" y="6380777"/>
            <a:ext cx="13449419" cy="1372331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algn="ctr" defTabSz="1632753" rtl="0" eaLnBrk="1" latinLnBrk="0" hangingPunct="1">
              <a:spcBef>
                <a:spcPct val="0"/>
              </a:spcBef>
              <a:buNone/>
              <a:defRPr kumimoji="1" sz="9600" kern="1200" baseline="0">
                <a:solidFill>
                  <a:schemeClr val="accent1"/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-</a:t>
            </a:r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答辩</a:t>
            </a:r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-</a:t>
            </a:r>
            <a:endParaRPr lang="ja-JP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6764" y="8610600"/>
            <a:ext cx="2632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1652797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董睿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46764" y="9228682"/>
            <a:ext cx="3042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1652737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刘孟琦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47040" y="589280"/>
            <a:ext cx="934720" cy="934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544" y="70329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rPr>
              <a:t>3</a:t>
            </a:r>
            <a:endParaRPr kumimoji="1" lang="zh-CN" altLang="en-US" sz="4000" b="1" dirty="0">
              <a:solidFill>
                <a:schemeClr val="bg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6898" y="7248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项目实现</a:t>
            </a:r>
            <a:endParaRPr kumimoji="1" lang="zh-CN" altLang="en-US" sz="4000" b="1" dirty="0">
              <a:solidFill>
                <a:schemeClr val="accent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36163" y="1078746"/>
            <a:ext cx="42498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Memory</a:t>
            </a:r>
            <a:endParaRPr kumimoji="1" lang="zh-CN" altLang="en-US" sz="8800" dirty="0">
              <a:solidFill>
                <a:schemeClr val="accent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27295" y="248346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通过</a:t>
            </a:r>
            <a:r>
              <a:rPr kumimoji="1" lang="zh-CN" altLang="en-US" b="1" smtClean="0">
                <a:latin typeface="DengXian" charset="-122"/>
                <a:ea typeface="DengXian" charset="-122"/>
                <a:cs typeface="DengXian" charset="-122"/>
              </a:rPr>
              <a:t>数组模拟内存</a:t>
            </a:r>
            <a:endParaRPr kumimoji="1" lang="zh-CN" altLang="en-US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72163" y="3970655"/>
            <a:ext cx="14536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0x0000-0x7FFF</a:t>
            </a:r>
            <a:r>
              <a:rPr kumimoji="1" lang="en-US" altLang="zh-CN" sz="4000" b="1" dirty="0" smtClean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中为</a:t>
            </a:r>
            <a:r>
              <a:rPr kumimoji="1" lang="en-US" altLang="zh-CN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ROM</a:t>
            </a:r>
            <a:r>
              <a:rPr kumimoji="1"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，存储在</a:t>
            </a:r>
            <a:r>
              <a:rPr kumimoji="1" lang="en-US" altLang="zh-CN" sz="4000" b="1" dirty="0" smtClean="0">
                <a:latin typeface="DengXian" charset="-122"/>
                <a:ea typeface="DengXian" charset="-122"/>
                <a:cs typeface="DengXian" charset="-122"/>
              </a:rPr>
              <a:t>vector </a:t>
            </a:r>
            <a:r>
              <a:rPr kumimoji="1" lang="en-US" altLang="zh-CN" sz="4000" b="1" dirty="0" err="1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GB_Rom</a:t>
            </a:r>
            <a:r>
              <a:rPr kumimoji="1"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中</a:t>
            </a:r>
            <a:endParaRPr kumimoji="1" lang="en-US" altLang="zh-CN" sz="4000" b="1" dirty="0" smtClean="0">
              <a:latin typeface="DengXian" charset="-122"/>
              <a:ea typeface="DengXian" charset="-122"/>
              <a:cs typeface="DengXian" charset="-122"/>
            </a:endParaRPr>
          </a:p>
          <a:p>
            <a:r>
              <a:rPr lang="en-US" altLang="zh-CN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0x8000-0xFFFF</a:t>
            </a:r>
            <a:r>
              <a:rPr lang="en-US" altLang="zh-CN" sz="4000" b="1" dirty="0" smtClean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中为</a:t>
            </a:r>
            <a:r>
              <a:rPr lang="zh-CN" altLang="en-US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程序的运行内存</a:t>
            </a:r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，存储在</a:t>
            </a:r>
            <a:r>
              <a:rPr lang="en-US" altLang="zh-CN" sz="4000" b="1" dirty="0" smtClean="0">
                <a:latin typeface="DengXian" charset="-122"/>
                <a:ea typeface="DengXian" charset="-122"/>
                <a:cs typeface="DengXian" charset="-122"/>
              </a:rPr>
              <a:t>vector </a:t>
            </a:r>
            <a:r>
              <a:rPr lang="en-US" altLang="zh-CN" sz="4000" b="1" dirty="0" err="1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GB_Ram</a:t>
            </a:r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中</a:t>
            </a:r>
            <a:endParaRPr kumimoji="1" lang="zh-CN" altLang="en-US" sz="4000" b="1" dirty="0"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2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47040" y="589280"/>
            <a:ext cx="934720" cy="934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39363" y="1078746"/>
            <a:ext cx="29322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Timer</a:t>
            </a:r>
            <a:endParaRPr kumimoji="1" lang="zh-CN" altLang="en-US" sz="8800" dirty="0">
              <a:solidFill>
                <a:schemeClr val="accent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44415" y="2483465"/>
            <a:ext cx="512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通过判断和溢出构造计时器</a:t>
            </a:r>
            <a:endParaRPr kumimoji="1" lang="zh-CN" altLang="en-US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7764" y="3970655"/>
            <a:ext cx="157142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0xFF04</a:t>
            </a:r>
            <a:r>
              <a:rPr kumimoji="1"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为分频器，为一固定数值，有写入时变为</a:t>
            </a:r>
            <a:r>
              <a:rPr kumimoji="1" lang="en-US" altLang="zh-CN" sz="4000" b="1" dirty="0" smtClean="0">
                <a:latin typeface="DengXian" charset="-122"/>
                <a:ea typeface="DengXian" charset="-122"/>
                <a:cs typeface="DengXian" charset="-122"/>
              </a:rPr>
              <a:t>0</a:t>
            </a:r>
          </a:p>
          <a:p>
            <a:r>
              <a:rPr lang="en-US" altLang="zh-CN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0xFF05</a:t>
            </a:r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为计数器，以恒定速率增加，到达</a:t>
            </a:r>
            <a:r>
              <a:rPr lang="en-US" altLang="zh-CN" sz="4000" b="1" dirty="0" smtClean="0">
                <a:latin typeface="DengXian" charset="-122"/>
                <a:ea typeface="DengXian" charset="-122"/>
                <a:cs typeface="DengXian" charset="-122"/>
              </a:rPr>
              <a:t>255</a:t>
            </a:r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后再加</a:t>
            </a:r>
            <a:r>
              <a:rPr lang="en-US" altLang="zh-CN" sz="4000" b="1" dirty="0" smtClean="0">
                <a:latin typeface="DengXian" charset="-122"/>
                <a:ea typeface="DengXian" charset="-122"/>
                <a:cs typeface="DengXian" charset="-122"/>
              </a:rPr>
              <a:t>1</a:t>
            </a:r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时溢出，变为</a:t>
            </a:r>
            <a:r>
              <a:rPr lang="en-US" altLang="zh-CN" sz="4000" b="1" dirty="0" smtClean="0">
                <a:latin typeface="DengXian" charset="-122"/>
                <a:ea typeface="DengXian" charset="-122"/>
                <a:cs typeface="DengXian" charset="-122"/>
              </a:rPr>
              <a:t>0</a:t>
            </a:r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，同时向</a:t>
            </a:r>
            <a:r>
              <a:rPr lang="en-US" altLang="zh-CN" sz="4000" b="1" dirty="0" smtClean="0">
                <a:latin typeface="DengXian" charset="-122"/>
                <a:ea typeface="DengXian" charset="-122"/>
                <a:cs typeface="DengXian" charset="-122"/>
              </a:rPr>
              <a:t>FF0F</a:t>
            </a:r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发送数据</a:t>
            </a:r>
            <a:endParaRPr lang="en-US" altLang="zh-CN" sz="4000" b="1" dirty="0" smtClean="0">
              <a:latin typeface="DengXian" charset="-122"/>
              <a:ea typeface="DengXian" charset="-122"/>
              <a:cs typeface="DengXian" charset="-122"/>
            </a:endParaRPr>
          </a:p>
          <a:p>
            <a:r>
              <a:rPr lang="en-US" altLang="zh-CN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0xFF06</a:t>
            </a:r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为</a:t>
            </a:r>
            <a:r>
              <a:rPr lang="en-US" altLang="zh-CN" sz="4000" b="1" dirty="0" smtClean="0">
                <a:latin typeface="DengXian" charset="-122"/>
                <a:ea typeface="DengXian" charset="-122"/>
                <a:cs typeface="DengXian" charset="-122"/>
              </a:rPr>
              <a:t>modulo</a:t>
            </a:r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，当计数器溢出时，触发此模块，为溢出计数器</a:t>
            </a:r>
            <a:endParaRPr lang="en-US" altLang="zh-CN" sz="4000" b="1" dirty="0" smtClean="0">
              <a:latin typeface="DengXian" charset="-122"/>
              <a:ea typeface="DengXian" charset="-122"/>
              <a:cs typeface="DengXian" charset="-122"/>
            </a:endParaRPr>
          </a:p>
          <a:p>
            <a:r>
              <a:rPr lang="en-US" altLang="zh-CN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0xFF07</a:t>
            </a:r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为控制器，用以控制计数器的增加速率（共</a:t>
            </a:r>
            <a:r>
              <a:rPr lang="en-US" altLang="zh-CN" sz="4000" b="1" dirty="0" smtClean="0">
                <a:latin typeface="DengXian" charset="-122"/>
                <a:ea typeface="DengXian" charset="-122"/>
                <a:cs typeface="DengXian" charset="-122"/>
              </a:rPr>
              <a:t>4</a:t>
            </a:r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种速率）</a:t>
            </a:r>
            <a:endParaRPr lang="en-US" altLang="zh-CN" sz="4000" b="1" dirty="0" smtClean="0">
              <a:latin typeface="DengXian" charset="-122"/>
              <a:ea typeface="DengXian" charset="-122"/>
              <a:cs typeface="DengXian" charset="-122"/>
            </a:endParaRPr>
          </a:p>
          <a:p>
            <a:endParaRPr kumimoji="1" lang="zh-CN" altLang="en-US" sz="4000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3544" y="70329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rPr>
              <a:t>3</a:t>
            </a:r>
            <a:endParaRPr kumimoji="1" lang="zh-CN" altLang="en-US" sz="4000" b="1" dirty="0">
              <a:solidFill>
                <a:schemeClr val="bg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6898" y="7248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项目实现</a:t>
            </a:r>
            <a:endParaRPr kumimoji="1" lang="zh-CN" altLang="en-US" sz="4000" b="1" dirty="0">
              <a:solidFill>
                <a:schemeClr val="accent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57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Thank You for Watching!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9607">
        <p14:switch dir="r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概况</a:t>
            </a:r>
            <a:endParaRPr lang="ja-JP" altLang="en-US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2" name="図プレースホルダー 11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テキスト プレースホルダー 7"/>
          <p:cNvSpPr txBox="1">
            <a:spLocks/>
          </p:cNvSpPr>
          <p:nvPr/>
        </p:nvSpPr>
        <p:spPr>
          <a:xfrm>
            <a:off x="8924210" y="1173516"/>
            <a:ext cx="8968151" cy="8181473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 fontScale="92500" lnSpcReduction="20000"/>
          </a:bodyPr>
          <a:lstStyle/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本模拟器已实现功能：</a:t>
            </a:r>
            <a:endParaRPr kumimoji="1" lang="en-US" altLang="zh-CN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  <a:p>
            <a:pPr lvl="0" algn="ctr">
              <a:lnSpc>
                <a:spcPct val="120000"/>
              </a:lnSpc>
              <a:spcBef>
                <a:spcPts val="1200"/>
              </a:spcBef>
              <a:defRPr/>
            </a:pPr>
            <a:r>
              <a:rPr lang="ja-JP" altLang="en-US" sz="4400" dirty="0" smtClean="0">
                <a:latin typeface="华文楷体" pitchFamily="2" charset="-122"/>
                <a:ea typeface="华文楷体" pitchFamily="2" charset="-122"/>
              </a:rPr>
              <a:t>实现 </a:t>
            </a:r>
            <a:r>
              <a:rPr lang="en-US" altLang="ja-JP" sz="4400" dirty="0" err="1" smtClean="0">
                <a:latin typeface="华文楷体" pitchFamily="2" charset="-122"/>
                <a:ea typeface="华文楷体" pitchFamily="2" charset="-122"/>
              </a:rPr>
              <a:t>Gameboy</a:t>
            </a:r>
            <a:r>
              <a:rPr lang="en-US" altLang="ja-JP" sz="4400" dirty="0" smtClean="0">
                <a:latin typeface="华文楷体" pitchFamily="2" charset="-122"/>
                <a:ea typeface="华文楷体" pitchFamily="2" charset="-122"/>
              </a:rPr>
              <a:t> Z80 </a:t>
            </a:r>
            <a:r>
              <a:rPr lang="en-US" altLang="ja-JP" sz="4400" dirty="0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CPU</a:t>
            </a:r>
            <a:r>
              <a:rPr lang="en-US" altLang="ja-JP" sz="44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ja-JP" altLang="en-US" sz="4400" dirty="0" smtClean="0">
                <a:latin typeface="华文楷体" pitchFamily="2" charset="-122"/>
                <a:ea typeface="华文楷体" pitchFamily="2" charset="-122"/>
              </a:rPr>
              <a:t>模拟</a:t>
            </a:r>
          </a:p>
          <a:p>
            <a:pPr lvl="0" algn="ctr">
              <a:lnSpc>
                <a:spcPct val="120000"/>
              </a:lnSpc>
              <a:spcBef>
                <a:spcPts val="1200"/>
              </a:spcBef>
              <a:defRPr/>
            </a:pPr>
            <a:r>
              <a:rPr lang="ja-JP" altLang="en-US" sz="4400" dirty="0" smtClean="0">
                <a:latin typeface="华文楷体" pitchFamily="2" charset="-122"/>
                <a:ea typeface="华文楷体" pitchFamily="2" charset="-122"/>
              </a:rPr>
              <a:t>实现</a:t>
            </a:r>
            <a:r>
              <a:rPr lang="ja-JP" altLang="en-US" sz="4400" dirty="0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时钟</a:t>
            </a:r>
            <a:r>
              <a:rPr lang="ja-JP" altLang="en-US" sz="4400" dirty="0" smtClean="0">
                <a:latin typeface="华文楷体" pitchFamily="2" charset="-122"/>
                <a:ea typeface="华文楷体" pitchFamily="2" charset="-122"/>
              </a:rPr>
              <a:t>模拟</a:t>
            </a:r>
          </a:p>
          <a:p>
            <a:pPr lvl="0" algn="ctr">
              <a:lnSpc>
                <a:spcPct val="120000"/>
              </a:lnSpc>
              <a:spcBef>
                <a:spcPts val="1200"/>
              </a:spcBef>
              <a:defRPr/>
            </a:pPr>
            <a:r>
              <a:rPr lang="ja-JP" altLang="en-US" sz="4400" dirty="0" smtClean="0">
                <a:latin typeface="华文楷体" pitchFamily="2" charset="-122"/>
                <a:ea typeface="华文楷体" pitchFamily="2" charset="-122"/>
              </a:rPr>
              <a:t>实现</a:t>
            </a:r>
            <a:r>
              <a:rPr lang="ja-JP" altLang="en-US" sz="4400" dirty="0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内存</a:t>
            </a:r>
            <a:r>
              <a:rPr lang="ja-JP" altLang="en-US" sz="4400" dirty="0" smtClean="0">
                <a:latin typeface="华文楷体" pitchFamily="2" charset="-122"/>
                <a:ea typeface="华文楷体" pitchFamily="2" charset="-122"/>
              </a:rPr>
              <a:t>模拟</a:t>
            </a:r>
          </a:p>
          <a:p>
            <a:pPr lvl="0" algn="ctr">
              <a:lnSpc>
                <a:spcPct val="120000"/>
              </a:lnSpc>
              <a:spcBef>
                <a:spcPts val="1200"/>
              </a:spcBef>
              <a:defRPr/>
            </a:pPr>
            <a:r>
              <a:rPr lang="ja-JP" altLang="en-US" sz="4400" dirty="0" smtClean="0">
                <a:latin typeface="华文楷体" pitchFamily="2" charset="-122"/>
                <a:ea typeface="华文楷体" pitchFamily="2" charset="-122"/>
              </a:rPr>
              <a:t>支持</a:t>
            </a:r>
            <a:r>
              <a:rPr lang="ja-JP" altLang="en-US" sz="4400" dirty="0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基本图形操作</a:t>
            </a:r>
          </a:p>
          <a:p>
            <a:pPr lvl="0" algn="ctr">
              <a:lnSpc>
                <a:spcPct val="120000"/>
              </a:lnSpc>
              <a:spcBef>
                <a:spcPts val="1200"/>
              </a:spcBef>
              <a:defRPr/>
            </a:pPr>
            <a:r>
              <a:rPr lang="ja-JP" altLang="en-US" sz="4400" dirty="0" smtClean="0">
                <a:latin typeface="华文楷体" pitchFamily="2" charset="-122"/>
                <a:ea typeface="华文楷体" pitchFamily="2" charset="-122"/>
              </a:rPr>
              <a:t>支持对游戏进</a:t>
            </a:r>
            <a:r>
              <a:rPr lang="zh-CN" altLang="en-US" sz="4400" dirty="0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行</a:t>
            </a:r>
            <a:r>
              <a:rPr lang="ja-JP" altLang="en-US" sz="4400" dirty="0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交互操作</a:t>
            </a:r>
          </a:p>
          <a:p>
            <a:pPr lvl="0" algn="ctr">
              <a:lnSpc>
                <a:spcPct val="120000"/>
              </a:lnSpc>
              <a:spcBef>
                <a:spcPts val="1200"/>
              </a:spcBef>
              <a:defRPr/>
            </a:pPr>
            <a:r>
              <a:rPr lang="ja-JP" altLang="en-US" sz="4400" dirty="0" smtClean="0">
                <a:latin typeface="华文楷体" pitchFamily="2" charset="-122"/>
                <a:ea typeface="华文楷体" pitchFamily="2" charset="-122"/>
              </a:rPr>
              <a:t>可以载入</a:t>
            </a:r>
            <a:r>
              <a:rPr lang="en-US" altLang="ja-JP" sz="4400" dirty="0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ROM</a:t>
            </a:r>
          </a:p>
          <a:p>
            <a:pPr lvl="0" algn="ctr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ja-JP" sz="4400" dirty="0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Background Window Graphic</a:t>
            </a:r>
          </a:p>
          <a:p>
            <a:pPr lvl="0" algn="ctr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ja-JP" sz="4400" dirty="0" smtClean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Sprite</a:t>
            </a:r>
          </a:p>
          <a:p>
            <a:pPr lvl="0" algn="ctr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4400" dirty="0" smtClean="0">
                <a:latin typeface="华文楷体" pitchFamily="2" charset="-122"/>
                <a:ea typeface="华文楷体" pitchFamily="2" charset="-122"/>
              </a:rPr>
              <a:t>跨</a:t>
            </a:r>
            <a:r>
              <a:rPr lang="en-US" altLang="zh-CN" sz="4400" dirty="0" smtClean="0">
                <a:latin typeface="华文楷体" pitchFamily="2" charset="-122"/>
                <a:ea typeface="华文楷体" pitchFamily="2" charset="-122"/>
              </a:rPr>
              <a:t>Mac</a:t>
            </a:r>
            <a:r>
              <a:rPr lang="zh-CN" altLang="en-US" sz="4400" dirty="0" smtClean="0">
                <a:latin typeface="华文楷体" pitchFamily="2" charset="-122"/>
                <a:ea typeface="华文楷体" pitchFamily="2" charset="-122"/>
              </a:rPr>
              <a:t>与</a:t>
            </a:r>
            <a:r>
              <a:rPr lang="en-US" altLang="zh-CN" sz="4400" dirty="0" smtClean="0">
                <a:latin typeface="华文楷体" pitchFamily="2" charset="-122"/>
                <a:ea typeface="华文楷体" pitchFamily="2" charset="-122"/>
              </a:rPr>
              <a:t>Window</a:t>
            </a:r>
            <a:r>
              <a:rPr lang="zh-CN" altLang="en-US" sz="4400" dirty="0" smtClean="0">
                <a:latin typeface="华文楷体" pitchFamily="2" charset="-122"/>
                <a:ea typeface="华文楷体" pitchFamily="2" charset="-122"/>
              </a:rPr>
              <a:t>平台</a:t>
            </a:r>
            <a:endParaRPr lang="en-US" altLang="ja-JP" sz="4400" dirty="0" smtClean="0">
              <a:latin typeface="华文楷体" pitchFamily="2" charset="-122"/>
              <a:ea typeface="华文楷体" pitchFamily="2" charset="-122"/>
            </a:endParaRPr>
          </a:p>
          <a:p>
            <a:pPr lvl="0" algn="ctr">
              <a:lnSpc>
                <a:spcPct val="120000"/>
              </a:lnSpc>
              <a:spcBef>
                <a:spcPts val="1200"/>
              </a:spcBef>
              <a:defRPr/>
            </a:pPr>
            <a:endParaRPr kumimoji="1" lang="en-US" altLang="zh-CN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228">
        <p14:switch dir="r"/>
      </p:transition>
    </mc:Choice>
    <mc:Fallback xmlns="">
      <p:transition spd="slow" advTm="42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5014" y="7248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运行截图</a:t>
            </a:r>
            <a:endParaRPr kumimoji="1" lang="zh-CN" altLang="en-US" sz="4000" b="1" dirty="0">
              <a:solidFill>
                <a:schemeClr val="accent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0" y="1817914"/>
            <a:ext cx="14239037" cy="36031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0" y="5584370"/>
            <a:ext cx="8193314" cy="434627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624526" y="3265556"/>
            <a:ext cx="18069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Mac</a:t>
            </a:r>
            <a:endParaRPr kumimoji="1" lang="zh-CN" altLang="en-US" sz="6600" b="1" dirty="0">
              <a:solidFill>
                <a:schemeClr val="accent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74268" y="7203509"/>
            <a:ext cx="37369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Windows</a:t>
            </a:r>
            <a:endParaRPr kumimoji="1" lang="zh-CN" altLang="en-US" sz="6600" b="1" dirty="0">
              <a:solidFill>
                <a:schemeClr val="accent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目录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9687310" y="2382032"/>
            <a:ext cx="7737326" cy="720080"/>
          </a:xfrm>
        </p:spPr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hlinkClick r:id="rId2" action="ppaction://hlinksldjump"/>
              </a:rPr>
              <a:t>项目结构</a:t>
            </a:r>
            <a:endParaRPr lang="ja-JP" altLang="en-US" b="1" dirty="0" smtClean="0">
              <a:latin typeface="华文楷体" pitchFamily="2" charset="-122"/>
              <a:ea typeface="华文楷体" pitchFamily="2" charset="-122"/>
              <a:hlinkClick r:id="rId2" action="ppaction://hlinksldjump"/>
            </a:endParaRPr>
          </a:p>
          <a:p>
            <a:endParaRPr kumimoji="1" lang="ja-JP" altLang="en-US" dirty="0">
              <a:hlinkClick r:id="rId2" action="ppaction://hlinksldjump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hlinkClick r:id="rId3" action="ppaction://hlinksldjump"/>
              </a:rPr>
              <a:t>项目逻辑</a:t>
            </a:r>
            <a:endParaRPr lang="ja-JP" altLang="en-US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hlinkClick r:id="rId4" action="ppaction://hlinksldjump"/>
              </a:rPr>
              <a:t>项目实现</a:t>
            </a:r>
            <a:endParaRPr lang="ja-JP" altLang="en-US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演示</a:t>
            </a:r>
            <a:endParaRPr lang="ja-JP" altLang="en-US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55950" y="3376613"/>
            <a:ext cx="2292350" cy="384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83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070">
        <p14:switch dir="r"/>
      </p:transition>
    </mc:Choice>
    <mc:Fallback xmlns="">
      <p:transition spd="slow" advTm="80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573453" y="3843914"/>
            <a:ext cx="2649894" cy="2649894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8079" y="4630252"/>
            <a:ext cx="18806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 smtClean="0">
                <a:latin typeface="DengXian" charset="-122"/>
                <a:ea typeface="DengXian" charset="-122"/>
                <a:cs typeface="DengXian" charset="-122"/>
              </a:rPr>
              <a:t>GameBoy</a:t>
            </a:r>
            <a:endParaRPr kumimoji="1" lang="en-US" altLang="zh-CN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algn="ctr"/>
            <a:r>
              <a:rPr kumimoji="1" lang="zh-CN" altLang="en-US" dirty="0" smtClean="0">
                <a:latin typeface="DengXian" charset="-122"/>
                <a:ea typeface="DengXian" charset="-122"/>
                <a:cs typeface="DengXian" charset="-122"/>
              </a:rPr>
              <a:t>模拟器</a:t>
            </a:r>
            <a:endParaRPr kumimoji="1" lang="zh-CN" altLang="en-US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558626" y="237658"/>
            <a:ext cx="2649894" cy="2649894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78987" y="1267836"/>
            <a:ext cx="96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smtClean="0">
                <a:latin typeface="DengXian" charset="-122"/>
                <a:ea typeface="DengXian" charset="-122"/>
                <a:cs typeface="DengXian" charset="-122"/>
              </a:rPr>
              <a:t>CPU</a:t>
            </a:r>
            <a:endParaRPr kumimoji="1" lang="zh-CN" altLang="en-US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57746" y="2606272"/>
            <a:ext cx="2649894" cy="2649894"/>
          </a:xfrm>
          <a:prstGeom prst="ellipse">
            <a:avLst/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15921" y="3656770"/>
            <a:ext cx="125226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>
                <a:latin typeface="DengXian" charset="-122"/>
                <a:ea typeface="DengXian" charset="-122"/>
                <a:cs typeface="DengXian" charset="-122"/>
              </a:rPr>
              <a:t>Timer</a:t>
            </a:r>
            <a:endParaRPr kumimoji="1" lang="zh-CN" altLang="en-US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85961" y="2464032"/>
            <a:ext cx="2649894" cy="2649894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353734" y="3537231"/>
            <a:ext cx="1748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>
                <a:latin typeface="DengXian" charset="-122"/>
                <a:ea typeface="DengXian" charset="-122"/>
                <a:cs typeface="DengXian" charset="-122"/>
              </a:rPr>
              <a:t>Memory</a:t>
            </a:r>
            <a:endParaRPr kumimoji="1" lang="zh-CN" altLang="en-US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47869" y="6828842"/>
            <a:ext cx="2649894" cy="2649894"/>
          </a:xfrm>
          <a:prstGeom prst="ellipse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36224" y="7859020"/>
            <a:ext cx="251383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err="1" smtClean="0">
                <a:latin typeface="DengXian" charset="-122"/>
                <a:ea typeface="DengXian" charset="-122"/>
                <a:cs typeface="DengXian" charset="-122"/>
              </a:rPr>
              <a:t>FileOperator</a:t>
            </a:r>
            <a:endParaRPr kumimoji="1" lang="zh-CN" altLang="en-US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291666" y="6930442"/>
            <a:ext cx="2649894" cy="2649894"/>
          </a:xfrm>
          <a:prstGeom prst="ellipse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751634" y="7980940"/>
            <a:ext cx="1729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>
                <a:latin typeface="DengXian" charset="-122"/>
                <a:ea typeface="DengXian" charset="-122"/>
                <a:cs typeface="DengXian" charset="-122"/>
              </a:rPr>
              <a:t>Window</a:t>
            </a:r>
            <a:endParaRPr kumimoji="1" lang="zh-CN" altLang="en-US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15" name="直线连接符 14"/>
          <p:cNvCxnSpPr>
            <a:stCxn id="4" idx="4"/>
            <a:endCxn id="2" idx="0"/>
          </p:cNvCxnSpPr>
          <p:nvPr/>
        </p:nvCxnSpPr>
        <p:spPr>
          <a:xfrm>
            <a:off x="8883573" y="2887552"/>
            <a:ext cx="14827" cy="956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H="1" flipV="1">
            <a:off x="5707640" y="4223606"/>
            <a:ext cx="1865813" cy="63287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2" idx="3"/>
          </p:cNvCxnSpPr>
          <p:nvPr/>
        </p:nvCxnSpPr>
        <p:spPr>
          <a:xfrm flipH="1">
            <a:off x="7213600" y="6105740"/>
            <a:ext cx="747921" cy="100626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2" idx="5"/>
          </p:cNvCxnSpPr>
          <p:nvPr/>
        </p:nvCxnSpPr>
        <p:spPr>
          <a:xfrm>
            <a:off x="9835279" y="6105740"/>
            <a:ext cx="1137521" cy="100626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V="1">
            <a:off x="10127240" y="4084320"/>
            <a:ext cx="1799361" cy="56625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47040" y="589280"/>
            <a:ext cx="934720" cy="934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93544" y="70329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rPr>
              <a:t>1</a:t>
            </a:r>
            <a:endParaRPr kumimoji="1" lang="zh-CN" altLang="en-US" sz="4000" b="1" dirty="0">
              <a:solidFill>
                <a:schemeClr val="bg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96898" y="7248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项目结构</a:t>
            </a:r>
            <a:endParaRPr kumimoji="1" lang="zh-CN" altLang="en-US" sz="4000" b="1" dirty="0">
              <a:solidFill>
                <a:schemeClr val="accent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04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75260" y="2663280"/>
            <a:ext cx="4009060" cy="4733200"/>
          </a:xfrm>
          <a:prstGeom prst="rect">
            <a:avLst/>
          </a:prstGeom>
          <a:noFill/>
          <a:ln w="730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625468" y="4192743"/>
            <a:ext cx="230864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latin typeface="DengXian" charset="-122"/>
                <a:ea typeface="DengXian" charset="-122"/>
                <a:cs typeface="DengXian" charset="-122"/>
              </a:rPr>
              <a:t>Window</a:t>
            </a:r>
          </a:p>
          <a:p>
            <a:pPr algn="ctr"/>
            <a:r>
              <a:rPr lang="zh-CN" altLang="en-US" sz="4400" b="1" dirty="0" smtClean="0">
                <a:latin typeface="DengXian" charset="-122"/>
                <a:ea typeface="DengXian" charset="-122"/>
                <a:cs typeface="DengXian" charset="-122"/>
              </a:rPr>
              <a:t>显示</a:t>
            </a:r>
            <a:endParaRPr lang="en-US" altLang="zh-CN" sz="4400" b="1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algn="ctr"/>
            <a:r>
              <a:rPr kumimoji="1"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基于</a:t>
            </a:r>
            <a:r>
              <a:rPr kumimoji="1"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SDL</a:t>
            </a:r>
            <a:r>
              <a:rPr kumimoji="1"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库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88917" y="2663280"/>
            <a:ext cx="4053840" cy="4836160"/>
          </a:xfrm>
          <a:prstGeom prst="rect">
            <a:avLst/>
          </a:prstGeom>
          <a:noFill/>
          <a:ln w="730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hlinkClick r:id="rId2" action="ppaction://hlinksldjump"/>
          </p:cNvPr>
          <p:cNvSpPr txBox="1"/>
          <p:nvPr/>
        </p:nvSpPr>
        <p:spPr>
          <a:xfrm>
            <a:off x="7434794" y="4192743"/>
            <a:ext cx="30315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latin typeface="DengXian" charset="-122"/>
                <a:ea typeface="DengXian" charset="-122"/>
                <a:cs typeface="DengXian" charset="-122"/>
              </a:rPr>
              <a:t>Memory</a:t>
            </a:r>
          </a:p>
          <a:p>
            <a:pPr algn="ctr"/>
            <a:r>
              <a:rPr lang="zh-CN" altLang="en-US" sz="4400" b="1" dirty="0" smtClean="0">
                <a:latin typeface="DengXian" charset="-122"/>
                <a:ea typeface="DengXian" charset="-122"/>
                <a:cs typeface="DengXian" charset="-122"/>
              </a:rPr>
              <a:t>内存</a:t>
            </a:r>
            <a:endParaRPr lang="en-US" altLang="zh-CN" sz="4400" b="1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algn="ctr"/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存储</a:t>
            </a:r>
            <a:r>
              <a:rPr kumimoji="1"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ROM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/RAM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0954" y="8600822"/>
            <a:ext cx="16349766" cy="1500931"/>
          </a:xfrm>
          <a:prstGeom prst="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86031" y="890257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latin typeface="DengXian" charset="-122"/>
                <a:ea typeface="DengXian" charset="-122"/>
                <a:cs typeface="DengXian" charset="-122"/>
              </a:rPr>
              <a:t>输入</a:t>
            </a:r>
            <a:endParaRPr kumimoji="1" lang="zh-CN" altLang="en-US" sz="4800" dirty="0"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5933440" y="8600822"/>
            <a:ext cx="20320" cy="1500932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11805920" y="8600822"/>
            <a:ext cx="48474" cy="150093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22837" y="8873454"/>
            <a:ext cx="2768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latin typeface="DengXian" charset="-122"/>
                <a:ea typeface="DengXian" charset="-122"/>
                <a:cs typeface="DengXian" charset="-122"/>
              </a:rPr>
              <a:t>游戏</a:t>
            </a:r>
            <a:r>
              <a:rPr kumimoji="1" lang="en-US" altLang="zh-CN" sz="4800" dirty="0" smtClean="0">
                <a:latin typeface="DengXian" charset="-122"/>
                <a:ea typeface="DengXian" charset="-122"/>
                <a:cs typeface="DengXian" charset="-122"/>
              </a:rPr>
              <a:t>ROM</a:t>
            </a:r>
            <a:endParaRPr kumimoji="1" lang="zh-CN" altLang="en-US" sz="4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070398" y="890529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smtClean="0">
                <a:latin typeface="DengXian" charset="-122"/>
                <a:ea typeface="DengXian" charset="-122"/>
                <a:cs typeface="DengXian" charset="-122"/>
              </a:rPr>
              <a:t>键盘输入</a:t>
            </a:r>
            <a:endParaRPr kumimoji="1" lang="zh-CN" altLang="en-US" sz="4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78560" y="2663280"/>
            <a:ext cx="3854992" cy="1603920"/>
          </a:xfrm>
          <a:prstGeom prst="rect">
            <a:avLst/>
          </a:prstGeom>
          <a:noFill/>
          <a:ln w="730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22837" y="3113039"/>
            <a:ext cx="1964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 smtClean="0">
                <a:latin typeface="DengXian" charset="-122"/>
                <a:ea typeface="DengXian" charset="-122"/>
                <a:cs typeface="DengXian" charset="-122"/>
              </a:rPr>
              <a:t>CPU</a:t>
            </a:r>
            <a:endParaRPr lang="en-US" altLang="zh-CN" sz="4400" b="1" dirty="0" smtClean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78559" y="6627040"/>
            <a:ext cx="3854993" cy="769440"/>
          </a:xfrm>
          <a:prstGeom prst="rect">
            <a:avLst/>
          </a:prstGeom>
          <a:noFill/>
          <a:ln w="730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11809" y="6627040"/>
            <a:ext cx="3536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latin typeface="DengXian" charset="-122"/>
                <a:ea typeface="DengXian" charset="-122"/>
                <a:cs typeface="DengXian" charset="-122"/>
              </a:rPr>
              <a:t>File</a:t>
            </a:r>
            <a:r>
              <a:rPr lang="zh-CN" altLang="en-US" sz="4400" b="1" dirty="0" smtClean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4400" b="1" dirty="0" smtClean="0">
                <a:latin typeface="DengXian" charset="-122"/>
                <a:ea typeface="DengXian" charset="-122"/>
                <a:cs typeface="DengXian" charset="-122"/>
              </a:rPr>
              <a:t>Operator</a:t>
            </a:r>
          </a:p>
        </p:txBody>
      </p:sp>
      <p:sp>
        <p:nvSpPr>
          <p:cNvPr id="17" name="矩形 16"/>
          <p:cNvSpPr/>
          <p:nvPr/>
        </p:nvSpPr>
        <p:spPr>
          <a:xfrm>
            <a:off x="1189664" y="5052239"/>
            <a:ext cx="3854993" cy="769440"/>
          </a:xfrm>
          <a:prstGeom prst="rect">
            <a:avLst/>
          </a:prstGeom>
          <a:noFill/>
          <a:ln w="730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65480" y="5052239"/>
            <a:ext cx="1651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latin typeface="DengXian" charset="-122"/>
                <a:ea typeface="DengXian" charset="-122"/>
                <a:cs typeface="DengXian" charset="-122"/>
              </a:rPr>
              <a:t>Timer</a:t>
            </a:r>
          </a:p>
        </p:txBody>
      </p:sp>
      <p:sp>
        <p:nvSpPr>
          <p:cNvPr id="19" name="矩形 18"/>
          <p:cNvSpPr/>
          <p:nvPr/>
        </p:nvSpPr>
        <p:spPr>
          <a:xfrm>
            <a:off x="840954" y="138523"/>
            <a:ext cx="16349766" cy="1503852"/>
          </a:xfrm>
          <a:prstGeom prst="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669718" y="474950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latin typeface="DengXian" charset="-122"/>
                <a:ea typeface="DengXian" charset="-122"/>
                <a:cs typeface="DengXian" charset="-122"/>
              </a:rPr>
              <a:t>输出（目前</a:t>
            </a:r>
            <a:r>
              <a:rPr kumimoji="1" lang="zh-CN" altLang="en-US" sz="4800" smtClean="0">
                <a:latin typeface="DengXian" charset="-122"/>
                <a:ea typeface="DengXian" charset="-122"/>
                <a:cs typeface="DengXian" charset="-122"/>
              </a:rPr>
              <a:t>仅画面输出）</a:t>
            </a:r>
            <a:endParaRPr kumimoji="1" lang="zh-CN" altLang="en-US" sz="4800" dirty="0"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3149600" y="7438480"/>
            <a:ext cx="0" cy="1101382"/>
          </a:xfrm>
          <a:prstGeom prst="straightConnector1">
            <a:avLst/>
          </a:prstGeom>
          <a:ln w="889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5" idx="3"/>
          </p:cNvCxnSpPr>
          <p:nvPr/>
        </p:nvCxnSpPr>
        <p:spPr>
          <a:xfrm flipV="1">
            <a:off x="5033552" y="6990080"/>
            <a:ext cx="1955365" cy="21680"/>
          </a:xfrm>
          <a:prstGeom prst="straightConnector1">
            <a:avLst/>
          </a:prstGeom>
          <a:ln w="1047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V="1">
            <a:off x="5044657" y="5567680"/>
            <a:ext cx="1944260" cy="2032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V="1">
            <a:off x="5015122" y="5390858"/>
            <a:ext cx="1944260" cy="2032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2783840" y="4267200"/>
            <a:ext cx="0" cy="76268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3476710" y="4267200"/>
            <a:ext cx="0" cy="762680"/>
          </a:xfrm>
          <a:prstGeom prst="straightConnector1">
            <a:avLst/>
          </a:prstGeom>
          <a:ln w="47625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5015122" y="3113039"/>
            <a:ext cx="1944260" cy="0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5065922" y="3882480"/>
            <a:ext cx="1944260" cy="0"/>
          </a:xfrm>
          <a:prstGeom prst="straightConnector1">
            <a:avLst/>
          </a:prstGeom>
          <a:ln w="1143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11042757" y="4267200"/>
            <a:ext cx="1732503" cy="0"/>
          </a:xfrm>
          <a:prstGeom prst="straightConnector1">
            <a:avLst/>
          </a:prstGeom>
          <a:ln w="1174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11042757" y="5415279"/>
            <a:ext cx="1732503" cy="0"/>
          </a:xfrm>
          <a:prstGeom prst="straightConnector1">
            <a:avLst/>
          </a:prstGeom>
          <a:ln w="117475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 flipV="1">
            <a:off x="3726920" y="2194560"/>
            <a:ext cx="0" cy="46872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3726920" y="2194560"/>
            <a:ext cx="9898548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13584828" y="2174240"/>
            <a:ext cx="0" cy="46872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>
            <a:off x="3476710" y="2032000"/>
            <a:ext cx="10260518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>
            <a:off x="13737228" y="2032000"/>
            <a:ext cx="0" cy="600800"/>
          </a:xfrm>
          <a:prstGeom prst="straightConnector1">
            <a:avLst/>
          </a:prstGeom>
          <a:ln w="317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 flipV="1">
            <a:off x="3476710" y="2032000"/>
            <a:ext cx="0" cy="610960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 flipV="1">
            <a:off x="14843760" y="7438480"/>
            <a:ext cx="0" cy="1101382"/>
          </a:xfrm>
          <a:prstGeom prst="straightConnector1">
            <a:avLst/>
          </a:prstGeom>
          <a:ln w="66675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>
            <a:off x="11042757" y="6923062"/>
            <a:ext cx="1789319" cy="0"/>
          </a:xfrm>
          <a:prstGeom prst="straightConnector1">
            <a:avLst/>
          </a:prstGeom>
          <a:ln w="666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V="1">
            <a:off x="14701520" y="1642375"/>
            <a:ext cx="10160" cy="990425"/>
          </a:xfrm>
          <a:prstGeom prst="straightConnector1">
            <a:avLst/>
          </a:prstGeom>
          <a:ln w="1778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722880" y="629921"/>
            <a:ext cx="12801600" cy="731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722880" y="1889759"/>
            <a:ext cx="12801600" cy="7315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351520" y="65355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smtClean="0">
                <a:latin typeface="DengXian" charset="-122"/>
                <a:ea typeface="DengXian" charset="-122"/>
                <a:cs typeface="DengXian" charset="-122"/>
              </a:rPr>
              <a:t>开始</a:t>
            </a:r>
            <a:endParaRPr kumimoji="1" lang="zh-CN" altLang="en-US" sz="4000" b="1"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9022080" y="1361441"/>
            <a:ext cx="0" cy="528318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34035" y="3213875"/>
            <a:ext cx="11663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FileOperator</a:t>
            </a:r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读取</a:t>
            </a:r>
            <a:r>
              <a:rPr lang="en-US" altLang="zh-CN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ROM</a:t>
            </a:r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并载入内存</a:t>
            </a:r>
            <a:r>
              <a:rPr lang="en-US" altLang="zh-CN" sz="4000" b="1" dirty="0" smtClean="0">
                <a:latin typeface="DengXian" charset="-122"/>
                <a:ea typeface="DengXian" charset="-122"/>
                <a:cs typeface="DengXian" charset="-122"/>
              </a:rPr>
              <a:t>0x0000-0x7FFF</a:t>
            </a:r>
            <a:endParaRPr kumimoji="1" lang="zh-CN" altLang="en-US" sz="4000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9011920" y="2621280"/>
            <a:ext cx="0" cy="528318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712720" y="3180079"/>
            <a:ext cx="12801600" cy="7315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49303" y="192023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初始化</a:t>
            </a:r>
            <a:r>
              <a:rPr lang="en-US" altLang="zh-CN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CPU</a:t>
            </a:r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、创建</a:t>
            </a:r>
            <a:r>
              <a:rPr lang="zh-CN" altLang="en-US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窗口</a:t>
            </a:r>
            <a:r>
              <a:rPr lang="zh-CN" altLang="en-US" sz="4000" b="1" dirty="0" smtClean="0">
                <a:latin typeface="DengXian" charset="-122"/>
                <a:ea typeface="DengXian" charset="-122"/>
                <a:cs typeface="DengXian" charset="-122"/>
              </a:rPr>
              <a:t>、初始化</a:t>
            </a:r>
            <a:r>
              <a:rPr lang="zh-CN" altLang="en-US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内存</a:t>
            </a:r>
            <a:endParaRPr kumimoji="1" lang="zh-CN" altLang="en-US" sz="4000" b="1" dirty="0">
              <a:solidFill>
                <a:schemeClr val="accent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9022080" y="3921761"/>
            <a:ext cx="0" cy="528318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251440" y="5466080"/>
            <a:ext cx="2397760" cy="20116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448800" y="5425440"/>
            <a:ext cx="2397760" cy="20116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2700045" y="5425440"/>
            <a:ext cx="2397760" cy="20116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400348" y="5887145"/>
            <a:ext cx="226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DengXian" charset="-122"/>
                <a:ea typeface="DengXian" charset="-122"/>
                <a:cs typeface="DengXian" charset="-122"/>
              </a:rPr>
              <a:t>CPU</a:t>
            </a:r>
            <a:r>
              <a:rPr kumimoji="1" lang="zh-CN" altLang="en-US" sz="3600" b="1" dirty="0" smtClean="0">
                <a:latin typeface="DengXian" charset="-122"/>
                <a:ea typeface="DengXian" charset="-122"/>
                <a:cs typeface="DengXian" charset="-122"/>
              </a:rPr>
              <a:t>执行一步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命令</a:t>
            </a:r>
            <a:endParaRPr kumimoji="1" lang="zh-CN" altLang="en-US" sz="3600" b="1" dirty="0">
              <a:solidFill>
                <a:schemeClr val="accent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637850" y="5846505"/>
            <a:ext cx="226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Window</a:t>
            </a:r>
            <a:r>
              <a:rPr kumimoji="1" lang="zh-CN" altLang="en-US" sz="3600" b="1" dirty="0" smtClean="0">
                <a:latin typeface="DengXian" charset="-122"/>
                <a:ea typeface="DengXian" charset="-122"/>
                <a:cs typeface="DengXian" charset="-122"/>
              </a:rPr>
              <a:t>增加时间</a:t>
            </a:r>
            <a:endParaRPr kumimoji="1" lang="zh-CN" altLang="en-US" sz="3600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753930" y="5831115"/>
            <a:ext cx="226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Timer</a:t>
            </a:r>
            <a:endParaRPr lang="en-US" altLang="zh-CN" sz="3600" b="1" dirty="0">
              <a:solidFill>
                <a:schemeClr val="accent1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/>
            <a:r>
              <a:rPr kumimoji="1" lang="zh-CN" altLang="en-US" sz="3600" b="1" dirty="0" smtClean="0">
                <a:latin typeface="DengXian" charset="-122"/>
                <a:ea typeface="DengXian" charset="-122"/>
                <a:cs typeface="DengXian" charset="-122"/>
              </a:rPr>
              <a:t>增加时间</a:t>
            </a:r>
            <a:endParaRPr kumimoji="1" lang="zh-CN" altLang="en-US" sz="3600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36" name="直线箭头连接符 35"/>
          <p:cNvCxnSpPr>
            <a:endCxn id="31" idx="1"/>
          </p:cNvCxnSpPr>
          <p:nvPr/>
        </p:nvCxnSpPr>
        <p:spPr>
          <a:xfrm flipV="1">
            <a:off x="8625840" y="6431280"/>
            <a:ext cx="822960" cy="15389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32" idx="1"/>
          </p:cNvCxnSpPr>
          <p:nvPr/>
        </p:nvCxnSpPr>
        <p:spPr>
          <a:xfrm>
            <a:off x="11846560" y="6431279"/>
            <a:ext cx="853485" cy="1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000195" y="5466080"/>
            <a:ext cx="2397760" cy="201168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189721" y="5887145"/>
            <a:ext cx="226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DengXian" charset="-122"/>
                <a:ea typeface="DengXian" charset="-122"/>
                <a:cs typeface="DengXian" charset="-122"/>
              </a:rPr>
              <a:t>获得</a:t>
            </a:r>
            <a:r>
              <a:rPr lang="zh-CN" altLang="en-US" sz="36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按键</a:t>
            </a:r>
            <a:r>
              <a:rPr lang="zh-CN" altLang="en-US" sz="3600" b="1" dirty="0" smtClean="0">
                <a:latin typeface="DengXian" charset="-122"/>
                <a:ea typeface="DengXian" charset="-122"/>
                <a:cs typeface="DengXian" charset="-122"/>
              </a:rPr>
              <a:t>输入事件</a:t>
            </a:r>
            <a:endParaRPr kumimoji="1" lang="zh-CN" altLang="en-US" sz="3600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 flipV="1">
            <a:off x="5435555" y="6431280"/>
            <a:ext cx="822960" cy="15389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418080" y="4450079"/>
            <a:ext cx="13350240" cy="4003041"/>
          </a:xfrm>
          <a:prstGeom prst="rect">
            <a:avLst/>
          </a:prstGeom>
          <a:noFill/>
          <a:ln w="53975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321040" y="473456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主循环</a:t>
            </a:r>
            <a:endParaRPr kumimoji="1" lang="zh-CN" altLang="en-US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49" name="直线箭头连接符 48"/>
          <p:cNvCxnSpPr>
            <a:stCxn id="32" idx="3"/>
          </p:cNvCxnSpPr>
          <p:nvPr/>
        </p:nvCxnSpPr>
        <p:spPr>
          <a:xfrm flipV="1">
            <a:off x="15097805" y="6431279"/>
            <a:ext cx="426675" cy="1"/>
          </a:xfrm>
          <a:prstGeom prst="straightConnector1">
            <a:avLst/>
          </a:prstGeom>
          <a:ln w="317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 flipH="1">
            <a:off x="15494000" y="6431279"/>
            <a:ext cx="10160" cy="1391921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H="1">
            <a:off x="2612877" y="7823200"/>
            <a:ext cx="12911603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>
            <a:off x="2602717" y="6438974"/>
            <a:ext cx="10160" cy="1391921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 flipV="1">
            <a:off x="2612877" y="6456828"/>
            <a:ext cx="426675" cy="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406626" y="90509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mtClean="0">
                <a:latin typeface="DengXian" charset="-122"/>
                <a:ea typeface="DengXian" charset="-122"/>
                <a:cs typeface="DengXian" charset="-122"/>
              </a:rPr>
              <a:t>结束</a:t>
            </a:r>
            <a:endParaRPr kumimoji="1" lang="zh-CN" altLang="en-US" sz="4000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58" name="直线箭头连接符 57"/>
          <p:cNvCxnSpPr/>
          <p:nvPr/>
        </p:nvCxnSpPr>
        <p:spPr>
          <a:xfrm>
            <a:off x="9022080" y="8480284"/>
            <a:ext cx="0" cy="528318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722880" y="9039083"/>
            <a:ext cx="12801600" cy="7315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7040" y="589280"/>
            <a:ext cx="934720" cy="934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93544" y="70329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rPr>
              <a:t>2</a:t>
            </a:r>
            <a:endParaRPr kumimoji="1" lang="zh-CN" altLang="en-US" sz="4000" b="1" dirty="0">
              <a:solidFill>
                <a:schemeClr val="bg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64" name="文本框 63">
            <a:hlinkClick r:id="rId2" action="ppaction://hlinksldjump"/>
          </p:cNvPr>
          <p:cNvSpPr txBox="1"/>
          <p:nvPr/>
        </p:nvSpPr>
        <p:spPr>
          <a:xfrm>
            <a:off x="548754" y="1696717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项目逻辑</a:t>
            </a:r>
            <a:endParaRPr kumimoji="1" lang="zh-CN" altLang="en-US" sz="4000" b="1" dirty="0">
              <a:solidFill>
                <a:schemeClr val="accent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9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778">
        <p14:switch dir="r"/>
      </p:transition>
    </mc:Choice>
    <mc:Fallback xmlns="">
      <p:transition spd="slow" advTm="47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47040" y="589280"/>
            <a:ext cx="934720" cy="934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544" y="70329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rPr>
              <a:t>3</a:t>
            </a:r>
            <a:endParaRPr kumimoji="1" lang="zh-CN" altLang="en-US" sz="4000" b="1" dirty="0">
              <a:solidFill>
                <a:schemeClr val="bg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6898" y="7248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项目实现</a:t>
            </a:r>
            <a:endParaRPr kumimoji="1" lang="zh-CN" altLang="en-US" sz="4000" b="1" dirty="0">
              <a:solidFill>
                <a:schemeClr val="accent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57440" y="1078746"/>
            <a:ext cx="22605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800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CPU</a:t>
            </a:r>
            <a:endParaRPr kumimoji="1" lang="zh-CN" altLang="en-US" sz="8800" dirty="0">
              <a:solidFill>
                <a:schemeClr val="accent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4931" y="3398493"/>
            <a:ext cx="13563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函数的存储：</a:t>
            </a:r>
            <a:r>
              <a:rPr lang="en-US" altLang="zh-CN" b="1" dirty="0" err="1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GB_Opcode</a:t>
            </a:r>
            <a:r>
              <a:rPr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 和 </a:t>
            </a:r>
            <a:r>
              <a:rPr lang="en-US" altLang="zh-CN" b="1" dirty="0" err="1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GB_CBOpcode</a:t>
            </a:r>
            <a:r>
              <a:rPr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 数组中存储了指令函数的地址</a:t>
            </a:r>
            <a:endParaRPr kumimoji="1" lang="zh-CN" altLang="en-US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68" y="4237184"/>
            <a:ext cx="14622799" cy="27736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93331" y="728968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函数的执行：</a:t>
            </a:r>
            <a:endParaRPr kumimoji="1" lang="zh-CN" altLang="en-US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60310" y="2511771"/>
            <a:ext cx="5726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DengXian" charset="-122"/>
                <a:ea typeface="DengXian" charset="-122"/>
                <a:cs typeface="DengXian" charset="-122"/>
              </a:rPr>
              <a:t>A</a:t>
            </a:r>
            <a:r>
              <a:rPr lang="en-US" altLang="zh-CN" b="1" dirty="0" smtClean="0">
                <a:latin typeface="DengXian" charset="-122"/>
                <a:ea typeface="DengXian" charset="-122"/>
                <a:cs typeface="DengXian" charset="-122"/>
              </a:rPr>
              <a:t>,F,B,C,D,E,H,L  SP,  </a:t>
            </a:r>
            <a:r>
              <a:rPr lang="en-US" altLang="zh-CN" b="1" smtClean="0">
                <a:latin typeface="DengXian" charset="-122"/>
                <a:ea typeface="DengXian" charset="-122"/>
                <a:cs typeface="DengXian" charset="-122"/>
              </a:rPr>
              <a:t>PC </a:t>
            </a:r>
            <a:r>
              <a:rPr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寄存器</a:t>
            </a:r>
            <a:endParaRPr kumimoji="1" lang="zh-CN" altLang="en-US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944" y="7182270"/>
            <a:ext cx="10052246" cy="7996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94931" y="8382295"/>
            <a:ext cx="11170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Interrupt</a:t>
            </a:r>
            <a:r>
              <a:rPr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的判断：读取内存中相应的</a:t>
            </a:r>
            <a:r>
              <a:rPr lang="en-US" altLang="zh-CN" b="1" dirty="0" smtClean="0">
                <a:latin typeface="DengXian" charset="-122"/>
                <a:ea typeface="DengXian" charset="-122"/>
                <a:cs typeface="DengXian" charset="-122"/>
              </a:rPr>
              <a:t>Register</a:t>
            </a:r>
            <a:r>
              <a:rPr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来判断是否中断</a:t>
            </a:r>
            <a:endParaRPr kumimoji="1" lang="zh-CN" altLang="en-US" b="1" dirty="0"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86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47040" y="589280"/>
            <a:ext cx="934720" cy="934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544" y="70329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rPr>
              <a:t>3</a:t>
            </a:r>
            <a:endParaRPr kumimoji="1" lang="zh-CN" altLang="en-US" sz="4000" b="1" dirty="0">
              <a:solidFill>
                <a:schemeClr val="bg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6898" y="7248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项目实现</a:t>
            </a:r>
            <a:endParaRPr kumimoji="1" lang="zh-CN" altLang="en-US" sz="4000" b="1" dirty="0">
              <a:solidFill>
                <a:schemeClr val="accent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36163" y="1078746"/>
            <a:ext cx="41745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Window</a:t>
            </a:r>
            <a:endParaRPr kumimoji="1" lang="zh-CN" altLang="en-US" sz="8800" dirty="0">
              <a:solidFill>
                <a:schemeClr val="accent1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00076" y="2525296"/>
            <a:ext cx="4525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通过</a:t>
            </a:r>
            <a:r>
              <a:rPr kumimoji="1" lang="en-US" altLang="zh-CN" b="1" dirty="0" err="1" smtClean="0">
                <a:latin typeface="DengXian" charset="-122"/>
                <a:ea typeface="DengXian" charset="-122"/>
                <a:cs typeface="DengXian" charset="-122"/>
              </a:rPr>
              <a:t>SetPixel</a:t>
            </a:r>
            <a:r>
              <a:rPr kumimoji="1"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来进行显示</a:t>
            </a:r>
            <a:endParaRPr kumimoji="1" lang="zh-CN" altLang="en-US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87040" y="4409440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smtClean="0">
                <a:latin typeface="DengXian" charset="-122"/>
                <a:ea typeface="DengXian" charset="-122"/>
                <a:cs typeface="DengXian" charset="-122"/>
              </a:rPr>
              <a:t>OAM</a:t>
            </a:r>
            <a:endParaRPr kumimoji="1" lang="zh-CN" altLang="en-US" sz="5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29686" y="4409440"/>
            <a:ext cx="2048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latin typeface="DengXian" charset="-122"/>
                <a:ea typeface="DengXian" charset="-122"/>
                <a:cs typeface="DengXian" charset="-122"/>
              </a:rPr>
              <a:t>VRAM</a:t>
            </a:r>
            <a:endParaRPr kumimoji="1" lang="zh-CN" altLang="en-US" sz="5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09766" y="4409440"/>
            <a:ext cx="2260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mtClean="0">
                <a:latin typeface="DengXian" charset="-122"/>
                <a:ea typeface="DengXian" charset="-122"/>
                <a:cs typeface="DengXian" charset="-122"/>
              </a:rPr>
              <a:t>HBlank</a:t>
            </a:r>
            <a:endParaRPr kumimoji="1" lang="zh-CN" altLang="en-US" sz="5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750806" y="4409440"/>
            <a:ext cx="220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err="1" smtClean="0">
                <a:latin typeface="DengXian" charset="-122"/>
                <a:ea typeface="DengXian" charset="-122"/>
                <a:cs typeface="DengXian" charset="-122"/>
              </a:rPr>
              <a:t>VBlank</a:t>
            </a:r>
            <a:endParaRPr kumimoji="1" lang="zh-CN" altLang="en-US" sz="5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55028" y="6441351"/>
            <a:ext cx="9177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每个</a:t>
            </a:r>
            <a:r>
              <a:rPr kumimoji="1" lang="en-US" altLang="zh-CN" b="1" dirty="0" err="1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VBlank</a:t>
            </a:r>
            <a:r>
              <a:rPr kumimoji="1"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，将</a:t>
            </a:r>
            <a:r>
              <a:rPr kumimoji="1" lang="en-US" altLang="zh-CN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Buffer</a:t>
            </a:r>
            <a:r>
              <a:rPr kumimoji="1"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中的像素信息绘制在屏幕上</a:t>
            </a:r>
            <a:endParaRPr kumimoji="1" lang="zh-CN" altLang="en-US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55028" y="5875714"/>
            <a:ext cx="1465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每个</a:t>
            </a:r>
            <a:r>
              <a:rPr lang="en-US" altLang="zh-CN" b="1" dirty="0" err="1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HB</a:t>
            </a:r>
            <a:r>
              <a:rPr kumimoji="1" lang="en-US" altLang="zh-CN" b="1" dirty="0" err="1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lank</a:t>
            </a:r>
            <a:r>
              <a:rPr kumimoji="1"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，读取</a:t>
            </a:r>
            <a:r>
              <a:rPr kumimoji="1" lang="zh-CN" altLang="en-US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特定行</a:t>
            </a:r>
            <a:r>
              <a:rPr kumimoji="1"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中的像素信息，通过</a:t>
            </a:r>
            <a:r>
              <a:rPr kumimoji="1" lang="en-US" altLang="zh-CN" b="1" dirty="0" err="1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TileMap</a:t>
            </a:r>
            <a:r>
              <a:rPr kumimoji="1"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匹配</a:t>
            </a:r>
            <a:r>
              <a:rPr kumimoji="1" lang="en-US" altLang="zh-CN" b="1" dirty="0" smtClean="0">
                <a:solidFill>
                  <a:schemeClr val="accent1"/>
                </a:solidFill>
                <a:latin typeface="DengXian" charset="-122"/>
                <a:ea typeface="DengXian" charset="-122"/>
                <a:cs typeface="DengXian" charset="-122"/>
              </a:rPr>
              <a:t>Tile</a:t>
            </a:r>
            <a:r>
              <a:rPr kumimoji="1"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，绘制到</a:t>
            </a:r>
            <a:r>
              <a:rPr kumimoji="1" lang="en-US" altLang="zh-CN" b="1" dirty="0" smtClean="0">
                <a:latin typeface="DengXian" charset="-122"/>
                <a:ea typeface="DengXian" charset="-122"/>
                <a:cs typeface="DengXian" charset="-122"/>
              </a:rPr>
              <a:t>Buffer</a:t>
            </a:r>
            <a:r>
              <a:rPr kumimoji="1" lang="zh-CN" altLang="en-US" b="1" dirty="0" smtClean="0">
                <a:latin typeface="DengXian" charset="-122"/>
                <a:ea typeface="DengXian" charset="-122"/>
                <a:cs typeface="DengXian" charset="-122"/>
              </a:rPr>
              <a:t>中</a:t>
            </a:r>
            <a:endParaRPr kumimoji="1" lang="zh-CN" altLang="en-US" b="1" dirty="0"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11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16943</TotalTime>
  <Words>347</Words>
  <Application>Microsoft Macintosh PowerPoint</Application>
  <PresentationFormat>自定义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Calibri</vt:lpstr>
      <vt:lpstr>DengXian</vt:lpstr>
      <vt:lpstr>ＭＳ Ｐゴシック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华文楷体</vt:lpstr>
      <vt:lpstr>Arial</vt:lpstr>
      <vt:lpstr>Vega - Footer Only</vt:lpstr>
      <vt:lpstr>Vega - Free</vt:lpstr>
      <vt:lpstr>Gameboy 模拟器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Watching!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v</cp:lastModifiedBy>
  <cp:revision>383</cp:revision>
  <dcterms:created xsi:type="dcterms:W3CDTF">2015-09-05T11:42:45Z</dcterms:created>
  <dcterms:modified xsi:type="dcterms:W3CDTF">2017-06-20T15:36:31Z</dcterms:modified>
</cp:coreProperties>
</file>