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Slides/notesSlide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notesSlides/notesSlide7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92" r:id="rId4"/>
    <p:sldId id="289" r:id="rId5"/>
    <p:sldId id="290" r:id="rId6"/>
    <p:sldId id="291" r:id="rId7"/>
    <p:sldId id="293" r:id="rId8"/>
    <p:sldId id="294" r:id="rId9"/>
    <p:sldId id="288" r:id="rId10"/>
    <p:sldId id="295" r:id="rId11"/>
    <p:sldId id="296" r:id="rId12"/>
    <p:sldId id="27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75" d="100"/>
          <a:sy n="75" d="100"/>
        </p:scale>
        <p:origin x="-130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0A28D-D278-CD42-8CCE-340D656D10F3}" type="datetimeFigureOut">
              <a:rPr lang="en-US" smtClean="0"/>
              <a:pPr/>
              <a:t>1/6/15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2164A-E198-A44B-ABA8-73FE9521EDD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Did anyone notice</a:t>
            </a:r>
            <a:r>
              <a:rPr lang="en-US" baseline="0" dirty="0" smtClean="0"/>
              <a:t> anything weird about calculations? </a:t>
            </a:r>
            <a:r>
              <a:rPr lang="en-US" baseline="0" dirty="0" err="1" smtClean="0"/>
              <a:t>Eg</a:t>
            </a:r>
            <a:r>
              <a:rPr lang="en-US" baseline="0" dirty="0" smtClean="0"/>
              <a:t> 11/2 is not 5.(Floor division.) Also, did anyone try to </a:t>
            </a:r>
            <a:r>
              <a:rPr lang="en-US" baseline="0" smtClean="0"/>
              <a:t>use commas?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2164A-E198-A44B-ABA8-73FE9521EDD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Did anyone notice</a:t>
            </a:r>
            <a:r>
              <a:rPr lang="en-US" baseline="0" dirty="0" smtClean="0"/>
              <a:t> anything weird about calculations? </a:t>
            </a:r>
            <a:r>
              <a:rPr lang="en-US" baseline="0" dirty="0" err="1" smtClean="0"/>
              <a:t>Eg</a:t>
            </a:r>
            <a:r>
              <a:rPr lang="en-US" baseline="0" dirty="0" smtClean="0"/>
              <a:t> 11/2 is not 5.(Floor division.) Also, did anyone try to </a:t>
            </a:r>
            <a:r>
              <a:rPr lang="en-US" baseline="0" smtClean="0"/>
              <a:t>use commas?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2164A-E198-A44B-ABA8-73FE9521EDD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Tomorrow, we’ll talk about the</a:t>
            </a:r>
            <a:r>
              <a:rPr lang="en-US" baseline="0" dirty="0" smtClean="0"/>
              <a:t> difference between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2164A-E198-A44B-ABA8-73FE9521EDD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Did anyone notice</a:t>
            </a:r>
            <a:r>
              <a:rPr lang="en-US" baseline="0" dirty="0" smtClean="0"/>
              <a:t> anything weird about calculations? </a:t>
            </a:r>
            <a:r>
              <a:rPr lang="en-US" baseline="0" dirty="0" err="1" smtClean="0"/>
              <a:t>Eg</a:t>
            </a:r>
            <a:r>
              <a:rPr lang="en-US" baseline="0" dirty="0" smtClean="0"/>
              <a:t> 11/2 is not 5.(Floor division.) Also, did anyone try to </a:t>
            </a:r>
            <a:r>
              <a:rPr lang="en-US" baseline="0" smtClean="0"/>
              <a:t>use commas?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2164A-E198-A44B-ABA8-73FE9521EDD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Did anyone notice</a:t>
            </a:r>
            <a:r>
              <a:rPr lang="en-US" baseline="0" dirty="0" smtClean="0"/>
              <a:t> anything weird about calculations? </a:t>
            </a:r>
            <a:r>
              <a:rPr lang="en-US" baseline="0" dirty="0" err="1" smtClean="0"/>
              <a:t>Eg</a:t>
            </a:r>
            <a:r>
              <a:rPr lang="en-US" baseline="0" dirty="0" smtClean="0"/>
              <a:t> 11/2 is not 5.(Floor division.) Also, did anyone try to </a:t>
            </a:r>
            <a:r>
              <a:rPr lang="en-US" baseline="0" smtClean="0"/>
              <a:t>use commas?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2164A-E198-A44B-ABA8-73FE9521EDD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Did anyone notice</a:t>
            </a:r>
            <a:r>
              <a:rPr lang="en-US" baseline="0" dirty="0" smtClean="0"/>
              <a:t> anything weird about calculations? </a:t>
            </a:r>
            <a:r>
              <a:rPr lang="en-US" baseline="0" dirty="0" err="1" smtClean="0"/>
              <a:t>Eg</a:t>
            </a:r>
            <a:r>
              <a:rPr lang="en-US" baseline="0" dirty="0" smtClean="0"/>
              <a:t> 11/2 is not 5.(Floor division.) Also, did anyone try to </a:t>
            </a:r>
            <a:r>
              <a:rPr lang="en-US" baseline="0" smtClean="0"/>
              <a:t>use commas?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2164A-E198-A44B-ABA8-73FE9521EDD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Did anyone notice</a:t>
            </a:r>
            <a:r>
              <a:rPr lang="en-US" baseline="0" dirty="0" smtClean="0"/>
              <a:t> anything weird about calculations? </a:t>
            </a:r>
            <a:r>
              <a:rPr lang="en-US" baseline="0" dirty="0" err="1" smtClean="0"/>
              <a:t>Eg</a:t>
            </a:r>
            <a:r>
              <a:rPr lang="en-US" baseline="0" dirty="0" smtClean="0"/>
              <a:t> 11/2 is not 5.(Floor division.) Also, did anyone try to </a:t>
            </a:r>
            <a:r>
              <a:rPr lang="en-US" baseline="0" smtClean="0"/>
              <a:t>use commas?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2164A-E198-A44B-ABA8-73FE9521EDD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Did anyone notice</a:t>
            </a:r>
            <a:r>
              <a:rPr lang="en-US" baseline="0" dirty="0" smtClean="0"/>
              <a:t> anything weird about calculations? </a:t>
            </a:r>
            <a:r>
              <a:rPr lang="en-US" baseline="0" dirty="0" err="1" smtClean="0"/>
              <a:t>Eg</a:t>
            </a:r>
            <a:r>
              <a:rPr lang="en-US" baseline="0" dirty="0" smtClean="0"/>
              <a:t> 11/2 is not 5.(Floor division.) Also, did anyone try to </a:t>
            </a:r>
            <a:r>
              <a:rPr lang="en-US" baseline="0" smtClean="0"/>
              <a:t>use commas?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2164A-E198-A44B-ABA8-73FE9521EDD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Did anyone notice</a:t>
            </a:r>
            <a:r>
              <a:rPr lang="en-US" baseline="0" dirty="0" smtClean="0"/>
              <a:t> anything weird about calculations? </a:t>
            </a:r>
            <a:r>
              <a:rPr lang="en-US" baseline="0" dirty="0" err="1" smtClean="0"/>
              <a:t>Eg</a:t>
            </a:r>
            <a:r>
              <a:rPr lang="en-US" baseline="0" dirty="0" smtClean="0"/>
              <a:t> 11/2 is not 5.(Floor division.) Also, did anyone try to </a:t>
            </a:r>
            <a:r>
              <a:rPr lang="en-US" baseline="0" smtClean="0"/>
              <a:t>use commas?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2164A-E198-A44B-ABA8-73FE9521EDD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Did anyone notice</a:t>
            </a:r>
            <a:r>
              <a:rPr lang="en-US" baseline="0" dirty="0" smtClean="0"/>
              <a:t> anything weird about calculations? </a:t>
            </a:r>
            <a:r>
              <a:rPr lang="en-US" baseline="0" dirty="0" err="1" smtClean="0"/>
              <a:t>Eg</a:t>
            </a:r>
            <a:r>
              <a:rPr lang="en-US" baseline="0" dirty="0" smtClean="0"/>
              <a:t> 11/2 is not 5.(Floor division.) Also, did anyone try to </a:t>
            </a:r>
            <a:r>
              <a:rPr lang="en-US" baseline="0" smtClean="0"/>
              <a:t>use commas?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2164A-E198-A44B-ABA8-73FE9521EDD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Did anyone notice</a:t>
            </a:r>
            <a:r>
              <a:rPr lang="en-US" baseline="0" dirty="0" smtClean="0"/>
              <a:t> anything weird about calculations? </a:t>
            </a:r>
            <a:r>
              <a:rPr lang="en-US" baseline="0" dirty="0" err="1" smtClean="0"/>
              <a:t>Eg</a:t>
            </a:r>
            <a:r>
              <a:rPr lang="en-US" baseline="0" dirty="0" smtClean="0"/>
              <a:t> 11/2 is not 5.(Floor division.) Also, did anyone try to </a:t>
            </a:r>
            <a:r>
              <a:rPr lang="en-US" baseline="0" smtClean="0"/>
              <a:t>use commas?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2164A-E198-A44B-ABA8-73FE9521EDD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06AD-34F7-0C4D-BD77-DCE28A49AB5E}" type="datetimeFigureOut">
              <a:rPr lang="en-US" smtClean="0"/>
              <a:pPr/>
              <a:t>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79DB-68FD-4745-A6A7-5E1F91CC2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06AD-34F7-0C4D-BD77-DCE28A49AB5E}" type="datetimeFigureOut">
              <a:rPr lang="en-US" smtClean="0"/>
              <a:pPr/>
              <a:t>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79DB-68FD-4745-A6A7-5E1F91CC2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06AD-34F7-0C4D-BD77-DCE28A49AB5E}" type="datetimeFigureOut">
              <a:rPr lang="en-US" smtClean="0"/>
              <a:pPr/>
              <a:t>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79DB-68FD-4745-A6A7-5E1F91CC2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06AD-34F7-0C4D-BD77-DCE28A49AB5E}" type="datetimeFigureOut">
              <a:rPr lang="en-US" smtClean="0"/>
              <a:pPr/>
              <a:t>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79DB-68FD-4745-A6A7-5E1F91CC2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06AD-34F7-0C4D-BD77-DCE28A49AB5E}" type="datetimeFigureOut">
              <a:rPr lang="en-US" smtClean="0"/>
              <a:pPr/>
              <a:t>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79DB-68FD-4745-A6A7-5E1F91CC2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06AD-34F7-0C4D-BD77-DCE28A49AB5E}" type="datetimeFigureOut">
              <a:rPr lang="en-US" smtClean="0"/>
              <a:pPr/>
              <a:t>1/6/15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79DB-68FD-4745-A6A7-5E1F91CC2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06AD-34F7-0C4D-BD77-DCE28A49AB5E}" type="datetimeFigureOut">
              <a:rPr lang="en-US" smtClean="0"/>
              <a:pPr/>
              <a:t>1/6/15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79DB-68FD-4745-A6A7-5E1F91CC2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06AD-34F7-0C4D-BD77-DCE28A49AB5E}" type="datetimeFigureOut">
              <a:rPr lang="en-US" smtClean="0"/>
              <a:pPr/>
              <a:t>1/6/15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79DB-68FD-4745-A6A7-5E1F91CC2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06AD-34F7-0C4D-BD77-DCE28A49AB5E}" type="datetimeFigureOut">
              <a:rPr lang="en-US" smtClean="0"/>
              <a:pPr/>
              <a:t>1/6/15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79DB-68FD-4745-A6A7-5E1F91CC2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06AD-34F7-0C4D-BD77-DCE28A49AB5E}" type="datetimeFigureOut">
              <a:rPr lang="en-US" smtClean="0"/>
              <a:pPr/>
              <a:t>1/6/15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79DB-68FD-4745-A6A7-5E1F91CC2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06AD-34F7-0C4D-BD77-DCE28A49AB5E}" type="datetimeFigureOut">
              <a:rPr lang="en-US" smtClean="0"/>
              <a:pPr/>
              <a:t>1/6/15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79DB-68FD-4745-A6A7-5E1F91CC2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006AD-34F7-0C4D-BD77-DCE28A49AB5E}" type="datetimeFigureOut">
              <a:rPr lang="en-US" smtClean="0"/>
              <a:pPr/>
              <a:t>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B79DB-68FD-4745-A6A7-5E1F91CC2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457890"/>
            <a:ext cx="9144000" cy="40011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Helvetica"/>
                <a:cs typeface="Helvetica"/>
              </a:rPr>
              <a:t>Review</a:t>
            </a:r>
            <a:endParaRPr lang="en-US" sz="20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84202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American Typewriter"/>
                <a:cs typeface="American Typewriter"/>
              </a:rPr>
              <a:t>Get ready:</a:t>
            </a:r>
            <a:endParaRPr lang="en-US" sz="4000" dirty="0">
              <a:solidFill>
                <a:schemeClr val="accent6"/>
              </a:solidFill>
              <a:latin typeface="American Typewriter"/>
              <a:cs typeface="American Typewrit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" y="1295400"/>
            <a:ext cx="8458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American Typewriter"/>
                <a:cs typeface="American Typewriter"/>
              </a:rPr>
              <a:t>&gt; Calculate the remainder of 13/10 in Python.</a:t>
            </a:r>
            <a:br>
              <a:rPr lang="en-US" sz="3000" dirty="0" smtClean="0">
                <a:latin typeface="American Typewriter"/>
                <a:cs typeface="American Typewriter"/>
              </a:rPr>
            </a:br>
            <a:endParaRPr lang="en-US" sz="3000" dirty="0" smtClean="0">
              <a:latin typeface="American Typewriter"/>
              <a:cs typeface="American Typewriter"/>
            </a:endParaRPr>
          </a:p>
          <a:p>
            <a:r>
              <a:rPr lang="en-US" sz="3000" dirty="0" smtClean="0">
                <a:solidFill>
                  <a:srgbClr val="000000"/>
                </a:solidFill>
                <a:latin typeface="American Typewriter"/>
                <a:cs typeface="American Typewriter"/>
              </a:rPr>
              <a:t>&gt; </a:t>
            </a:r>
            <a:r>
              <a:rPr lang="en-US" sz="3000" b="1" dirty="0" smtClean="0">
                <a:solidFill>
                  <a:srgbClr val="000000"/>
                </a:solidFill>
                <a:latin typeface="American Typewriter"/>
                <a:cs typeface="American Typewriter"/>
              </a:rPr>
              <a:t>** </a:t>
            </a:r>
            <a:r>
              <a:rPr lang="en-US" sz="3000" dirty="0" smtClean="0">
                <a:solidFill>
                  <a:srgbClr val="000000"/>
                </a:solidFill>
                <a:latin typeface="American Typewriter"/>
                <a:cs typeface="American Typewriter"/>
              </a:rPr>
              <a:t>Write a program to ask a user </a:t>
            </a:r>
            <a:r>
              <a:rPr lang="en-US" sz="3000" dirty="0" smtClean="0">
                <a:solidFill>
                  <a:srgbClr val="000000"/>
                </a:solidFill>
                <a:latin typeface="American Typewriter"/>
                <a:cs typeface="American Typewriter"/>
              </a:rPr>
              <a:t>how much a slice of pizza costs. Ask the user how many slices of pizza the user eats per week. Finally, print the amount of money the user spends on pizza per week.</a:t>
            </a:r>
          </a:p>
          <a:p>
            <a:endParaRPr lang="en-US" sz="3000" dirty="0" smtClean="0">
              <a:solidFill>
                <a:srgbClr val="000000"/>
              </a:solidFill>
              <a:latin typeface="American Typewriter"/>
              <a:cs typeface="American Typewriter"/>
            </a:endParaRPr>
          </a:p>
          <a:p>
            <a:r>
              <a:rPr lang="en-US" sz="3000" dirty="0" smtClean="0">
                <a:solidFill>
                  <a:srgbClr val="000000"/>
                </a:solidFill>
                <a:latin typeface="American Typewriter"/>
                <a:cs typeface="American Typewriter"/>
              </a:rPr>
              <a:t>Sample output: “You spend $60 per week on pizza!”</a:t>
            </a:r>
          </a:p>
        </p:txBody>
      </p:sp>
      <p:sp>
        <p:nvSpPr>
          <p:cNvPr id="8" name="TextBox 7"/>
          <p:cNvSpPr txBox="1"/>
          <p:nvPr/>
        </p:nvSpPr>
        <p:spPr>
          <a:xfrm rot="21032112">
            <a:off x="5739777" y="5644679"/>
            <a:ext cx="361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American Typewriter"/>
                <a:cs typeface="American Typewriter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American Typewriter"/>
                <a:cs typeface="American Typewriter"/>
              </a:rPr>
              <a:t>**</a:t>
            </a:r>
            <a:r>
              <a:rPr lang="en-US" sz="2400" b="1" dirty="0" smtClean="0">
                <a:solidFill>
                  <a:srgbClr val="000000"/>
                </a:solidFill>
                <a:latin typeface="American Typewriter"/>
                <a:cs typeface="American Typewriter"/>
              </a:rPr>
              <a:t>  Challenge!! **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457890"/>
            <a:ext cx="9144000" cy="4001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Helvetica"/>
                <a:cs typeface="Helvetica"/>
              </a:rPr>
              <a:t>Today’s Lesson</a:t>
            </a:r>
            <a:endParaRPr lang="en-US" sz="20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84202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3">
                    <a:lumMod val="75000"/>
                  </a:schemeClr>
                </a:solidFill>
                <a:latin typeface="American Typewriter"/>
                <a:cs typeface="American Typewriter"/>
              </a:rPr>
              <a:t>Today’s lesson:</a:t>
            </a:r>
            <a:endParaRPr lang="en-US" sz="4000" dirty="0">
              <a:solidFill>
                <a:schemeClr val="accent3">
                  <a:lumMod val="75000"/>
                </a:schemeClr>
              </a:solidFill>
              <a:latin typeface="American Typewriter"/>
              <a:cs typeface="American Typewrit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1" y="1295400"/>
            <a:ext cx="89915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 smtClean="0">
                <a:latin typeface="American Typewriter"/>
                <a:cs typeface="American Typewriter"/>
              </a:rPr>
              <a:t>But what if we need to do math with our </a:t>
            </a:r>
            <a:r>
              <a:rPr lang="en-US" sz="4500" dirty="0" err="1" smtClean="0">
                <a:solidFill>
                  <a:schemeClr val="accent6"/>
                </a:solidFill>
                <a:latin typeface="American Typewriter"/>
                <a:cs typeface="American Typewriter"/>
              </a:rPr>
              <a:t>raw_input</a:t>
            </a:r>
            <a:r>
              <a:rPr lang="en-US" sz="4500" dirty="0" smtClean="0">
                <a:solidFill>
                  <a:schemeClr val="accent6"/>
                </a:solidFill>
                <a:latin typeface="American Typewriter"/>
                <a:cs typeface="American Typewriter"/>
              </a:rPr>
              <a:t>( ) </a:t>
            </a:r>
            <a:r>
              <a:rPr lang="en-US" sz="4500" dirty="0" smtClean="0">
                <a:latin typeface="American Typewriter"/>
                <a:cs typeface="American Typewriter"/>
              </a:rPr>
              <a:t>variable?</a:t>
            </a:r>
            <a:endParaRPr lang="en-US" sz="4500" dirty="0">
              <a:latin typeface="American Typewriter"/>
              <a:cs typeface="American Typewrit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3048000"/>
            <a:ext cx="89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# I am four times older than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Manik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. How old am I?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" y="3571220"/>
            <a:ext cx="8915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 smtClean="0">
                <a:latin typeface="American Typewriter"/>
                <a:cs typeface="American Typewriter"/>
              </a:rPr>
              <a:t>Manik</a:t>
            </a:r>
            <a:r>
              <a:rPr lang="en-US" sz="3000" b="1" dirty="0" smtClean="0">
                <a:latin typeface="American Typewriter"/>
                <a:cs typeface="American Typewriter"/>
              </a:rPr>
              <a:t> </a:t>
            </a:r>
            <a:r>
              <a:rPr lang="en-US" sz="3000" dirty="0" smtClean="0">
                <a:latin typeface="American Typewriter"/>
                <a:cs typeface="American Typewriter"/>
              </a:rPr>
              <a:t>= </a:t>
            </a:r>
            <a:r>
              <a:rPr lang="en-US" sz="3000" dirty="0" err="1" smtClean="0">
                <a:latin typeface="American Typewriter"/>
                <a:cs typeface="American Typewriter"/>
              </a:rPr>
              <a:t>raw_input</a:t>
            </a:r>
            <a:r>
              <a:rPr lang="en-US" sz="3000" dirty="0" smtClean="0">
                <a:latin typeface="American Typewriter"/>
                <a:cs typeface="American Typewriter"/>
              </a:rPr>
              <a:t> (‘</a:t>
            </a:r>
            <a:r>
              <a:rPr lang="en-US" sz="3000" dirty="0" err="1" smtClean="0">
                <a:latin typeface="American Typewriter"/>
                <a:cs typeface="American Typewriter"/>
              </a:rPr>
              <a:t>Manik</a:t>
            </a:r>
            <a:r>
              <a:rPr lang="en-US" sz="3000" dirty="0" smtClean="0">
                <a:latin typeface="American Typewriter"/>
                <a:cs typeface="American Typewriter"/>
              </a:rPr>
              <a:t>, how old are you?’)</a:t>
            </a:r>
            <a:br>
              <a:rPr lang="en-US" sz="3000" dirty="0" smtClean="0">
                <a:latin typeface="American Typewriter"/>
                <a:cs typeface="American Typewriter"/>
              </a:rPr>
            </a:br>
            <a:r>
              <a:rPr lang="en-US" sz="3000" dirty="0" smtClean="0">
                <a:latin typeface="American Typewriter"/>
                <a:cs typeface="American Typewriter"/>
              </a:rPr>
              <a:t>&gt; </a:t>
            </a:r>
            <a:r>
              <a:rPr lang="en-US" sz="3000" dirty="0" err="1" smtClean="0">
                <a:latin typeface="American Typewriter"/>
                <a:cs typeface="American Typewriter"/>
              </a:rPr>
              <a:t>Manik</a:t>
            </a:r>
            <a:r>
              <a:rPr lang="en-US" sz="3000" dirty="0" smtClean="0">
                <a:latin typeface="American Typewriter"/>
                <a:cs typeface="American Typewriter"/>
              </a:rPr>
              <a:t>, how old are you?</a:t>
            </a:r>
            <a:br>
              <a:rPr lang="en-US" sz="3000" dirty="0" smtClean="0">
                <a:latin typeface="American Typewriter"/>
                <a:cs typeface="American Typewriter"/>
              </a:rPr>
            </a:br>
            <a:r>
              <a:rPr lang="en-US" sz="3000" b="1" dirty="0" err="1" smtClean="0">
                <a:latin typeface="American Typewriter"/>
                <a:cs typeface="American Typewriter"/>
              </a:rPr>
              <a:t>Manik</a:t>
            </a:r>
            <a:r>
              <a:rPr lang="en-US" sz="3000" b="1" dirty="0" smtClean="0">
                <a:latin typeface="American Typewriter"/>
                <a:cs typeface="American Typewriter"/>
              </a:rPr>
              <a:t> </a:t>
            </a:r>
            <a:r>
              <a:rPr lang="en-US" sz="3000" dirty="0" smtClean="0">
                <a:latin typeface="American Typewriter"/>
                <a:cs typeface="American Typewriter"/>
              </a:rPr>
              <a:t>= 14</a:t>
            </a:r>
          </a:p>
          <a:p>
            <a:r>
              <a:rPr lang="en-US" sz="3000" b="1" dirty="0" smtClean="0">
                <a:latin typeface="American Typewriter"/>
                <a:cs typeface="American Typewriter"/>
              </a:rPr>
              <a:t>Jenkins </a:t>
            </a:r>
            <a:r>
              <a:rPr lang="en-US" sz="3000" dirty="0" smtClean="0">
                <a:latin typeface="American Typewriter"/>
                <a:cs typeface="American Typewriter"/>
              </a:rPr>
              <a:t>=</a:t>
            </a:r>
            <a:r>
              <a:rPr lang="en-US" sz="3000" b="1" dirty="0" smtClean="0">
                <a:latin typeface="American Typewriter"/>
                <a:cs typeface="American Typewriter"/>
              </a:rPr>
              <a:t> </a:t>
            </a:r>
            <a:r>
              <a:rPr lang="en-US" sz="3000" b="1" dirty="0" err="1" smtClean="0">
                <a:latin typeface="American Typewriter"/>
                <a:cs typeface="American Typewriter"/>
              </a:rPr>
              <a:t>Manik</a:t>
            </a:r>
            <a:r>
              <a:rPr lang="en-US" sz="3000" dirty="0" smtClean="0">
                <a:latin typeface="American Typewriter"/>
                <a:cs typeface="American Typewriter"/>
              </a:rPr>
              <a:t>*4</a:t>
            </a:r>
          </a:p>
          <a:p>
            <a:r>
              <a:rPr lang="en-US" sz="3000" b="1" dirty="0" smtClean="0">
                <a:latin typeface="American Typewriter"/>
                <a:cs typeface="American Typewriter"/>
              </a:rPr>
              <a:t>Jenkins </a:t>
            </a:r>
            <a:r>
              <a:rPr lang="en-US" sz="3000" dirty="0" smtClean="0">
                <a:latin typeface="American Typewriter"/>
                <a:cs typeface="American Typewriter"/>
              </a:rPr>
              <a:t>= 1414141414141414141414141414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846177"/>
            <a:ext cx="91440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0" dirty="0" smtClean="0">
                <a:solidFill>
                  <a:srgbClr val="FF0000"/>
                </a:solidFill>
                <a:latin typeface="Helvetica Neue Bold Condensed"/>
                <a:cs typeface="Helvetica Neue Bold Condensed"/>
              </a:rPr>
              <a:t>XXX</a:t>
            </a:r>
            <a:endParaRPr lang="en-US" sz="35000" dirty="0">
              <a:solidFill>
                <a:srgbClr val="FF0000"/>
              </a:solidFill>
              <a:latin typeface="Helvetica Neue Bold Condensed"/>
              <a:cs typeface="Helvetica Neue Bold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457890"/>
            <a:ext cx="9144000" cy="4001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Helvetica"/>
                <a:cs typeface="Helvetica"/>
              </a:rPr>
              <a:t>Today’s Lesson</a:t>
            </a:r>
            <a:endParaRPr lang="en-US" sz="20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84202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3">
                    <a:lumMod val="75000"/>
                  </a:schemeClr>
                </a:solidFill>
                <a:latin typeface="American Typewriter"/>
                <a:cs typeface="American Typewriter"/>
              </a:rPr>
              <a:t>Today’s lesson:</a:t>
            </a:r>
            <a:endParaRPr lang="en-US" sz="4000" dirty="0">
              <a:solidFill>
                <a:schemeClr val="accent3">
                  <a:lumMod val="75000"/>
                </a:schemeClr>
              </a:solidFill>
              <a:latin typeface="American Typewriter"/>
              <a:cs typeface="American Typewrit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1" y="1295400"/>
            <a:ext cx="89915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 smtClean="0">
                <a:latin typeface="American Typewriter"/>
                <a:cs typeface="American Typewriter"/>
              </a:rPr>
              <a:t>But what if we need to do math with our </a:t>
            </a:r>
            <a:r>
              <a:rPr lang="en-US" sz="4500" dirty="0" err="1" smtClean="0">
                <a:solidFill>
                  <a:schemeClr val="accent6"/>
                </a:solidFill>
                <a:latin typeface="American Typewriter"/>
                <a:cs typeface="American Typewriter"/>
              </a:rPr>
              <a:t>raw_input</a:t>
            </a:r>
            <a:r>
              <a:rPr lang="en-US" sz="4500" dirty="0" smtClean="0">
                <a:solidFill>
                  <a:schemeClr val="accent6"/>
                </a:solidFill>
                <a:latin typeface="American Typewriter"/>
                <a:cs typeface="American Typewriter"/>
              </a:rPr>
              <a:t>( ) </a:t>
            </a:r>
            <a:r>
              <a:rPr lang="en-US" sz="4500" dirty="0" smtClean="0">
                <a:latin typeface="American Typewriter"/>
                <a:cs typeface="American Typewriter"/>
              </a:rPr>
              <a:t>variable?</a:t>
            </a:r>
            <a:endParaRPr lang="en-US" sz="4500" dirty="0">
              <a:latin typeface="American Typewriter"/>
              <a:cs typeface="American Typewrit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3048000"/>
            <a:ext cx="89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# I am four times older than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Manik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. How old am I?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" y="3571220"/>
            <a:ext cx="8915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 smtClean="0">
                <a:latin typeface="American Typewriter"/>
                <a:cs typeface="American Typewriter"/>
              </a:rPr>
              <a:t>Manik</a:t>
            </a:r>
            <a:r>
              <a:rPr lang="en-US" sz="3000" b="1" dirty="0" smtClean="0">
                <a:latin typeface="American Typewriter"/>
                <a:cs typeface="American Typewriter"/>
              </a:rPr>
              <a:t> </a:t>
            </a:r>
            <a:r>
              <a:rPr lang="en-US" sz="3000" dirty="0" smtClean="0">
                <a:latin typeface="American Typewriter"/>
                <a:cs typeface="American Typewriter"/>
              </a:rPr>
              <a:t>= </a:t>
            </a:r>
            <a:r>
              <a:rPr lang="en-US" sz="3000" dirty="0" err="1" smtClean="0">
                <a:latin typeface="American Typewriter"/>
                <a:cs typeface="American Typewriter"/>
              </a:rPr>
              <a:t>int(raw_input(‘Manik</a:t>
            </a:r>
            <a:r>
              <a:rPr lang="en-US" sz="3000" dirty="0" smtClean="0">
                <a:latin typeface="American Typewriter"/>
                <a:cs typeface="American Typewriter"/>
              </a:rPr>
              <a:t>, how old are you?’))</a:t>
            </a:r>
            <a:br>
              <a:rPr lang="en-US" sz="3000" dirty="0" smtClean="0">
                <a:latin typeface="American Typewriter"/>
                <a:cs typeface="American Typewriter"/>
              </a:rPr>
            </a:br>
            <a:r>
              <a:rPr lang="en-US" sz="3000" dirty="0" smtClean="0">
                <a:latin typeface="American Typewriter"/>
                <a:cs typeface="American Typewriter"/>
              </a:rPr>
              <a:t>&gt; </a:t>
            </a:r>
            <a:r>
              <a:rPr lang="en-US" sz="3000" dirty="0" err="1" smtClean="0">
                <a:latin typeface="American Typewriter"/>
                <a:cs typeface="American Typewriter"/>
              </a:rPr>
              <a:t>Manik</a:t>
            </a:r>
            <a:r>
              <a:rPr lang="en-US" sz="3000" dirty="0" smtClean="0">
                <a:latin typeface="American Typewriter"/>
                <a:cs typeface="American Typewriter"/>
              </a:rPr>
              <a:t>, how old are you?</a:t>
            </a:r>
            <a:br>
              <a:rPr lang="en-US" sz="3000" dirty="0" smtClean="0">
                <a:latin typeface="American Typewriter"/>
                <a:cs typeface="American Typewriter"/>
              </a:rPr>
            </a:br>
            <a:r>
              <a:rPr lang="en-US" sz="3000" b="1" dirty="0" err="1" smtClean="0">
                <a:latin typeface="American Typewriter"/>
                <a:cs typeface="American Typewriter"/>
              </a:rPr>
              <a:t>Manik</a:t>
            </a:r>
            <a:r>
              <a:rPr lang="en-US" sz="3000" b="1" dirty="0" smtClean="0">
                <a:latin typeface="American Typewriter"/>
                <a:cs typeface="American Typewriter"/>
              </a:rPr>
              <a:t> </a:t>
            </a:r>
            <a:r>
              <a:rPr lang="en-US" sz="3000" dirty="0" smtClean="0">
                <a:latin typeface="American Typewriter"/>
                <a:cs typeface="American Typewriter"/>
              </a:rPr>
              <a:t>= 14</a:t>
            </a:r>
          </a:p>
          <a:p>
            <a:r>
              <a:rPr lang="en-US" sz="3000" b="1" dirty="0" smtClean="0">
                <a:latin typeface="American Typewriter"/>
                <a:cs typeface="American Typewriter"/>
              </a:rPr>
              <a:t>Jenkins </a:t>
            </a:r>
            <a:r>
              <a:rPr lang="en-US" sz="3000" dirty="0" smtClean="0">
                <a:latin typeface="American Typewriter"/>
                <a:cs typeface="American Typewriter"/>
              </a:rPr>
              <a:t>=</a:t>
            </a:r>
            <a:r>
              <a:rPr lang="en-US" sz="3000" b="1" dirty="0" smtClean="0">
                <a:latin typeface="American Typewriter"/>
                <a:cs typeface="American Typewriter"/>
              </a:rPr>
              <a:t> </a:t>
            </a:r>
            <a:r>
              <a:rPr lang="en-US" sz="3000" b="1" dirty="0" err="1" smtClean="0">
                <a:latin typeface="American Typewriter"/>
                <a:cs typeface="American Typewriter"/>
              </a:rPr>
              <a:t>Manik</a:t>
            </a:r>
            <a:r>
              <a:rPr lang="en-US" sz="3000" dirty="0" smtClean="0">
                <a:latin typeface="American Typewriter"/>
                <a:cs typeface="American Typewriter"/>
              </a:rPr>
              <a:t>*4</a:t>
            </a:r>
          </a:p>
          <a:p>
            <a:r>
              <a:rPr lang="en-US" sz="3000" b="1" dirty="0" smtClean="0">
                <a:latin typeface="American Typewriter"/>
                <a:cs typeface="American Typewriter"/>
              </a:rPr>
              <a:t>Jenkins </a:t>
            </a:r>
            <a:r>
              <a:rPr lang="en-US" sz="3000" dirty="0" smtClean="0">
                <a:latin typeface="American Typewriter"/>
                <a:cs typeface="American Typewriter"/>
              </a:rPr>
              <a:t>= 56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10800000">
            <a:off x="2590800" y="3962401"/>
            <a:ext cx="4800600" cy="1676401"/>
          </a:xfrm>
          <a:prstGeom prst="straightConnector1">
            <a:avLst/>
          </a:prstGeom>
          <a:ln w="2286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2590802" y="5257801"/>
            <a:ext cx="4952999" cy="381002"/>
          </a:xfrm>
          <a:prstGeom prst="straightConnector1">
            <a:avLst/>
          </a:prstGeom>
          <a:ln w="2286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3657600" y="5791203"/>
            <a:ext cx="3886200" cy="1588"/>
          </a:xfrm>
          <a:prstGeom prst="straightConnector1">
            <a:avLst/>
          </a:prstGeom>
          <a:ln w="2286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457890"/>
            <a:ext cx="914400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Helvetica"/>
                <a:cs typeface="Helvetica"/>
              </a:rPr>
              <a:t>Your turn!</a:t>
            </a:r>
            <a:endParaRPr lang="en-US" sz="20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84202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Your turn:</a:t>
            </a:r>
            <a:endParaRPr lang="en-US" sz="4000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8458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>
                <a:solidFill>
                  <a:srgbClr val="000000"/>
                </a:solidFill>
                <a:latin typeface="American Typewriter"/>
                <a:cs typeface="American Typewriter"/>
              </a:rPr>
              <a:t>Focus </a:t>
            </a:r>
            <a:r>
              <a:rPr lang="en-US" sz="5000" dirty="0" smtClean="0">
                <a:solidFill>
                  <a:srgbClr val="000000"/>
                </a:solidFill>
                <a:latin typeface="American Typewriter"/>
                <a:cs typeface="American Typewriter"/>
              </a:rPr>
              <a:t>on </a:t>
            </a:r>
            <a:r>
              <a:rPr lang="en-US" sz="5000" dirty="0" smtClean="0">
                <a:solidFill>
                  <a:srgbClr val="000000"/>
                </a:solidFill>
                <a:latin typeface="American Typewriter"/>
                <a:cs typeface="American Typewriter"/>
              </a:rPr>
              <a:t>exercise 6!</a:t>
            </a:r>
            <a:endParaRPr lang="en-US" sz="5000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pic>
        <p:nvPicPr>
          <p:cNvPr id="7" name="Picture 6" descr="Screen Shot 2015-01-08 at 10.15.08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33600"/>
            <a:ext cx="9144000" cy="38824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457890"/>
            <a:ext cx="9144000" cy="4001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Helvetica"/>
                <a:cs typeface="Helvetica"/>
              </a:rPr>
              <a:t>Today’s Lesson</a:t>
            </a:r>
            <a:endParaRPr lang="en-US" sz="20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84202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3">
                    <a:lumMod val="75000"/>
                  </a:schemeClr>
                </a:solidFill>
                <a:latin typeface="American Typewriter"/>
                <a:cs typeface="American Typewriter"/>
              </a:rPr>
              <a:t>Today’s lesson:</a:t>
            </a:r>
            <a:endParaRPr lang="en-US" sz="4000" dirty="0">
              <a:solidFill>
                <a:schemeClr val="accent3">
                  <a:lumMod val="75000"/>
                </a:schemeClr>
              </a:solidFill>
              <a:latin typeface="American Typewriter"/>
              <a:cs typeface="American Typewrit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1192649"/>
            <a:ext cx="8305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latin typeface="American Typewriter"/>
                <a:cs typeface="American Typewriter"/>
              </a:rPr>
              <a:t>&lt;</a:t>
            </a:r>
            <a:r>
              <a:rPr lang="en-US" sz="6600" dirty="0" err="1" smtClean="0">
                <a:latin typeface="American Typewriter"/>
                <a:cs typeface="American Typewriter"/>
              </a:rPr>
              <a:t>str</a:t>
            </a:r>
            <a:r>
              <a:rPr lang="en-US" sz="6600" dirty="0" smtClean="0">
                <a:latin typeface="American Typewriter"/>
                <a:cs typeface="American Typewriter"/>
              </a:rPr>
              <a:t>&gt; - &lt;</a:t>
            </a:r>
            <a:r>
              <a:rPr lang="en-US" sz="6600" dirty="0" err="1" smtClean="0">
                <a:latin typeface="American Typewriter"/>
                <a:cs typeface="American Typewriter"/>
              </a:rPr>
              <a:t>int</a:t>
            </a:r>
            <a:r>
              <a:rPr lang="en-US" sz="6600" dirty="0" smtClean="0">
                <a:latin typeface="American Typewriter"/>
                <a:cs typeface="American Typewriter"/>
              </a:rPr>
              <a:t>&gt; - &lt;float&gt;</a:t>
            </a:r>
            <a:endParaRPr lang="en-US" sz="6600" dirty="0">
              <a:latin typeface="American Typewriter"/>
              <a:cs typeface="American Typewrit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2514600"/>
            <a:ext cx="8915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smtClean="0">
                <a:latin typeface="American Typewriter"/>
                <a:cs typeface="American Typewriter"/>
              </a:rPr>
              <a:t>We can multiply a string by an integer:</a:t>
            </a:r>
          </a:p>
          <a:p>
            <a:endParaRPr lang="en-US" sz="3500" dirty="0" smtClean="0">
              <a:latin typeface="American Typewriter"/>
              <a:cs typeface="American Typewriter"/>
            </a:endParaRPr>
          </a:p>
          <a:p>
            <a:r>
              <a:rPr lang="en-US" sz="3500" b="1" dirty="0" smtClean="0">
                <a:latin typeface="American Typewriter"/>
                <a:cs typeface="American Typewriter"/>
              </a:rPr>
              <a:t>&gt;“</a:t>
            </a:r>
            <a:r>
              <a:rPr lang="en-US" sz="3500" b="1" dirty="0" err="1" smtClean="0">
                <a:latin typeface="American Typewriter"/>
                <a:cs typeface="American Typewriter"/>
              </a:rPr>
              <a:t>snailface</a:t>
            </a:r>
            <a:r>
              <a:rPr lang="en-US" sz="3500" b="1" dirty="0" smtClean="0">
                <a:latin typeface="American Typewriter"/>
                <a:cs typeface="American Typewriter"/>
              </a:rPr>
              <a:t>”*7</a:t>
            </a:r>
          </a:p>
          <a:p>
            <a:r>
              <a:rPr lang="en-US" sz="3500" dirty="0" err="1" smtClean="0">
                <a:latin typeface="American Typewriter"/>
                <a:cs typeface="American Typewriter"/>
              </a:rPr>
              <a:t>snailfacesnailfacesnailfacesnailfacesnailfacesnailfacesnailface</a:t>
            </a:r>
            <a:endParaRPr lang="en-US" sz="3500" dirty="0" smtClean="0">
              <a:latin typeface="American Typewriter"/>
              <a:cs typeface="American Typewriter"/>
            </a:endParaRPr>
          </a:p>
          <a:p>
            <a:endParaRPr lang="en-US" sz="3500" dirty="0" smtClean="0">
              <a:latin typeface="American Typewriter"/>
              <a:cs typeface="American Typewrit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457890"/>
            <a:ext cx="9144000" cy="4001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Helvetica"/>
                <a:cs typeface="Helvetica"/>
              </a:rPr>
              <a:t>Today’s Lesson</a:t>
            </a:r>
            <a:endParaRPr lang="en-US" sz="20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84202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3">
                    <a:lumMod val="75000"/>
                  </a:schemeClr>
                </a:solidFill>
                <a:latin typeface="American Typewriter"/>
                <a:cs typeface="American Typewriter"/>
              </a:rPr>
              <a:t>Today’s lesson:</a:t>
            </a:r>
            <a:endParaRPr lang="en-US" sz="4000" dirty="0">
              <a:solidFill>
                <a:schemeClr val="accent3">
                  <a:lumMod val="75000"/>
                </a:schemeClr>
              </a:solidFill>
              <a:latin typeface="American Typewriter"/>
              <a:cs typeface="American Typewrit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1192649"/>
            <a:ext cx="8305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latin typeface="American Typewriter"/>
                <a:cs typeface="American Typewriter"/>
              </a:rPr>
              <a:t>&lt;</a:t>
            </a:r>
            <a:r>
              <a:rPr lang="en-US" sz="6600" dirty="0" err="1" smtClean="0">
                <a:latin typeface="American Typewriter"/>
                <a:cs typeface="American Typewriter"/>
              </a:rPr>
              <a:t>str</a:t>
            </a:r>
            <a:r>
              <a:rPr lang="en-US" sz="6600" dirty="0" smtClean="0">
                <a:latin typeface="American Typewriter"/>
                <a:cs typeface="American Typewriter"/>
              </a:rPr>
              <a:t>&gt; - &lt;</a:t>
            </a:r>
            <a:r>
              <a:rPr lang="en-US" sz="6600" dirty="0" err="1" smtClean="0">
                <a:latin typeface="American Typewriter"/>
                <a:cs typeface="American Typewriter"/>
              </a:rPr>
              <a:t>int</a:t>
            </a:r>
            <a:r>
              <a:rPr lang="en-US" sz="6600" dirty="0" smtClean="0">
                <a:latin typeface="American Typewriter"/>
                <a:cs typeface="American Typewriter"/>
              </a:rPr>
              <a:t>&gt; - &lt;float&gt;</a:t>
            </a:r>
            <a:endParaRPr lang="en-US" sz="6600" dirty="0">
              <a:latin typeface="American Typewriter"/>
              <a:cs typeface="American Typewrit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2514600"/>
            <a:ext cx="8915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smtClean="0">
                <a:latin typeface="American Typewriter"/>
                <a:cs typeface="American Typewriter"/>
              </a:rPr>
              <a:t>We get the same result by adding strings:</a:t>
            </a:r>
          </a:p>
          <a:p>
            <a:endParaRPr lang="en-US" sz="3500" dirty="0" smtClean="0">
              <a:latin typeface="American Typewriter"/>
              <a:cs typeface="American Typewriter"/>
            </a:endParaRPr>
          </a:p>
          <a:p>
            <a:r>
              <a:rPr lang="en-US" sz="3500" b="1" dirty="0" smtClean="0">
                <a:latin typeface="American Typewriter"/>
                <a:cs typeface="American Typewriter"/>
              </a:rPr>
              <a:t>&gt;“</a:t>
            </a:r>
            <a:r>
              <a:rPr lang="en-US" sz="3500" b="1" dirty="0" err="1" smtClean="0">
                <a:latin typeface="American Typewriter"/>
                <a:cs typeface="American Typewriter"/>
              </a:rPr>
              <a:t>snailface</a:t>
            </a:r>
            <a:r>
              <a:rPr lang="en-US" sz="3500" b="1" dirty="0" smtClean="0">
                <a:latin typeface="American Typewriter"/>
                <a:cs typeface="American Typewriter"/>
              </a:rPr>
              <a:t>” + “</a:t>
            </a:r>
            <a:r>
              <a:rPr lang="en-US" sz="3500" b="1" dirty="0" err="1" smtClean="0">
                <a:latin typeface="American Typewriter"/>
                <a:cs typeface="American Typewriter"/>
              </a:rPr>
              <a:t>snailface</a:t>
            </a:r>
            <a:r>
              <a:rPr lang="en-US" sz="3500" b="1" dirty="0" smtClean="0">
                <a:latin typeface="American Typewriter"/>
                <a:cs typeface="American Typewriter"/>
              </a:rPr>
              <a:t>” + </a:t>
            </a:r>
            <a:r>
              <a:rPr lang="en-US" sz="3500" b="1" dirty="0" smtClean="0">
                <a:latin typeface="American Typewriter"/>
                <a:cs typeface="American Typewriter"/>
              </a:rPr>
              <a:t>“</a:t>
            </a:r>
            <a:r>
              <a:rPr lang="en-US" sz="3500" b="1" dirty="0" err="1" smtClean="0">
                <a:latin typeface="American Typewriter"/>
                <a:cs typeface="American Typewriter"/>
              </a:rPr>
              <a:t>snailface</a:t>
            </a:r>
            <a:r>
              <a:rPr lang="en-US" sz="3500" b="1" dirty="0" smtClean="0">
                <a:latin typeface="American Typewriter"/>
                <a:cs typeface="American Typewriter"/>
              </a:rPr>
              <a:t>” + “</a:t>
            </a:r>
            <a:r>
              <a:rPr lang="en-US" sz="3500" b="1" dirty="0" err="1" smtClean="0">
                <a:latin typeface="American Typewriter"/>
                <a:cs typeface="American Typewriter"/>
              </a:rPr>
              <a:t>snailface</a:t>
            </a:r>
            <a:r>
              <a:rPr lang="en-US" sz="3500" b="1" dirty="0" smtClean="0">
                <a:latin typeface="American Typewriter"/>
                <a:cs typeface="American Typewriter"/>
              </a:rPr>
              <a:t>” </a:t>
            </a:r>
            <a:r>
              <a:rPr lang="en-US" sz="3500" b="1" dirty="0" smtClean="0">
                <a:latin typeface="American Typewriter"/>
                <a:cs typeface="American Typewriter"/>
              </a:rPr>
              <a:t>+ “</a:t>
            </a:r>
            <a:r>
              <a:rPr lang="en-US" sz="3500" b="1" dirty="0" err="1" smtClean="0">
                <a:latin typeface="American Typewriter"/>
                <a:cs typeface="American Typewriter"/>
              </a:rPr>
              <a:t>snailface</a:t>
            </a:r>
            <a:r>
              <a:rPr lang="en-US" sz="3500" b="1" dirty="0" smtClean="0">
                <a:latin typeface="American Typewriter"/>
                <a:cs typeface="American Typewriter"/>
              </a:rPr>
              <a:t>” + “</a:t>
            </a:r>
            <a:r>
              <a:rPr lang="en-US" sz="3500" b="1" dirty="0" err="1" smtClean="0">
                <a:latin typeface="American Typewriter"/>
                <a:cs typeface="American Typewriter"/>
              </a:rPr>
              <a:t>snailface</a:t>
            </a:r>
            <a:r>
              <a:rPr lang="en-US" sz="3500" b="1" dirty="0" smtClean="0">
                <a:latin typeface="American Typewriter"/>
                <a:cs typeface="American Typewriter"/>
              </a:rPr>
              <a:t>” </a:t>
            </a:r>
            <a:r>
              <a:rPr lang="en-US" sz="3500" b="1" dirty="0" smtClean="0">
                <a:latin typeface="American Typewriter"/>
                <a:cs typeface="American Typewriter"/>
              </a:rPr>
              <a:t>+ “</a:t>
            </a:r>
            <a:r>
              <a:rPr lang="en-US" sz="3500" b="1" dirty="0" err="1" smtClean="0">
                <a:latin typeface="American Typewriter"/>
                <a:cs typeface="American Typewriter"/>
              </a:rPr>
              <a:t>snailface</a:t>
            </a:r>
            <a:r>
              <a:rPr lang="en-US" sz="3500" b="1" dirty="0" smtClean="0">
                <a:latin typeface="American Typewriter"/>
                <a:cs typeface="American Typewriter"/>
              </a:rPr>
              <a:t>”</a:t>
            </a:r>
          </a:p>
          <a:p>
            <a:r>
              <a:rPr lang="en-US" sz="3500" dirty="0" err="1" smtClean="0">
                <a:latin typeface="American Typewriter"/>
                <a:cs typeface="American Typewriter"/>
              </a:rPr>
              <a:t>snailfacesnailfacesnailfacesnailfacesnailfacesnailfacesnailface</a:t>
            </a:r>
            <a:endParaRPr lang="en-US" sz="3500" dirty="0" smtClean="0">
              <a:latin typeface="American Typewriter"/>
              <a:cs typeface="American Typewriter"/>
            </a:endParaRPr>
          </a:p>
          <a:p>
            <a:endParaRPr lang="en-US" sz="3500" dirty="0" smtClean="0">
              <a:latin typeface="American Typewriter"/>
              <a:cs typeface="American Typewrit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457890"/>
            <a:ext cx="9144000" cy="4001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Helvetica"/>
                <a:cs typeface="Helvetica"/>
              </a:rPr>
              <a:t>Today’s Lesson</a:t>
            </a:r>
            <a:endParaRPr lang="en-US" sz="20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84202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3">
                    <a:lumMod val="75000"/>
                  </a:schemeClr>
                </a:solidFill>
                <a:latin typeface="American Typewriter"/>
                <a:cs typeface="American Typewriter"/>
              </a:rPr>
              <a:t>Today’s lesson:</a:t>
            </a:r>
            <a:endParaRPr lang="en-US" sz="4000" dirty="0">
              <a:solidFill>
                <a:schemeClr val="accent3">
                  <a:lumMod val="75000"/>
                </a:schemeClr>
              </a:solidFill>
              <a:latin typeface="American Typewriter"/>
              <a:cs typeface="American Typewrit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1192649"/>
            <a:ext cx="8305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latin typeface="American Typewriter"/>
                <a:cs typeface="American Typewriter"/>
              </a:rPr>
              <a:t>&lt;</a:t>
            </a:r>
            <a:r>
              <a:rPr lang="en-US" sz="6600" dirty="0" err="1" smtClean="0">
                <a:latin typeface="American Typewriter"/>
                <a:cs typeface="American Typewriter"/>
              </a:rPr>
              <a:t>str</a:t>
            </a:r>
            <a:r>
              <a:rPr lang="en-US" sz="6600" dirty="0" smtClean="0">
                <a:latin typeface="American Typewriter"/>
                <a:cs typeface="American Typewriter"/>
              </a:rPr>
              <a:t>&gt; - &lt;</a:t>
            </a:r>
            <a:r>
              <a:rPr lang="en-US" sz="6600" dirty="0" err="1" smtClean="0">
                <a:latin typeface="American Typewriter"/>
                <a:cs typeface="American Typewriter"/>
              </a:rPr>
              <a:t>int</a:t>
            </a:r>
            <a:r>
              <a:rPr lang="en-US" sz="6600" dirty="0" smtClean="0">
                <a:latin typeface="American Typewriter"/>
                <a:cs typeface="American Typewriter"/>
              </a:rPr>
              <a:t>&gt; - &lt;float&gt;</a:t>
            </a:r>
            <a:endParaRPr lang="en-US" sz="6600" dirty="0">
              <a:latin typeface="American Typewriter"/>
              <a:cs typeface="American Typewrit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2514600"/>
            <a:ext cx="89154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smtClean="0">
                <a:latin typeface="American Typewriter"/>
                <a:cs typeface="American Typewriter"/>
              </a:rPr>
              <a:t>We can’t multiply a string by an float:</a:t>
            </a:r>
          </a:p>
          <a:p>
            <a:endParaRPr lang="en-US" sz="3500" dirty="0" smtClean="0">
              <a:latin typeface="American Typewriter"/>
              <a:cs typeface="American Typewriter"/>
            </a:endParaRPr>
          </a:p>
          <a:p>
            <a:r>
              <a:rPr lang="en-US" sz="3500" b="1" dirty="0" smtClean="0">
                <a:latin typeface="American Typewriter"/>
                <a:cs typeface="American Typewriter"/>
              </a:rPr>
              <a:t>&gt;“</a:t>
            </a:r>
            <a:r>
              <a:rPr lang="en-US" sz="3500" b="1" dirty="0" err="1" smtClean="0">
                <a:latin typeface="American Typewriter"/>
                <a:cs typeface="American Typewriter"/>
              </a:rPr>
              <a:t>snailface</a:t>
            </a:r>
            <a:r>
              <a:rPr lang="en-US" sz="3500" b="1" dirty="0" smtClean="0">
                <a:latin typeface="American Typewriter"/>
                <a:cs typeface="American Typewriter"/>
              </a:rPr>
              <a:t>”*17.5</a:t>
            </a:r>
          </a:p>
          <a:p>
            <a:r>
              <a:rPr lang="en-US" sz="3500" dirty="0" err="1" smtClean="0">
                <a:solidFill>
                  <a:srgbClr val="FF0000"/>
                </a:solidFill>
                <a:latin typeface="American Typewriter"/>
                <a:cs typeface="American Typewriter"/>
              </a:rPr>
              <a:t>TypeError</a:t>
            </a:r>
            <a:r>
              <a:rPr lang="en-US" sz="3500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: can't multiply sequence by non-</a:t>
            </a:r>
            <a:r>
              <a:rPr lang="en-US" sz="3500" dirty="0" err="1" smtClean="0">
                <a:solidFill>
                  <a:srgbClr val="FF0000"/>
                </a:solidFill>
                <a:latin typeface="American Typewriter"/>
                <a:cs typeface="American Typewriter"/>
              </a:rPr>
              <a:t>int</a:t>
            </a:r>
            <a:r>
              <a:rPr lang="en-US" sz="3500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 of type 'float'</a:t>
            </a:r>
            <a:endParaRPr lang="en-US" sz="3500" dirty="0" smtClean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457890"/>
            <a:ext cx="9144000" cy="4001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Helvetica"/>
                <a:cs typeface="Helvetica"/>
              </a:rPr>
              <a:t>Today’s Lesson</a:t>
            </a:r>
            <a:endParaRPr lang="en-US" sz="20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84202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3">
                    <a:lumMod val="75000"/>
                  </a:schemeClr>
                </a:solidFill>
                <a:latin typeface="American Typewriter"/>
                <a:cs typeface="American Typewriter"/>
              </a:rPr>
              <a:t>Today’s lesson:</a:t>
            </a:r>
            <a:endParaRPr lang="en-US" sz="4000" dirty="0">
              <a:solidFill>
                <a:schemeClr val="accent3">
                  <a:lumMod val="75000"/>
                </a:schemeClr>
              </a:solidFill>
              <a:latin typeface="American Typewriter"/>
              <a:cs typeface="American Typewrit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1192649"/>
            <a:ext cx="8305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latin typeface="American Typewriter"/>
                <a:cs typeface="American Typewriter"/>
              </a:rPr>
              <a:t>&lt;</a:t>
            </a:r>
            <a:r>
              <a:rPr lang="en-US" sz="6600" dirty="0" err="1" smtClean="0">
                <a:latin typeface="American Typewriter"/>
                <a:cs typeface="American Typewriter"/>
              </a:rPr>
              <a:t>str</a:t>
            </a:r>
            <a:r>
              <a:rPr lang="en-US" sz="6600" dirty="0" smtClean="0">
                <a:latin typeface="American Typewriter"/>
                <a:cs typeface="American Typewriter"/>
              </a:rPr>
              <a:t>&gt; - &lt;</a:t>
            </a:r>
            <a:r>
              <a:rPr lang="en-US" sz="6600" dirty="0" err="1" smtClean="0">
                <a:latin typeface="American Typewriter"/>
                <a:cs typeface="American Typewriter"/>
              </a:rPr>
              <a:t>int</a:t>
            </a:r>
            <a:r>
              <a:rPr lang="en-US" sz="6600" dirty="0" smtClean="0">
                <a:latin typeface="American Typewriter"/>
                <a:cs typeface="American Typewriter"/>
              </a:rPr>
              <a:t>&gt; - &lt;float&gt;</a:t>
            </a:r>
            <a:endParaRPr lang="en-US" sz="6600" dirty="0">
              <a:latin typeface="American Typewriter"/>
              <a:cs typeface="American Typewrit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2514600"/>
            <a:ext cx="8915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smtClean="0">
                <a:latin typeface="American Typewriter"/>
                <a:cs typeface="American Typewriter"/>
              </a:rPr>
              <a:t>We can multiply an integer by an integer:</a:t>
            </a:r>
          </a:p>
          <a:p>
            <a:endParaRPr lang="en-US" sz="3500" dirty="0" smtClean="0">
              <a:latin typeface="American Typewriter"/>
              <a:cs typeface="American Typewriter"/>
            </a:endParaRPr>
          </a:p>
          <a:p>
            <a:r>
              <a:rPr lang="en-US" sz="3500" b="1" dirty="0" smtClean="0">
                <a:latin typeface="American Typewriter"/>
                <a:cs typeface="American Typewriter"/>
              </a:rPr>
              <a:t>&gt;5*3</a:t>
            </a:r>
          </a:p>
          <a:p>
            <a:r>
              <a:rPr lang="en-US" sz="3500" dirty="0" smtClean="0">
                <a:latin typeface="American Typewriter"/>
                <a:cs typeface="American Typewriter"/>
              </a:rPr>
              <a:t>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457890"/>
            <a:ext cx="9144000" cy="4001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Helvetica"/>
                <a:cs typeface="Helvetica"/>
              </a:rPr>
              <a:t>Today’s Lesson</a:t>
            </a:r>
            <a:endParaRPr lang="en-US" sz="20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84202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3">
                    <a:lumMod val="75000"/>
                  </a:schemeClr>
                </a:solidFill>
                <a:latin typeface="American Typewriter"/>
                <a:cs typeface="American Typewriter"/>
              </a:rPr>
              <a:t>Today’s lesson:</a:t>
            </a:r>
            <a:endParaRPr lang="en-US" sz="4000" dirty="0">
              <a:solidFill>
                <a:schemeClr val="accent3">
                  <a:lumMod val="75000"/>
                </a:schemeClr>
              </a:solidFill>
              <a:latin typeface="American Typewriter"/>
              <a:cs typeface="American Typewrit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1192649"/>
            <a:ext cx="8305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latin typeface="American Typewriter"/>
                <a:cs typeface="American Typewriter"/>
              </a:rPr>
              <a:t>&lt;</a:t>
            </a:r>
            <a:r>
              <a:rPr lang="en-US" sz="6600" dirty="0" err="1" smtClean="0">
                <a:latin typeface="American Typewriter"/>
                <a:cs typeface="American Typewriter"/>
              </a:rPr>
              <a:t>str</a:t>
            </a:r>
            <a:r>
              <a:rPr lang="en-US" sz="6600" dirty="0" smtClean="0">
                <a:latin typeface="American Typewriter"/>
                <a:cs typeface="American Typewriter"/>
              </a:rPr>
              <a:t>&gt; - &lt;</a:t>
            </a:r>
            <a:r>
              <a:rPr lang="en-US" sz="6600" dirty="0" err="1" smtClean="0">
                <a:latin typeface="American Typewriter"/>
                <a:cs typeface="American Typewriter"/>
              </a:rPr>
              <a:t>int</a:t>
            </a:r>
            <a:r>
              <a:rPr lang="en-US" sz="6600" dirty="0" smtClean="0">
                <a:latin typeface="American Typewriter"/>
                <a:cs typeface="American Typewriter"/>
              </a:rPr>
              <a:t>&gt; - &lt;float&gt;</a:t>
            </a:r>
            <a:endParaRPr lang="en-US" sz="6600" dirty="0">
              <a:latin typeface="American Typewriter"/>
              <a:cs typeface="American Typewrit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2514600"/>
            <a:ext cx="8915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smtClean="0">
                <a:latin typeface="American Typewriter"/>
                <a:cs typeface="American Typewriter"/>
              </a:rPr>
              <a:t>We can multiply an integer by a float:</a:t>
            </a:r>
          </a:p>
          <a:p>
            <a:endParaRPr lang="en-US" sz="3500" dirty="0" smtClean="0">
              <a:latin typeface="American Typewriter"/>
              <a:cs typeface="American Typewriter"/>
            </a:endParaRPr>
          </a:p>
          <a:p>
            <a:r>
              <a:rPr lang="en-US" sz="3500" b="1" dirty="0" smtClean="0">
                <a:latin typeface="American Typewriter"/>
                <a:cs typeface="American Typewriter"/>
              </a:rPr>
              <a:t>&gt;82*33.5</a:t>
            </a:r>
          </a:p>
          <a:p>
            <a:r>
              <a:rPr lang="en-US" sz="3500" dirty="0" smtClean="0">
                <a:latin typeface="American Typewriter"/>
                <a:cs typeface="American Typewriter"/>
              </a:rPr>
              <a:t>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457890"/>
            <a:ext cx="9144000" cy="4001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Helvetica"/>
                <a:cs typeface="Helvetica"/>
              </a:rPr>
              <a:t>Today’s Lesson</a:t>
            </a:r>
            <a:endParaRPr lang="en-US" sz="20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84202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3">
                    <a:lumMod val="75000"/>
                  </a:schemeClr>
                </a:solidFill>
                <a:latin typeface="American Typewriter"/>
                <a:cs typeface="American Typewriter"/>
              </a:rPr>
              <a:t>Today’s lesson:</a:t>
            </a:r>
            <a:endParaRPr lang="en-US" sz="4000" dirty="0">
              <a:solidFill>
                <a:schemeClr val="accent3">
                  <a:lumMod val="75000"/>
                </a:schemeClr>
              </a:solidFill>
              <a:latin typeface="American Typewriter"/>
              <a:cs typeface="American Typewrit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1192649"/>
            <a:ext cx="8305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latin typeface="American Typewriter"/>
                <a:cs typeface="American Typewriter"/>
              </a:rPr>
              <a:t>&lt;</a:t>
            </a:r>
            <a:r>
              <a:rPr lang="en-US" sz="6600" dirty="0" err="1" smtClean="0">
                <a:latin typeface="American Typewriter"/>
                <a:cs typeface="American Typewriter"/>
              </a:rPr>
              <a:t>str</a:t>
            </a:r>
            <a:r>
              <a:rPr lang="en-US" sz="6600" dirty="0" smtClean="0">
                <a:latin typeface="American Typewriter"/>
                <a:cs typeface="American Typewriter"/>
              </a:rPr>
              <a:t>&gt; - &lt;</a:t>
            </a:r>
            <a:r>
              <a:rPr lang="en-US" sz="6600" dirty="0" err="1" smtClean="0">
                <a:latin typeface="American Typewriter"/>
                <a:cs typeface="American Typewriter"/>
              </a:rPr>
              <a:t>int</a:t>
            </a:r>
            <a:r>
              <a:rPr lang="en-US" sz="6600" dirty="0" smtClean="0">
                <a:latin typeface="American Typewriter"/>
                <a:cs typeface="American Typewriter"/>
              </a:rPr>
              <a:t>&gt; - &lt;float&gt;</a:t>
            </a:r>
            <a:endParaRPr lang="en-US" sz="6600" dirty="0">
              <a:latin typeface="American Typewriter"/>
              <a:cs typeface="American Typewrit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2514600"/>
            <a:ext cx="8915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smtClean="0">
                <a:latin typeface="American Typewriter"/>
                <a:cs typeface="American Typewriter"/>
              </a:rPr>
              <a:t>When we use </a:t>
            </a:r>
            <a:r>
              <a:rPr lang="en-US" sz="3500" b="1" dirty="0" err="1" smtClean="0">
                <a:solidFill>
                  <a:schemeClr val="accent6"/>
                </a:solidFill>
                <a:latin typeface="American Typewriter"/>
                <a:cs typeface="American Typewriter"/>
              </a:rPr>
              <a:t>raw_input</a:t>
            </a:r>
            <a:r>
              <a:rPr lang="en-US" sz="3500" b="1" dirty="0" smtClean="0">
                <a:solidFill>
                  <a:schemeClr val="accent6"/>
                </a:solidFill>
                <a:latin typeface="American Typewriter"/>
                <a:cs typeface="American Typewriter"/>
              </a:rPr>
              <a:t>( )</a:t>
            </a:r>
            <a:r>
              <a:rPr lang="en-US" sz="3500" dirty="0" smtClean="0">
                <a:latin typeface="American Typewriter"/>
                <a:cs typeface="American Typewriter"/>
              </a:rPr>
              <a:t>, the value of the variable is a string.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3886200"/>
            <a:ext cx="89154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latin typeface="American Typewriter"/>
                <a:cs typeface="American Typewriter"/>
              </a:rPr>
              <a:t>age </a:t>
            </a:r>
            <a:r>
              <a:rPr lang="en-US" sz="3500" dirty="0" smtClean="0">
                <a:latin typeface="American Typewriter"/>
                <a:cs typeface="American Typewriter"/>
              </a:rPr>
              <a:t>= </a:t>
            </a:r>
            <a:r>
              <a:rPr lang="en-US" sz="3500" dirty="0" err="1" smtClean="0">
                <a:latin typeface="American Typewriter"/>
                <a:cs typeface="American Typewriter"/>
              </a:rPr>
              <a:t>raw_input</a:t>
            </a:r>
            <a:r>
              <a:rPr lang="en-US" sz="3500" dirty="0" smtClean="0">
                <a:latin typeface="American Typewriter"/>
                <a:cs typeface="American Typewriter"/>
              </a:rPr>
              <a:t> (‘How old are you?’)</a:t>
            </a:r>
            <a:br>
              <a:rPr lang="en-US" sz="3500" dirty="0" smtClean="0">
                <a:latin typeface="American Typewriter"/>
                <a:cs typeface="American Typewriter"/>
              </a:rPr>
            </a:br>
            <a:r>
              <a:rPr lang="en-US" sz="3500" dirty="0" smtClean="0">
                <a:latin typeface="American Typewriter"/>
                <a:cs typeface="American Typewriter"/>
              </a:rPr>
              <a:t>&gt; How old are you? 17</a:t>
            </a:r>
            <a:br>
              <a:rPr lang="en-US" sz="3500" dirty="0" smtClean="0">
                <a:latin typeface="American Typewriter"/>
                <a:cs typeface="American Typewriter"/>
              </a:rPr>
            </a:br>
            <a:r>
              <a:rPr lang="en-US" sz="3500" b="1" dirty="0" smtClean="0">
                <a:latin typeface="American Typewriter"/>
                <a:cs typeface="American Typewriter"/>
              </a:rPr>
              <a:t>age </a:t>
            </a:r>
            <a:r>
              <a:rPr lang="en-US" sz="3500" dirty="0" smtClean="0">
                <a:latin typeface="American Typewriter"/>
                <a:cs typeface="American Typewriter"/>
              </a:rPr>
              <a:t>= 17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2057400" y="5465312"/>
            <a:ext cx="2819400" cy="402089"/>
          </a:xfrm>
          <a:prstGeom prst="straightConnector1">
            <a:avLst/>
          </a:prstGeom>
          <a:ln w="2286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29200" y="5464314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merican Typewriter"/>
                <a:cs typeface="American Typewriter"/>
              </a:rPr>
              <a:t>s</a:t>
            </a:r>
            <a:r>
              <a:rPr lang="en-US" sz="4000" dirty="0" smtClean="0">
                <a:latin typeface="American Typewriter"/>
                <a:cs typeface="American Typewriter"/>
              </a:rPr>
              <a:t>tring!!</a:t>
            </a:r>
            <a:endParaRPr lang="en-US" sz="4000" dirty="0">
              <a:latin typeface="American Typewriter"/>
              <a:cs typeface="American Typewrit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457890"/>
            <a:ext cx="9144000" cy="4001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Helvetica"/>
                <a:cs typeface="Helvetica"/>
              </a:rPr>
              <a:t>Today’s Lesson</a:t>
            </a:r>
            <a:endParaRPr lang="en-US" sz="20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84202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3">
                    <a:lumMod val="75000"/>
                  </a:schemeClr>
                </a:solidFill>
                <a:latin typeface="American Typewriter"/>
                <a:cs typeface="American Typewriter"/>
              </a:rPr>
              <a:t>Today’s lesson:</a:t>
            </a:r>
            <a:endParaRPr lang="en-US" sz="4000" dirty="0">
              <a:solidFill>
                <a:schemeClr val="accent3">
                  <a:lumMod val="75000"/>
                </a:schemeClr>
              </a:solidFill>
              <a:latin typeface="American Typewriter"/>
              <a:cs typeface="American Typewrit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1192649"/>
            <a:ext cx="8305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latin typeface="American Typewriter"/>
                <a:cs typeface="American Typewriter"/>
              </a:rPr>
              <a:t>&lt;</a:t>
            </a:r>
            <a:r>
              <a:rPr lang="en-US" sz="6600" dirty="0" err="1" smtClean="0">
                <a:latin typeface="American Typewriter"/>
                <a:cs typeface="American Typewriter"/>
              </a:rPr>
              <a:t>str</a:t>
            </a:r>
            <a:r>
              <a:rPr lang="en-US" sz="6600" dirty="0" smtClean="0">
                <a:latin typeface="American Typewriter"/>
                <a:cs typeface="American Typewriter"/>
              </a:rPr>
              <a:t>&gt; - &lt;</a:t>
            </a:r>
            <a:r>
              <a:rPr lang="en-US" sz="6600" dirty="0" err="1" smtClean="0">
                <a:latin typeface="American Typewriter"/>
                <a:cs typeface="American Typewriter"/>
              </a:rPr>
              <a:t>int</a:t>
            </a:r>
            <a:r>
              <a:rPr lang="en-US" sz="6600" dirty="0" smtClean="0">
                <a:latin typeface="American Typewriter"/>
                <a:cs typeface="American Typewriter"/>
              </a:rPr>
              <a:t>&gt; - &lt;float&gt;</a:t>
            </a:r>
            <a:endParaRPr lang="en-US" sz="6600" dirty="0">
              <a:latin typeface="American Typewriter"/>
              <a:cs typeface="American Typewrit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2514600"/>
            <a:ext cx="8915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smtClean="0">
                <a:latin typeface="American Typewriter"/>
                <a:cs typeface="American Typewriter"/>
              </a:rPr>
              <a:t>We can concatenate strings with strings, so this works: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3886200"/>
            <a:ext cx="891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American Typewriter"/>
                <a:cs typeface="American Typewriter"/>
              </a:rPr>
              <a:t>age = </a:t>
            </a:r>
            <a:r>
              <a:rPr lang="en-US" sz="3600" dirty="0" err="1" smtClean="0">
                <a:latin typeface="American Typewriter"/>
                <a:cs typeface="American Typewriter"/>
              </a:rPr>
              <a:t>raw_input</a:t>
            </a:r>
            <a:r>
              <a:rPr lang="en-US" sz="3600" b="1" dirty="0" err="1" smtClean="0">
                <a:latin typeface="American Typewriter"/>
                <a:cs typeface="American Typewriter"/>
              </a:rPr>
              <a:t>(‘How</a:t>
            </a:r>
            <a:r>
              <a:rPr lang="en-US" sz="3600" b="1" dirty="0" smtClean="0">
                <a:latin typeface="American Typewriter"/>
                <a:cs typeface="American Typewriter"/>
              </a:rPr>
              <a:t> old are you?’)</a:t>
            </a:r>
            <a:br>
              <a:rPr lang="en-US" sz="3600" b="1" dirty="0" smtClean="0">
                <a:latin typeface="American Typewriter"/>
                <a:cs typeface="American Typewriter"/>
              </a:rPr>
            </a:br>
            <a:r>
              <a:rPr lang="en-US" sz="3600" dirty="0" smtClean="0">
                <a:latin typeface="American Typewriter"/>
                <a:cs typeface="American Typewriter"/>
              </a:rPr>
              <a:t>print</a:t>
            </a:r>
            <a:r>
              <a:rPr lang="en-US" sz="3600" dirty="0" smtClean="0">
                <a:latin typeface="American Typewriter"/>
                <a:cs typeface="American Typewriter"/>
              </a:rPr>
              <a:t> “You are " </a:t>
            </a:r>
            <a:r>
              <a:rPr lang="en-US" sz="3600" b="1" dirty="0" smtClean="0">
                <a:latin typeface="American Typewriter"/>
                <a:cs typeface="American Typewriter"/>
              </a:rPr>
              <a:t>+ age +</a:t>
            </a:r>
            <a:r>
              <a:rPr lang="en-US" sz="3600" b="1" dirty="0" smtClean="0">
                <a:latin typeface="American Typewriter"/>
                <a:cs typeface="American Typewriter"/>
              </a:rPr>
              <a:t> </a:t>
            </a:r>
            <a:r>
              <a:rPr lang="en-US" sz="3600" dirty="0" smtClean="0">
                <a:latin typeface="American Typewriter"/>
                <a:cs typeface="American Typewriter"/>
              </a:rPr>
              <a:t>“ years </a:t>
            </a:r>
            <a:r>
              <a:rPr lang="en-US" sz="3600" dirty="0" smtClean="0">
                <a:latin typeface="American Typewriter"/>
                <a:cs typeface="American Typewriter"/>
              </a:rPr>
              <a:t>old."</a:t>
            </a:r>
            <a:endParaRPr lang="en-US" sz="3500" dirty="0" smtClean="0">
              <a:latin typeface="American Typewriter"/>
              <a:cs typeface="American Typewriter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4343402" y="5086530"/>
            <a:ext cx="1981199" cy="1085670"/>
          </a:xfrm>
          <a:prstGeom prst="straightConnector1">
            <a:avLst/>
          </a:prstGeom>
          <a:ln w="2286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24600" y="5750004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merican Typewriter"/>
                <a:cs typeface="American Typewriter"/>
              </a:rPr>
              <a:t>All strings!</a:t>
            </a:r>
            <a:endParaRPr lang="en-US" sz="4000" dirty="0">
              <a:latin typeface="American Typewriter"/>
              <a:cs typeface="American Typewrit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457890"/>
            <a:ext cx="9144000" cy="4001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Helvetica"/>
                <a:cs typeface="Helvetica"/>
              </a:rPr>
              <a:t>Today’s Lesson</a:t>
            </a:r>
            <a:endParaRPr lang="en-US" sz="20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84202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3">
                    <a:lumMod val="75000"/>
                  </a:schemeClr>
                </a:solidFill>
                <a:latin typeface="American Typewriter"/>
                <a:cs typeface="American Typewriter"/>
              </a:rPr>
              <a:t>Today’s lesson:</a:t>
            </a:r>
            <a:endParaRPr lang="en-US" sz="4000" dirty="0">
              <a:solidFill>
                <a:schemeClr val="accent3">
                  <a:lumMod val="75000"/>
                </a:schemeClr>
              </a:solidFill>
              <a:latin typeface="American Typewriter"/>
              <a:cs typeface="American Typewrit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1" y="1295400"/>
            <a:ext cx="89915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 smtClean="0">
                <a:latin typeface="American Typewriter"/>
                <a:cs typeface="American Typewriter"/>
              </a:rPr>
              <a:t>But what if we need to do math with our </a:t>
            </a:r>
            <a:r>
              <a:rPr lang="en-US" sz="4500" dirty="0" err="1" smtClean="0">
                <a:solidFill>
                  <a:schemeClr val="accent6"/>
                </a:solidFill>
                <a:latin typeface="American Typewriter"/>
                <a:cs typeface="American Typewriter"/>
              </a:rPr>
              <a:t>raw_input</a:t>
            </a:r>
            <a:r>
              <a:rPr lang="en-US" sz="4500" dirty="0" smtClean="0">
                <a:solidFill>
                  <a:schemeClr val="accent6"/>
                </a:solidFill>
                <a:latin typeface="American Typewriter"/>
                <a:cs typeface="American Typewriter"/>
              </a:rPr>
              <a:t>( ) </a:t>
            </a:r>
            <a:r>
              <a:rPr lang="en-US" sz="4500" dirty="0" smtClean="0">
                <a:latin typeface="American Typewriter"/>
                <a:cs typeface="American Typewriter"/>
              </a:rPr>
              <a:t>variable?</a:t>
            </a:r>
            <a:endParaRPr lang="en-US" sz="4500" dirty="0">
              <a:latin typeface="American Typewriter"/>
              <a:cs typeface="American Typewrit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3048000"/>
            <a:ext cx="89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# I am four times older than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Manik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. How old am I?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" y="3571220"/>
            <a:ext cx="8915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 smtClean="0">
                <a:latin typeface="American Typewriter"/>
                <a:cs typeface="American Typewriter"/>
              </a:rPr>
              <a:t>Manik</a:t>
            </a:r>
            <a:r>
              <a:rPr lang="en-US" sz="3000" b="1" dirty="0" smtClean="0">
                <a:latin typeface="American Typewriter"/>
                <a:cs typeface="American Typewriter"/>
              </a:rPr>
              <a:t> </a:t>
            </a:r>
            <a:r>
              <a:rPr lang="en-US" sz="3000" dirty="0" smtClean="0">
                <a:latin typeface="American Typewriter"/>
                <a:cs typeface="American Typewriter"/>
              </a:rPr>
              <a:t>= </a:t>
            </a:r>
            <a:r>
              <a:rPr lang="en-US" sz="3000" dirty="0" err="1" smtClean="0">
                <a:latin typeface="American Typewriter"/>
                <a:cs typeface="American Typewriter"/>
              </a:rPr>
              <a:t>raw_input(‘Manik</a:t>
            </a:r>
            <a:r>
              <a:rPr lang="en-US" sz="3000" dirty="0" smtClean="0">
                <a:latin typeface="American Typewriter"/>
                <a:cs typeface="American Typewriter"/>
              </a:rPr>
              <a:t>, how old are you?’)</a:t>
            </a:r>
            <a:br>
              <a:rPr lang="en-US" sz="3000" dirty="0" smtClean="0">
                <a:latin typeface="American Typewriter"/>
                <a:cs typeface="American Typewriter"/>
              </a:rPr>
            </a:br>
            <a:r>
              <a:rPr lang="en-US" sz="3000" dirty="0" smtClean="0">
                <a:latin typeface="American Typewriter"/>
                <a:cs typeface="American Typewriter"/>
              </a:rPr>
              <a:t>&gt; </a:t>
            </a:r>
            <a:r>
              <a:rPr lang="en-US" sz="3000" dirty="0" err="1" smtClean="0">
                <a:latin typeface="American Typewriter"/>
                <a:cs typeface="American Typewriter"/>
              </a:rPr>
              <a:t>Manik</a:t>
            </a:r>
            <a:r>
              <a:rPr lang="en-US" sz="3000" dirty="0" smtClean="0">
                <a:latin typeface="American Typewriter"/>
                <a:cs typeface="American Typewriter"/>
              </a:rPr>
              <a:t>, how old are you?</a:t>
            </a:r>
            <a:br>
              <a:rPr lang="en-US" sz="3000" dirty="0" smtClean="0">
                <a:latin typeface="American Typewriter"/>
                <a:cs typeface="American Typewriter"/>
              </a:rPr>
            </a:br>
            <a:r>
              <a:rPr lang="en-US" sz="3000" b="1" dirty="0" err="1" smtClean="0">
                <a:latin typeface="American Typewriter"/>
                <a:cs typeface="American Typewriter"/>
              </a:rPr>
              <a:t>Manik</a:t>
            </a:r>
            <a:r>
              <a:rPr lang="en-US" sz="3000" b="1" dirty="0" smtClean="0">
                <a:latin typeface="American Typewriter"/>
                <a:cs typeface="American Typewriter"/>
              </a:rPr>
              <a:t> </a:t>
            </a:r>
            <a:r>
              <a:rPr lang="en-US" sz="3000" dirty="0" smtClean="0">
                <a:latin typeface="American Typewriter"/>
                <a:cs typeface="American Typewriter"/>
              </a:rPr>
              <a:t>= 14</a:t>
            </a:r>
          </a:p>
          <a:p>
            <a:r>
              <a:rPr lang="en-US" sz="3000" b="1" dirty="0" smtClean="0">
                <a:latin typeface="American Typewriter"/>
                <a:cs typeface="American Typewriter"/>
              </a:rPr>
              <a:t>Jenkins </a:t>
            </a:r>
            <a:r>
              <a:rPr lang="en-US" sz="3000" dirty="0" smtClean="0">
                <a:latin typeface="American Typewriter"/>
                <a:cs typeface="American Typewriter"/>
              </a:rPr>
              <a:t>=</a:t>
            </a:r>
            <a:r>
              <a:rPr lang="en-US" sz="3000" b="1" dirty="0" smtClean="0">
                <a:latin typeface="American Typewriter"/>
                <a:cs typeface="American Typewriter"/>
              </a:rPr>
              <a:t> </a:t>
            </a:r>
            <a:r>
              <a:rPr lang="en-US" sz="3000" b="1" dirty="0" err="1" smtClean="0">
                <a:latin typeface="American Typewriter"/>
                <a:cs typeface="American Typewriter"/>
              </a:rPr>
              <a:t>Manik</a:t>
            </a:r>
            <a:r>
              <a:rPr lang="en-US" sz="3000" dirty="0" smtClean="0">
                <a:latin typeface="American Typewriter"/>
                <a:cs typeface="American Typewriter"/>
              </a:rPr>
              <a:t>*4</a:t>
            </a:r>
          </a:p>
          <a:p>
            <a:r>
              <a:rPr lang="en-US" sz="3000" b="1" dirty="0" smtClean="0">
                <a:latin typeface="American Typewriter"/>
                <a:cs typeface="American Typewriter"/>
              </a:rPr>
              <a:t>Jenkins </a:t>
            </a:r>
            <a:r>
              <a:rPr lang="en-US" sz="3000" dirty="0" smtClean="0">
                <a:latin typeface="American Typewriter"/>
                <a:cs typeface="American Typewriter"/>
              </a:rPr>
              <a:t>= 1414141414141414141414141414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5172</TotalTime>
  <Words>932</Words>
  <Application>Microsoft Macintosh PowerPoint</Application>
  <PresentationFormat>On-screen Show (4:3)</PresentationFormat>
  <Paragraphs>101</Paragraphs>
  <Slides>12</Slides>
  <Notes>11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NYCiSchool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Christina Jenkins</dc:creator>
  <cp:lastModifiedBy>Christina Jenkins</cp:lastModifiedBy>
  <cp:revision>13</cp:revision>
  <dcterms:created xsi:type="dcterms:W3CDTF">2015-01-07T06:27:29Z</dcterms:created>
  <dcterms:modified xsi:type="dcterms:W3CDTF">2015-01-09T18:34:49Z</dcterms:modified>
</cp:coreProperties>
</file>