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2" r:id="rId6"/>
    <p:sldId id="263" r:id="rId7"/>
    <p:sldId id="264" r:id="rId8"/>
    <p:sldId id="265" r:id="rId9"/>
    <p:sldId id="266" r:id="rId10"/>
    <p:sldId id="267" r:id="rId11"/>
    <p:sldId id="260"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4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566B0-8B34-49AA-9A8E-91E8A6ACD5C4}"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322667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566B0-8B34-49AA-9A8E-91E8A6ACD5C4}"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305939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566B0-8B34-49AA-9A8E-91E8A6ACD5C4}"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73324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566B0-8B34-49AA-9A8E-91E8A6ACD5C4}"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428579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566B0-8B34-49AA-9A8E-91E8A6ACD5C4}"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374975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8566B0-8B34-49AA-9A8E-91E8A6ACD5C4}"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206058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8566B0-8B34-49AA-9A8E-91E8A6ACD5C4}"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328642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8566B0-8B34-49AA-9A8E-91E8A6ACD5C4}"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263277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566B0-8B34-49AA-9A8E-91E8A6ACD5C4}"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74737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566B0-8B34-49AA-9A8E-91E8A6ACD5C4}"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254582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566B0-8B34-49AA-9A8E-91E8A6ACD5C4}"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CB433-0EF7-4845-A82C-8A33B646E3A2}" type="slidenum">
              <a:rPr lang="en-US" smtClean="0"/>
              <a:t>‹#›</a:t>
            </a:fld>
            <a:endParaRPr lang="en-US"/>
          </a:p>
        </p:txBody>
      </p:sp>
    </p:spTree>
    <p:extLst>
      <p:ext uri="{BB962C8B-B14F-4D97-AF65-F5344CB8AC3E}">
        <p14:creationId xmlns:p14="http://schemas.microsoft.com/office/powerpoint/2010/main" val="128444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566B0-8B34-49AA-9A8E-91E8A6ACD5C4}" type="datetimeFigureOut">
              <a:rPr lang="en-US" smtClean="0"/>
              <a:t>8/25/2016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CB433-0EF7-4845-A82C-8A33B646E3A2}" type="slidenum">
              <a:rPr lang="en-US" smtClean="0"/>
              <a:t>‹#›</a:t>
            </a:fld>
            <a:endParaRPr lang="en-US"/>
          </a:p>
        </p:txBody>
      </p:sp>
    </p:spTree>
    <p:extLst>
      <p:ext uri="{BB962C8B-B14F-4D97-AF65-F5344CB8AC3E}">
        <p14:creationId xmlns:p14="http://schemas.microsoft.com/office/powerpoint/2010/main" val="248986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NETS Business Categories</a:t>
            </a:r>
            <a:endParaRPr lang="en-US" dirty="0"/>
          </a:p>
        </p:txBody>
      </p:sp>
      <p:sp>
        <p:nvSpPr>
          <p:cNvPr id="3" name="Subtitle 2"/>
          <p:cNvSpPr>
            <a:spLocks noGrp="1"/>
          </p:cNvSpPr>
          <p:nvPr>
            <p:ph type="subTitle" idx="1"/>
          </p:nvPr>
        </p:nvSpPr>
        <p:spPr/>
        <p:txBody>
          <a:bodyPr/>
          <a:lstStyle/>
          <a:p>
            <a:r>
              <a:rPr lang="en-US" dirty="0" smtClean="0"/>
              <a:t>- Columbia University Mailman School of Public Health RECVD Team</a:t>
            </a:r>
            <a:endParaRPr lang="en-US" dirty="0"/>
          </a:p>
        </p:txBody>
      </p:sp>
    </p:spTree>
    <p:extLst>
      <p:ext uri="{BB962C8B-B14F-4D97-AF65-F5344CB8AC3E}">
        <p14:creationId xmlns:p14="http://schemas.microsoft.com/office/powerpoint/2010/main" val="83060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Activity Facility Categories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physical activity facilities not categorized as multi-use were considered either vigorous or light/moderate physical activity facilities.</a:t>
            </a:r>
          </a:p>
          <a:p>
            <a:r>
              <a:rPr lang="en-US" dirty="0" smtClean="0"/>
              <a:t>The Compendium of Physical Activity (Ainsworth et al., 2000) categorizes exercise intensity as vigorous or light/moderate based on MET values</a:t>
            </a:r>
          </a:p>
          <a:p>
            <a:pPr lvl="1"/>
            <a:r>
              <a:rPr lang="en-US" dirty="0" smtClean="0"/>
              <a:t>We individually categorized all exercise facility SIC Codes that were not multi-use as vigorous and light/moderate based on these criteria and used them to create two mutually exclusive categories</a:t>
            </a:r>
            <a:endParaRPr lang="en-US" dirty="0"/>
          </a:p>
        </p:txBody>
      </p:sp>
    </p:spTree>
    <p:extLst>
      <p:ext uri="{BB962C8B-B14F-4D97-AF65-F5344CB8AC3E}">
        <p14:creationId xmlns:p14="http://schemas.microsoft.com/office/powerpoint/2010/main" val="114786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Can be Simple:  </a:t>
            </a:r>
            <a:r>
              <a:rPr lang="en-US" dirty="0" smtClean="0"/>
              <a:t>Fish Markets</a:t>
            </a:r>
            <a:endParaRPr lang="en-US" dirty="0"/>
          </a:p>
        </p:txBody>
      </p:sp>
      <p:sp>
        <p:nvSpPr>
          <p:cNvPr id="3" name="Content Placeholder 2"/>
          <p:cNvSpPr>
            <a:spLocks noGrp="1"/>
          </p:cNvSpPr>
          <p:nvPr>
            <p:ph idx="1"/>
          </p:nvPr>
        </p:nvSpPr>
        <p:spPr/>
        <p:txBody>
          <a:bodyPr/>
          <a:lstStyle/>
          <a:p>
            <a:r>
              <a:rPr lang="en-US" dirty="0" smtClean="0"/>
              <a:t>While categorizations sometimes need to be complex to fit a researcher’s needs, simple categories based only on SIC codes are often sufficient</a:t>
            </a:r>
            <a:endParaRPr lang="en-US" dirty="0" smtClean="0"/>
          </a:p>
          <a:p>
            <a:r>
              <a:rPr lang="en-US" dirty="0" smtClean="0"/>
              <a:t>A </a:t>
            </a:r>
            <a:r>
              <a:rPr lang="en-US" dirty="0" smtClean="0"/>
              <a:t>business can be categorized as a fish market if it meets the following criteria:</a:t>
            </a:r>
          </a:p>
          <a:p>
            <a:pPr lvl="1"/>
            <a:r>
              <a:rPr lang="en-US" dirty="0" smtClean="0"/>
              <a:t>SIC code is in the range of 54210100:54210199</a:t>
            </a:r>
          </a:p>
          <a:p>
            <a:pPr lvl="1"/>
            <a:endParaRPr lang="en-US" dirty="0"/>
          </a:p>
        </p:txBody>
      </p:sp>
    </p:spTree>
    <p:extLst>
      <p:ext uri="{BB962C8B-B14F-4D97-AF65-F5344CB8AC3E}">
        <p14:creationId xmlns:p14="http://schemas.microsoft.com/office/powerpoint/2010/main" val="3727555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Retail Categories</a:t>
            </a:r>
            <a:endParaRPr lang="en-US" dirty="0"/>
          </a:p>
        </p:txBody>
      </p:sp>
      <p:sp>
        <p:nvSpPr>
          <p:cNvPr id="3" name="Content Placeholder 2"/>
          <p:cNvSpPr>
            <a:spLocks noGrp="1"/>
          </p:cNvSpPr>
          <p:nvPr>
            <p:ph idx="1"/>
          </p:nvPr>
        </p:nvSpPr>
        <p:spPr/>
        <p:txBody>
          <a:bodyPr/>
          <a:lstStyle/>
          <a:p>
            <a:r>
              <a:rPr lang="en-US" dirty="0" smtClean="0"/>
              <a:t>While specific categories are useful, sometimes we need to look at things more broadly</a:t>
            </a:r>
          </a:p>
          <a:p>
            <a:r>
              <a:rPr lang="en-US" dirty="0" smtClean="0"/>
              <a:t>Aggregate retail categories are broader and capture a number of more specific categories within them</a:t>
            </a:r>
          </a:p>
          <a:p>
            <a:pPr lvl="1"/>
            <a:r>
              <a:rPr lang="en-US" dirty="0" smtClean="0"/>
              <a:t>Example: The unhealthy food sources category includes: fast food, pizza, bakeries, meat markets, convenience stores, and bodegas</a:t>
            </a:r>
            <a:endParaRPr lang="en-US" dirty="0"/>
          </a:p>
        </p:txBody>
      </p:sp>
    </p:spTree>
    <p:extLst>
      <p:ext uri="{BB962C8B-B14F-4D97-AF65-F5344CB8AC3E}">
        <p14:creationId xmlns:p14="http://schemas.microsoft.com/office/powerpoint/2010/main" val="366127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Business Categorization with NETS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NETS uses Standard Industrial Classification (SIC) codes as their native measure of business </a:t>
            </a:r>
            <a:r>
              <a:rPr lang="en-US" dirty="0" smtClean="0"/>
              <a:t>categorization</a:t>
            </a:r>
            <a:endParaRPr lang="en-US" dirty="0" smtClean="0"/>
          </a:p>
          <a:p>
            <a:r>
              <a:rPr lang="en-US" dirty="0" smtClean="0"/>
              <a:t>It is often desirable to create business </a:t>
            </a:r>
            <a:r>
              <a:rPr lang="en-US" dirty="0" smtClean="0"/>
              <a:t>categories that </a:t>
            </a:r>
            <a:r>
              <a:rPr lang="en-US" dirty="0" smtClean="0"/>
              <a:t>go beyond what is described in SIC code (business name, number of employees, annual sales)</a:t>
            </a:r>
          </a:p>
          <a:p>
            <a:r>
              <a:rPr lang="en-US" dirty="0" smtClean="0"/>
              <a:t>We have created a custom system of business categorization based on a number of different factors</a:t>
            </a:r>
          </a:p>
        </p:txBody>
      </p:sp>
    </p:spTree>
    <p:extLst>
      <p:ext uri="{BB962C8B-B14F-4D97-AF65-F5344CB8AC3E}">
        <p14:creationId xmlns:p14="http://schemas.microsoft.com/office/powerpoint/2010/main" val="1316681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Important to Note</a:t>
            </a:r>
            <a:endParaRPr lang="en-US" dirty="0"/>
          </a:p>
        </p:txBody>
      </p:sp>
      <p:sp>
        <p:nvSpPr>
          <p:cNvPr id="3" name="Content Placeholder 2"/>
          <p:cNvSpPr>
            <a:spLocks noGrp="1"/>
          </p:cNvSpPr>
          <p:nvPr>
            <p:ph idx="1"/>
          </p:nvPr>
        </p:nvSpPr>
        <p:spPr/>
        <p:txBody>
          <a:bodyPr/>
          <a:lstStyle/>
          <a:p>
            <a:r>
              <a:rPr lang="en-US" dirty="0" smtClean="0"/>
              <a:t>Categories can be built on a variety of criteria, and can be straightforward SIC code classifications or include other more complex criteria</a:t>
            </a:r>
          </a:p>
          <a:p>
            <a:r>
              <a:rPr lang="en-US" dirty="0" smtClean="0"/>
              <a:t>Our native categories are not mutually exclusive by </a:t>
            </a:r>
            <a:r>
              <a:rPr lang="en-US" dirty="0" smtClean="0"/>
              <a:t>nature*; </a:t>
            </a:r>
            <a:r>
              <a:rPr lang="en-US" dirty="0" smtClean="0"/>
              <a:t>a business can fit in more than one category</a:t>
            </a:r>
            <a:endParaRPr lang="en-US" dirty="0"/>
          </a:p>
        </p:txBody>
      </p:sp>
      <p:sp>
        <p:nvSpPr>
          <p:cNvPr id="4" name="TextBox 3"/>
          <p:cNvSpPr txBox="1"/>
          <p:nvPr/>
        </p:nvSpPr>
        <p:spPr>
          <a:xfrm>
            <a:off x="228600" y="6400800"/>
            <a:ext cx="4419600" cy="369332"/>
          </a:xfrm>
          <a:prstGeom prst="rect">
            <a:avLst/>
          </a:prstGeom>
          <a:noFill/>
        </p:spPr>
        <p:txBody>
          <a:bodyPr wrap="square" rtlCol="0">
            <a:spAutoFit/>
          </a:bodyPr>
          <a:lstStyle/>
          <a:p>
            <a:r>
              <a:rPr lang="en-US" dirty="0" smtClean="0"/>
              <a:t>* Some exceptions apply</a:t>
            </a:r>
            <a:endParaRPr lang="en-US" dirty="0"/>
          </a:p>
        </p:txBody>
      </p:sp>
    </p:spTree>
    <p:extLst>
      <p:ext uri="{BB962C8B-B14F-4D97-AF65-F5344CB8AC3E}">
        <p14:creationId xmlns:p14="http://schemas.microsoft.com/office/powerpoint/2010/main" val="508601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Example: Pizza</a:t>
            </a:r>
            <a:endParaRPr lang="en-US" dirty="0"/>
          </a:p>
        </p:txBody>
      </p:sp>
      <p:sp>
        <p:nvSpPr>
          <p:cNvPr id="3" name="Content Placeholder 2"/>
          <p:cNvSpPr>
            <a:spLocks noGrp="1"/>
          </p:cNvSpPr>
          <p:nvPr>
            <p:ph idx="1"/>
          </p:nvPr>
        </p:nvSpPr>
        <p:spPr>
          <a:xfrm>
            <a:off x="228600" y="1600200"/>
            <a:ext cx="8534400" cy="4525963"/>
          </a:xfrm>
        </p:spPr>
        <p:txBody>
          <a:bodyPr>
            <a:normAutofit/>
          </a:bodyPr>
          <a:lstStyle/>
          <a:p>
            <a:r>
              <a:rPr lang="en-US" dirty="0" smtClean="0"/>
              <a:t>A business can be categorized as a pizza restaurant if it meets EITHER of the following criteria:</a:t>
            </a:r>
          </a:p>
          <a:p>
            <a:pPr lvl="1"/>
            <a:r>
              <a:rPr lang="en-US" dirty="0"/>
              <a:t> </a:t>
            </a:r>
            <a:r>
              <a:rPr lang="en-US" dirty="0" smtClean="0"/>
              <a:t>SIC code is either 58120600, 58120601, or 5820602</a:t>
            </a:r>
          </a:p>
          <a:p>
            <a:pPr lvl="1"/>
            <a:r>
              <a:rPr lang="en-US" dirty="0"/>
              <a:t> </a:t>
            </a:r>
            <a:r>
              <a:rPr lang="en-US" dirty="0" smtClean="0"/>
              <a:t>SIC code is within either of these ranges (inclusive): (54110000:54999999, 58120000:58129999) AND the word “pizza” or “pizzeria” is in the recorded company name or trade name </a:t>
            </a:r>
            <a:endParaRPr lang="en-US" dirty="0"/>
          </a:p>
        </p:txBody>
      </p:sp>
    </p:spTree>
    <p:extLst>
      <p:ext uri="{BB962C8B-B14F-4D97-AF65-F5344CB8AC3E}">
        <p14:creationId xmlns:p14="http://schemas.microsoft.com/office/powerpoint/2010/main" val="209971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Category</a:t>
            </a:r>
            <a:endParaRPr lang="en-US" dirty="0"/>
          </a:p>
        </p:txBody>
      </p:sp>
      <p:sp>
        <p:nvSpPr>
          <p:cNvPr id="3" name="Content Placeholder 2"/>
          <p:cNvSpPr>
            <a:spLocks noGrp="1"/>
          </p:cNvSpPr>
          <p:nvPr>
            <p:ph idx="1"/>
          </p:nvPr>
        </p:nvSpPr>
        <p:spPr/>
        <p:txBody>
          <a:bodyPr/>
          <a:lstStyle/>
          <a:p>
            <a:r>
              <a:rPr lang="en-US" dirty="0" smtClean="0"/>
              <a:t>Categories can be straightforward collections of SIC codes, but often this is not comprehensive enough to address our needs</a:t>
            </a:r>
          </a:p>
          <a:p>
            <a:r>
              <a:rPr lang="en-US" dirty="0" smtClean="0"/>
              <a:t>Additional criteria are dependent on the needs of the researcher, as can be seen in the fast food, or “AFF” (all fast food) category we have created</a:t>
            </a:r>
            <a:endParaRPr lang="en-US" dirty="0"/>
          </a:p>
        </p:txBody>
      </p:sp>
    </p:spTree>
    <p:extLst>
      <p:ext uri="{BB962C8B-B14F-4D97-AF65-F5344CB8AC3E}">
        <p14:creationId xmlns:p14="http://schemas.microsoft.com/office/powerpoint/2010/main" val="399560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AFF Category</a:t>
            </a:r>
            <a:endParaRPr lang="en-US" dirty="0"/>
          </a:p>
        </p:txBody>
      </p:sp>
      <p:sp>
        <p:nvSpPr>
          <p:cNvPr id="3" name="Content Placeholder 2"/>
          <p:cNvSpPr>
            <a:spLocks noGrp="1"/>
          </p:cNvSpPr>
          <p:nvPr>
            <p:ph idx="1"/>
          </p:nvPr>
        </p:nvSpPr>
        <p:spPr/>
        <p:txBody>
          <a:bodyPr>
            <a:normAutofit/>
          </a:bodyPr>
          <a:lstStyle/>
          <a:p>
            <a:r>
              <a:rPr lang="en-US" dirty="0" smtClean="0"/>
              <a:t>We found it necessary to categorize fast food restaurants, but many restaurants that could be considered fast food did not use the fast food SIC codes (codes are self-reported)</a:t>
            </a:r>
          </a:p>
          <a:p>
            <a:pPr lvl="1"/>
            <a:r>
              <a:rPr lang="en-US" dirty="0" smtClean="0"/>
              <a:t>Many would instead classify themselves based on the type of food they were serving, i.e. Papa John’s as a pizza restaurant</a:t>
            </a:r>
          </a:p>
          <a:p>
            <a:r>
              <a:rPr lang="en-US" dirty="0" smtClean="0"/>
              <a:t>We decided to search for outside information to help us to better classify AFF restaurants</a:t>
            </a:r>
          </a:p>
          <a:p>
            <a:endParaRPr lang="en-US" dirty="0"/>
          </a:p>
        </p:txBody>
      </p:sp>
    </p:spTree>
    <p:extLst>
      <p:ext uri="{BB962C8B-B14F-4D97-AF65-F5344CB8AC3E}">
        <p14:creationId xmlns:p14="http://schemas.microsoft.com/office/powerpoint/2010/main" val="310518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AFF Category</a:t>
            </a:r>
            <a:endParaRPr lang="en-US" dirty="0"/>
          </a:p>
        </p:txBody>
      </p:sp>
      <p:sp>
        <p:nvSpPr>
          <p:cNvPr id="3" name="Content Placeholder 2"/>
          <p:cNvSpPr>
            <a:spLocks noGrp="1"/>
          </p:cNvSpPr>
          <p:nvPr>
            <p:ph idx="1"/>
          </p:nvPr>
        </p:nvSpPr>
        <p:spPr/>
        <p:txBody>
          <a:bodyPr/>
          <a:lstStyle/>
          <a:p>
            <a:r>
              <a:rPr lang="en-US" dirty="0" err="1"/>
              <a:t>Technomic</a:t>
            </a:r>
            <a:r>
              <a:rPr lang="en-US" dirty="0"/>
              <a:t> is a research and consulting firm servicing the food and foodservice </a:t>
            </a:r>
            <a:r>
              <a:rPr lang="en-US" dirty="0" smtClean="0"/>
              <a:t>industry</a:t>
            </a:r>
          </a:p>
          <a:p>
            <a:r>
              <a:rPr lang="en-US" dirty="0" smtClean="0"/>
              <a:t>We incorporated their research on the top 100 chain fast food restaurants by categorizing restaurants as AFF if they had SIC codes beginning with 5812 (eating places) and the company name was similar to any of these 100 names</a:t>
            </a:r>
            <a:endParaRPr lang="en-US" dirty="0"/>
          </a:p>
        </p:txBody>
      </p:sp>
    </p:spTree>
    <p:extLst>
      <p:ext uri="{BB962C8B-B14F-4D97-AF65-F5344CB8AC3E}">
        <p14:creationId xmlns:p14="http://schemas.microsoft.com/office/powerpoint/2010/main" val="35281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 Category Adjustments</a:t>
            </a:r>
            <a:endParaRPr lang="en-US" dirty="0"/>
          </a:p>
        </p:txBody>
      </p:sp>
      <p:sp>
        <p:nvSpPr>
          <p:cNvPr id="3" name="Content Placeholder 2"/>
          <p:cNvSpPr>
            <a:spLocks noGrp="1"/>
          </p:cNvSpPr>
          <p:nvPr>
            <p:ph idx="1"/>
          </p:nvPr>
        </p:nvSpPr>
        <p:spPr/>
        <p:txBody>
          <a:bodyPr>
            <a:normAutofit lnSpcReduction="10000"/>
          </a:bodyPr>
          <a:lstStyle/>
          <a:p>
            <a:r>
              <a:rPr lang="en-US" dirty="0" smtClean="0"/>
              <a:t>Occasionally categories may benefit from adjustments based on specific regions</a:t>
            </a:r>
          </a:p>
          <a:p>
            <a:r>
              <a:rPr lang="en-US" dirty="0" smtClean="0"/>
              <a:t>For example, in New York City we have a hot dog fast food chain called “Papaya King” which is not found elsewhere.</a:t>
            </a:r>
          </a:p>
          <a:p>
            <a:r>
              <a:rPr lang="en-US" dirty="0" smtClean="0"/>
              <a:t>We brainstormed (</a:t>
            </a:r>
            <a:r>
              <a:rPr lang="en-US" i="1" dirty="0" smtClean="0"/>
              <a:t>is this how we got these?)</a:t>
            </a:r>
            <a:r>
              <a:rPr lang="en-US" dirty="0" smtClean="0"/>
              <a:t> a list of NYC specific fast food chains and added them to the </a:t>
            </a:r>
            <a:r>
              <a:rPr lang="en-US" dirty="0" err="1" smtClean="0"/>
              <a:t>Technomic</a:t>
            </a:r>
            <a:r>
              <a:rPr lang="en-US" dirty="0" smtClean="0"/>
              <a:t> list when working with NYC data</a:t>
            </a:r>
            <a:endParaRPr lang="en-US" dirty="0"/>
          </a:p>
        </p:txBody>
      </p:sp>
    </p:spTree>
    <p:extLst>
      <p:ext uri="{BB962C8B-B14F-4D97-AF65-F5344CB8AC3E}">
        <p14:creationId xmlns:p14="http://schemas.microsoft.com/office/powerpoint/2010/main" val="255790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Activity Facility Categories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wanted to break up Physical Activity Facilities into a few more specific categories, but this was not possible using only SIC codes.  We identified the following:</a:t>
            </a:r>
          </a:p>
          <a:p>
            <a:r>
              <a:rPr lang="en-US" dirty="0" smtClean="0"/>
              <a:t>Multi-Use Facilities:  Facilities used for exercise as well as other activities.  We used a number of SIC codes as well as a text search for common names of institutions that served mainly as:</a:t>
            </a:r>
          </a:p>
          <a:p>
            <a:pPr lvl="1"/>
            <a:r>
              <a:rPr lang="en-US" dirty="0" smtClean="0"/>
              <a:t>Youth centers</a:t>
            </a:r>
          </a:p>
          <a:p>
            <a:pPr lvl="1"/>
            <a:r>
              <a:rPr lang="en-US" dirty="0" smtClean="0"/>
              <a:t>Religious or cultural community centers</a:t>
            </a:r>
          </a:p>
        </p:txBody>
      </p:sp>
    </p:spTree>
    <p:extLst>
      <p:ext uri="{BB962C8B-B14F-4D97-AF65-F5344CB8AC3E}">
        <p14:creationId xmlns:p14="http://schemas.microsoft.com/office/powerpoint/2010/main" val="838425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662</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NETS Business Categories</vt:lpstr>
      <vt:lpstr>Business Categorization with NETS</vt:lpstr>
      <vt:lpstr>Categories:  Important to Note</vt:lpstr>
      <vt:lpstr>Category Example: Pizza</vt:lpstr>
      <vt:lpstr>Building a Category</vt:lpstr>
      <vt:lpstr>The AFF Category</vt:lpstr>
      <vt:lpstr>The AFF Category</vt:lpstr>
      <vt:lpstr>Regional Category Adjustments</vt:lpstr>
      <vt:lpstr>Physical Activity Facility Categories</vt:lpstr>
      <vt:lpstr>Physical Activity Facility Categories</vt:lpstr>
      <vt:lpstr>Categories Can be Simple:  Fish Markets</vt:lpstr>
      <vt:lpstr>Aggregate Retail Categories</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Your Own NETS Classification Category</dc:title>
  <dc:creator>Cahill, Jesse P.</dc:creator>
  <cp:lastModifiedBy>Cahill, Jesse P.</cp:lastModifiedBy>
  <cp:revision>32</cp:revision>
  <dcterms:created xsi:type="dcterms:W3CDTF">2016-08-18T18:13:17Z</dcterms:created>
  <dcterms:modified xsi:type="dcterms:W3CDTF">2016-08-25T18:32:33Z</dcterms:modified>
</cp:coreProperties>
</file>