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2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66B0-8B34-49AA-9A8E-91E8A6ACD5C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B433-0EF7-4845-A82C-8A33B646E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nppjsonviewer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Create Your Own NETS Classification Category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Columbia University Mailman School of Public Health RECVD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Categories can use any number of combinations of the true/false questions we’ve described.  A business belongs to a category if this Boolean conditional evaluates to True.  These are all the combinations we’ve identified and used: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r>
              <a:rPr lang="en-US" dirty="0"/>
              <a:t> OR (</a:t>
            </a:r>
            <a:r>
              <a:rPr lang="en-US" dirty="0" err="1"/>
              <a:t>sic_range</a:t>
            </a:r>
            <a:r>
              <a:rPr lang="en-US" dirty="0"/>
              <a:t> AND name)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r>
              <a:rPr lang="en-US" dirty="0"/>
              <a:t> OR </a:t>
            </a:r>
            <a:r>
              <a:rPr lang="en-US" dirty="0" err="1"/>
              <a:t>sic_range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r>
              <a:rPr lang="en-US" dirty="0"/>
              <a:t> AND </a:t>
            </a:r>
            <a:r>
              <a:rPr lang="en-US" dirty="0" err="1"/>
              <a:t>emp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r>
              <a:rPr lang="en-US" dirty="0"/>
              <a:t> AND (sales OR </a:t>
            </a:r>
            <a:r>
              <a:rPr lang="en-US" dirty="0" err="1"/>
              <a:t>emp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sic_range</a:t>
            </a:r>
            <a:r>
              <a:rPr lang="en-US" dirty="0"/>
              <a:t> OR (sic_range_2 AND name)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sic_exclusive</a:t>
            </a:r>
            <a:r>
              <a:rPr lang="en-US" dirty="0"/>
              <a:t> OR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93106"/>
            <a:ext cx="4435172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6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Examining a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Let’s look at Pizza again, in </a:t>
            </a:r>
            <a:r>
              <a:rPr lang="en-US" dirty="0" err="1" smtClean="0"/>
              <a:t>json_config.JSON</a:t>
            </a:r>
            <a:r>
              <a:rPr lang="en-US" dirty="0" smtClean="0"/>
              <a:t> (the only file we’ll be working with)</a:t>
            </a:r>
          </a:p>
          <a:p>
            <a:r>
              <a:rPr lang="en-US" dirty="0" smtClean="0"/>
              <a:t>Notice the “</a:t>
            </a:r>
            <a:r>
              <a:rPr lang="en-US" dirty="0" err="1" smtClean="0"/>
              <a:t>piz</a:t>
            </a:r>
            <a:r>
              <a:rPr lang="en-US" dirty="0" smtClean="0"/>
              <a:t>” object, and the other objects and arrays it contains</a:t>
            </a:r>
          </a:p>
          <a:p>
            <a:pPr lvl="1"/>
            <a:r>
              <a:rPr lang="en-US" dirty="0" smtClean="0"/>
              <a:t>All categories don’t need all sub-objects.  If it’s not relevant, just leave it out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3" idx="2"/>
          </p:cNvCxnSpPr>
          <p:nvPr/>
        </p:nvCxnSpPr>
        <p:spPr>
          <a:xfrm flipH="1">
            <a:off x="6761679" y="3467100"/>
            <a:ext cx="1020246" cy="266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95887" y="1774031"/>
            <a:ext cx="428625" cy="352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62625" y="1669256"/>
            <a:ext cx="9525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15125" y="1866900"/>
            <a:ext cx="800100" cy="647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2"/>
          </p:cNvCxnSpPr>
          <p:nvPr/>
        </p:nvCxnSpPr>
        <p:spPr>
          <a:xfrm flipH="1">
            <a:off x="5591175" y="4185047"/>
            <a:ext cx="2190750" cy="929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38825" y="4953000"/>
            <a:ext cx="20574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775" y="1400175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Opening bracket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315075" y="1295400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Category name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134225" y="1564481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105650" y="2667000"/>
            <a:ext cx="13525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Represents two ranges: (5411:5499), (58120,:58129)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233702" y="3663553"/>
            <a:ext cx="1096446" cy="52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Closing Bracket ends category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496175" y="4572000"/>
            <a:ext cx="800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Next category</a:t>
            </a:r>
            <a:endParaRPr lang="en-US" sz="1200" dirty="0"/>
          </a:p>
        </p:txBody>
      </p:sp>
      <p:cxnSp>
        <p:nvCxnSpPr>
          <p:cNvPr id="2054" name="Straight Arrow Connector 2053"/>
          <p:cNvCxnSpPr/>
          <p:nvPr/>
        </p:nvCxnSpPr>
        <p:spPr>
          <a:xfrm flipH="1" flipV="1">
            <a:off x="6934200" y="4762500"/>
            <a:ext cx="457200" cy="1257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2054"/>
          <p:cNvSpPr/>
          <p:nvPr/>
        </p:nvSpPr>
        <p:spPr>
          <a:xfrm>
            <a:off x="6477000" y="5943600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Tells the code how to evaluate the business against the category.  Numbers correspond to those in the previous slide</a:t>
            </a:r>
            <a:endParaRPr lang="en-US" sz="1200" dirty="0"/>
          </a:p>
        </p:txBody>
      </p:sp>
      <p:sp>
        <p:nvSpPr>
          <p:cNvPr id="2056" name="Rectangle 2055"/>
          <p:cNvSpPr/>
          <p:nvPr/>
        </p:nvSpPr>
        <p:spPr>
          <a:xfrm>
            <a:off x="7934325" y="5299472"/>
            <a:ext cx="910173" cy="46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Ignore </a:t>
            </a:r>
            <a:endParaRPr lang="en-US" sz="1200" dirty="0"/>
          </a:p>
        </p:txBody>
      </p:sp>
      <p:cxnSp>
        <p:nvCxnSpPr>
          <p:cNvPr id="2058" name="Straight Arrow Connector 2057"/>
          <p:cNvCxnSpPr>
            <a:stCxn id="2056" idx="0"/>
          </p:cNvCxnSpPr>
          <p:nvPr/>
        </p:nvCxnSpPr>
        <p:spPr>
          <a:xfrm flipH="1" flipV="1">
            <a:off x="6477000" y="4953000"/>
            <a:ext cx="1912412" cy="346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New Category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custom categories can easily be added if they are evaluated in the same manner as one of the existing conditionals, using the existing true/false questions</a:t>
            </a:r>
          </a:p>
          <a:p>
            <a:r>
              <a:rPr lang="en-US" dirty="0" smtClean="0"/>
              <a:t>If you wish to base a category on a </a:t>
            </a:r>
            <a:r>
              <a:rPr lang="en-US" i="1" dirty="0" smtClean="0"/>
              <a:t>new</a:t>
            </a:r>
            <a:r>
              <a:rPr lang="en-US" dirty="0" smtClean="0"/>
              <a:t> conditional, this must be done by modifying the Python source code</a:t>
            </a:r>
          </a:p>
          <a:p>
            <a:pPr lvl="1"/>
            <a:r>
              <a:rPr lang="en-US" dirty="0" smtClean="0"/>
              <a:t>For the purpose of this tutorial, we will assume you are using an existing conditional and true/false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New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It’s easy!  First, develop the rules that define your category and which conditional they 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json_config.JSON</a:t>
            </a:r>
            <a:r>
              <a:rPr lang="en-US" dirty="0" smtClean="0"/>
              <a:t> in either Notepad++ or your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is irrelevant in JSON, you may put the new object at any point in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all the true/false conditions relevant to your category, and its conditional type</a:t>
            </a:r>
          </a:p>
          <a:p>
            <a:pPr lvl="1"/>
            <a:r>
              <a:rPr lang="en-US" dirty="0" smtClean="0"/>
              <a:t>Remember, Objects are enclosed in curly brackets.  Arrays are enclosed in square brackets.  Values are separated by commas.  </a:t>
            </a:r>
          </a:p>
          <a:p>
            <a:pPr lvl="1"/>
            <a:r>
              <a:rPr lang="en-US" dirty="0" smtClean="0"/>
              <a:t>Your JSON editor will be able to check your file for syntax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Save, and that’s it!  The wrangling code now includes your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NETS uses Standard Industrial Classification (SIC) codes as their native measure of business classification</a:t>
            </a:r>
          </a:p>
          <a:p>
            <a:r>
              <a:rPr lang="en-US" dirty="0" smtClean="0"/>
              <a:t>It is often desirable to create business classes that go beyond what is described in SIC code (business name, number of employees, annual sales)</a:t>
            </a:r>
          </a:p>
          <a:p>
            <a:r>
              <a:rPr lang="en-US" dirty="0" smtClean="0"/>
              <a:t>We have </a:t>
            </a:r>
            <a:r>
              <a:rPr lang="en-US" dirty="0" smtClean="0"/>
              <a:t>created a custom system of business categorization based on a number of different factors</a:t>
            </a:r>
          </a:p>
        </p:txBody>
      </p:sp>
    </p:spTree>
    <p:extLst>
      <p:ext uri="{BB962C8B-B14F-4D97-AF65-F5344CB8AC3E}">
        <p14:creationId xmlns:p14="http://schemas.microsoft.com/office/powerpoint/2010/main" val="13166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Example: Pizza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business can be categorized as a pizza restaurant if it meets EITHER of the following criteria: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SIC code is either 58120600, 58120601, or 5820602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SIC code is within either of these </a:t>
            </a:r>
            <a:r>
              <a:rPr lang="en-US" dirty="0" smtClean="0"/>
              <a:t>ranges (inclusive): </a:t>
            </a:r>
            <a:r>
              <a:rPr lang="en-US" dirty="0" smtClean="0"/>
              <a:t>(54110000:54999999, 58120000:58129999) AND the word “pizza” or “pizzeria” is in the recorded company name or trade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Example:  Fish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business can be categorized as a fish market if it meets the following criteria:</a:t>
            </a:r>
          </a:p>
          <a:p>
            <a:pPr lvl="1"/>
            <a:r>
              <a:rPr lang="en-US" dirty="0" smtClean="0"/>
              <a:t>SIC code is in the range of 54210100:54210199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Categories:  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can be built on a variety of criteria, and can be straightforward SIC code classifications or include other more complex </a:t>
            </a:r>
            <a:r>
              <a:rPr lang="en-US" dirty="0" smtClean="0"/>
              <a:t>criteria</a:t>
            </a:r>
            <a:endParaRPr lang="en-US" dirty="0" smtClean="0"/>
          </a:p>
          <a:p>
            <a:r>
              <a:rPr lang="en-US" dirty="0" smtClean="0"/>
              <a:t>Our native categories are not mutually </a:t>
            </a:r>
            <a:r>
              <a:rPr lang="en-US" dirty="0" smtClean="0"/>
              <a:t>exclusive by nature; </a:t>
            </a:r>
            <a:r>
              <a:rPr lang="en-US" dirty="0" smtClean="0"/>
              <a:t>a business can fit </a:t>
            </a:r>
            <a:r>
              <a:rPr lang="en-US" dirty="0" smtClean="0"/>
              <a:t>in more </a:t>
            </a:r>
            <a:r>
              <a:rPr lang="en-US" dirty="0" smtClean="0"/>
              <a:t>than one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</a:t>
            </a:r>
            <a:r>
              <a:rPr lang="en-US" dirty="0" smtClean="0"/>
              <a:t>JavaScript </a:t>
            </a:r>
            <a:r>
              <a:rPr lang="en-US" dirty="0" smtClean="0"/>
              <a:t>Object Notation)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Pronounced </a:t>
            </a:r>
            <a:r>
              <a:rPr lang="en-US" dirty="0" smtClean="0"/>
              <a:t>“</a:t>
            </a:r>
            <a:r>
              <a:rPr lang="en-US" dirty="0" smtClean="0"/>
              <a:t>Jay-</a:t>
            </a:r>
            <a:r>
              <a:rPr lang="en-US" dirty="0" err="1" smtClean="0"/>
              <a:t>sahn</a:t>
            </a:r>
            <a:r>
              <a:rPr lang="en-US" dirty="0" smtClean="0"/>
              <a:t>” or “Jason” (disputed)</a:t>
            </a:r>
          </a:p>
          <a:p>
            <a:r>
              <a:rPr lang="en-US" dirty="0" smtClean="0"/>
              <a:t>Derived closely from the description </a:t>
            </a:r>
            <a:r>
              <a:rPr lang="en-US" dirty="0" smtClean="0"/>
              <a:t>of objects in JavaScript</a:t>
            </a:r>
          </a:p>
          <a:p>
            <a:r>
              <a:rPr lang="en-US" dirty="0"/>
              <a:t>E</a:t>
            </a:r>
            <a:r>
              <a:rPr lang="en-US" dirty="0" smtClean="0"/>
              <a:t>asily parsed by computers and read by humans</a:t>
            </a:r>
          </a:p>
          <a:p>
            <a:r>
              <a:rPr lang="en-US" dirty="0" smtClean="0"/>
              <a:t>We store our business class characteristics in a JSON file to keep it separate from the code that wrangles the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016" y="304800"/>
            <a:ext cx="8229600" cy="1143000"/>
          </a:xfrm>
        </p:spPr>
        <p:txBody>
          <a:bodyPr/>
          <a:lstStyle/>
          <a:p>
            <a:r>
              <a:rPr lang="en-US" dirty="0" smtClean="0"/>
              <a:t>JSON Syntax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JSON syntax is derived from JavaScript object notation syntax</a:t>
            </a:r>
          </a:p>
          <a:p>
            <a:pPr lvl="1"/>
            <a:r>
              <a:rPr lang="en-US" dirty="0" smtClean="0"/>
              <a:t>Data is in name/value pairs</a:t>
            </a:r>
          </a:p>
          <a:p>
            <a:pPr lvl="1"/>
            <a:r>
              <a:rPr lang="en-US" dirty="0" smtClean="0"/>
              <a:t>Data is separated by commas</a:t>
            </a:r>
          </a:p>
          <a:p>
            <a:pPr lvl="1"/>
            <a:r>
              <a:rPr lang="en-US" dirty="0" smtClean="0"/>
              <a:t>Curly braces hold objects</a:t>
            </a:r>
          </a:p>
          <a:p>
            <a:pPr lvl="1"/>
            <a:r>
              <a:rPr lang="en-US" dirty="0" smtClean="0"/>
              <a:t>Square braces hold arrays (lists of data, or objects)</a:t>
            </a:r>
          </a:p>
          <a:p>
            <a:r>
              <a:rPr lang="en-US" dirty="0" smtClean="0"/>
              <a:t>Find more details and documentation on using JSON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03" y="1905000"/>
            <a:ext cx="423052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753100" y="1546654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00767" y="1432354"/>
            <a:ext cx="1019233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81800" y="2209800"/>
            <a:ext cx="1447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36276" y="12573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4881" y="108945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10500" y="188955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Work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Desktop – Notepad++</a:t>
            </a:r>
          </a:p>
          <a:p>
            <a:pPr lvl="1"/>
            <a:r>
              <a:rPr lang="en-US" dirty="0" smtClean="0"/>
              <a:t>JSON files can be opened using any text editor</a:t>
            </a:r>
          </a:p>
          <a:p>
            <a:pPr lvl="1"/>
            <a:r>
              <a:rPr lang="en-US" dirty="0" smtClean="0"/>
              <a:t>Download Notepad++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Download and install the JSON viewer plugin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lvl="2"/>
            <a:r>
              <a:rPr lang="en-US" dirty="0" smtClean="0"/>
              <a:t>This will perform text highlighting, check for syntax errors, and auto indent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Browser – JSON Editor</a:t>
            </a:r>
          </a:p>
          <a:p>
            <a:pPr lvl="1"/>
            <a:r>
              <a:rPr lang="en-US" dirty="0" smtClean="0"/>
              <a:t>Downloadable from the Google Chrome app store</a:t>
            </a:r>
          </a:p>
          <a:p>
            <a:pPr lvl="1"/>
            <a:r>
              <a:rPr lang="en-US" dirty="0" smtClean="0"/>
              <a:t>Create and edit JSON documents from your browser</a:t>
            </a:r>
          </a:p>
          <a:p>
            <a:pPr lvl="1"/>
            <a:r>
              <a:rPr lang="en-US" dirty="0" smtClean="0"/>
              <a:t>Pro:  Easier to setup and work with than Notepad++</a:t>
            </a:r>
          </a:p>
          <a:p>
            <a:pPr lvl="1"/>
            <a:r>
              <a:rPr lang="en-US" dirty="0" smtClean="0"/>
              <a:t>Con:  Can’t directly edit files on your machine without uploading/downloading</a:t>
            </a:r>
          </a:p>
        </p:txBody>
      </p:sp>
    </p:spTree>
    <p:extLst>
      <p:ext uri="{BB962C8B-B14F-4D97-AF65-F5344CB8AC3E}">
        <p14:creationId xmlns:p14="http://schemas.microsoft.com/office/powerpoint/2010/main" val="12628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Categories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Categories are built by one or more true false questions based on:</a:t>
            </a:r>
          </a:p>
          <a:p>
            <a:pPr lvl="1"/>
            <a:r>
              <a:rPr lang="en-US" sz="2000" b="1" dirty="0" smtClean="0"/>
              <a:t>name</a:t>
            </a:r>
            <a:r>
              <a:rPr lang="en-US" sz="2000" dirty="0" smtClean="0"/>
              <a:t> </a:t>
            </a:r>
            <a:r>
              <a:rPr lang="en-US" sz="2000" dirty="0"/>
              <a:t>-&gt; Key word or list of key words corresponding to a given business category. True if the any of the key words can be found in the business name by using </a:t>
            </a:r>
            <a:r>
              <a:rPr lang="en-US" sz="2000" dirty="0" smtClean="0"/>
              <a:t>Python's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business_name.find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('keyword')</a:t>
            </a:r>
          </a:p>
          <a:p>
            <a:pPr lvl="1"/>
            <a:r>
              <a:rPr lang="en-US" sz="2000" b="1" dirty="0" err="1"/>
              <a:t>sic_exclusive</a:t>
            </a:r>
            <a:r>
              <a:rPr lang="en-US" sz="2000" dirty="0"/>
              <a:t> -&gt; A list of unique SIC codes. True if the </a:t>
            </a:r>
            <a:r>
              <a:rPr lang="en-US" sz="2000" dirty="0" smtClean="0"/>
              <a:t>business </a:t>
            </a:r>
            <a:r>
              <a:rPr lang="en-US" sz="2000" dirty="0"/>
              <a:t>SIC code is located in the </a:t>
            </a:r>
            <a:r>
              <a:rPr lang="en-US" sz="2000" dirty="0" err="1"/>
              <a:t>sic_exclusive</a:t>
            </a:r>
            <a:endParaRPr lang="en-US" sz="2000" dirty="0"/>
          </a:p>
          <a:p>
            <a:pPr lvl="1"/>
            <a:r>
              <a:rPr lang="en-US" sz="2000" b="1" dirty="0" err="1"/>
              <a:t>sic_range</a:t>
            </a:r>
            <a:r>
              <a:rPr lang="en-US" sz="2000" dirty="0"/>
              <a:t> -&gt; An inclusive range of SIC codes, or list of ranges. True if the business SIC code is within any of the </a:t>
            </a:r>
            <a:r>
              <a:rPr lang="en-US" sz="2000" dirty="0" err="1"/>
              <a:t>sic_ranges</a:t>
            </a:r>
            <a:endParaRPr lang="en-US" sz="2000" dirty="0"/>
          </a:p>
          <a:p>
            <a:pPr lvl="1"/>
            <a:r>
              <a:rPr lang="en-US" sz="2000" b="1" dirty="0" err="1"/>
              <a:t>emp</a:t>
            </a:r>
            <a:r>
              <a:rPr lang="en-US" sz="2000" dirty="0"/>
              <a:t> -&gt; Number of business employees. True if the number of business employees is within the range explicitly specified by the category</a:t>
            </a:r>
          </a:p>
          <a:p>
            <a:pPr lvl="1"/>
            <a:r>
              <a:rPr lang="en-US" sz="2000" b="1" dirty="0"/>
              <a:t>sales</a:t>
            </a:r>
            <a:r>
              <a:rPr lang="en-US" sz="2000" dirty="0"/>
              <a:t> -&gt; Dollar amount of annual sales. True if the sales of the business is within the range explicitly specified by the category</a:t>
            </a:r>
          </a:p>
          <a:p>
            <a:pPr lvl="1"/>
            <a:r>
              <a:rPr lang="en-US" sz="2000" b="1" dirty="0"/>
              <a:t>sic_range2</a:t>
            </a:r>
            <a:r>
              <a:rPr lang="en-US" sz="2000" dirty="0"/>
              <a:t> -&gt; same as </a:t>
            </a:r>
            <a:r>
              <a:rPr lang="en-US" sz="2000" dirty="0" err="1"/>
              <a:t>sic_range</a:t>
            </a:r>
            <a:r>
              <a:rPr lang="en-US" sz="2000" dirty="0"/>
              <a:t>, used if separate ranges apply to different parts of the </a:t>
            </a:r>
            <a:r>
              <a:rPr lang="en-US" sz="2000" dirty="0" smtClean="0"/>
              <a:t>conditional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6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819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Create Your Own NETS Classification Category</vt:lpstr>
      <vt:lpstr>Category Background</vt:lpstr>
      <vt:lpstr>Category Example: Pizza</vt:lpstr>
      <vt:lpstr>Category Example:  Fish Markets</vt:lpstr>
      <vt:lpstr>Categories:  Important to Note</vt:lpstr>
      <vt:lpstr>JSON (JavaScript Object Notation)</vt:lpstr>
      <vt:lpstr>JSON Syntax Rules</vt:lpstr>
      <vt:lpstr>Two Ways to Work with JSON</vt:lpstr>
      <vt:lpstr>Defining Categories</vt:lpstr>
      <vt:lpstr>Conditionals</vt:lpstr>
      <vt:lpstr>Examining a Category</vt:lpstr>
      <vt:lpstr>Writing a New Category</vt:lpstr>
      <vt:lpstr>Writing a New Category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Your Own NETS Classification Category</dc:title>
  <dc:creator>Cahill, Jesse P.</dc:creator>
  <cp:lastModifiedBy>Cahill, Jesse P.</cp:lastModifiedBy>
  <cp:revision>20</cp:revision>
  <dcterms:created xsi:type="dcterms:W3CDTF">2016-08-18T18:13:17Z</dcterms:created>
  <dcterms:modified xsi:type="dcterms:W3CDTF">2016-08-19T20:06:21Z</dcterms:modified>
</cp:coreProperties>
</file>