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64" r:id="rId5"/>
    <p:sldId id="263" r:id="rId6"/>
    <p:sldId id="265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17.09.2025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Synthèse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ce réservé du contenu 4">
            <a:extLst>
              <a:ext uri="{FF2B5EF4-FFF2-40B4-BE49-F238E27FC236}">
                <a16:creationId xmlns:a16="http://schemas.microsoft.com/office/drawing/2014/main" id="{357BBBFA-973E-7D7A-C825-307F2E6E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72616"/>
              </p:ext>
            </p:extLst>
          </p:nvPr>
        </p:nvGraphicFramePr>
        <p:xfrm>
          <a:off x="913795" y="3123279"/>
          <a:ext cx="828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71EA78D-57E6-1D57-9C55-684EEE4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visuel de l'agrégation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2B5457-7066-9E43-B825-46190B6C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08202"/>
              </p:ext>
            </p:extLst>
          </p:nvPr>
        </p:nvGraphicFramePr>
        <p:xfrm>
          <a:off x="914400" y="2095500"/>
          <a:ext cx="10353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9089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(</a:t>
                      </a:r>
                      <a:r>
                        <a:rPr lang="fr-CH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seed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60E5E2-38C9-2D85-5462-28916194936A}"/>
              </a:ext>
            </a:extLst>
          </p:cNvPr>
          <p:cNvSpPr/>
          <p:nvPr/>
        </p:nvSpPr>
        <p:spPr>
          <a:xfrm>
            <a:off x="872529" y="2034141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F24DFA-E36D-1893-4763-513813FAA234}"/>
              </a:ext>
            </a:extLst>
          </p:cNvPr>
          <p:cNvCxnSpPr>
            <a:cxnSpLocks/>
          </p:cNvCxnSpPr>
          <p:nvPr/>
        </p:nvCxnSpPr>
        <p:spPr>
          <a:xfrm flipH="1">
            <a:off x="1386660" y="2395821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0A4AC0-D9EB-341C-3928-D115F202C061}"/>
              </a:ext>
            </a:extLst>
          </p:cNvPr>
          <p:cNvSpPr txBox="1"/>
          <p:nvPr/>
        </p:nvSpPr>
        <p:spPr>
          <a:xfrm>
            <a:off x="2721050" y="1895331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241B03-9B2D-6695-D6BA-453F66D84A11}"/>
              </a:ext>
            </a:extLst>
          </p:cNvPr>
          <p:cNvCxnSpPr>
            <a:cxnSpLocks/>
          </p:cNvCxnSpPr>
          <p:nvPr/>
        </p:nvCxnSpPr>
        <p:spPr>
          <a:xfrm flipH="1">
            <a:off x="4019897" y="2395821"/>
            <a:ext cx="1099244" cy="80277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F5EECA86-65A0-002B-B59D-A0FFEBAB8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22456"/>
              </p:ext>
            </p:extLst>
          </p:nvPr>
        </p:nvGraphicFramePr>
        <p:xfrm>
          <a:off x="913794" y="4283028"/>
          <a:ext cx="621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058868E-92D3-592F-99A9-D80847BC2151}"/>
              </a:ext>
            </a:extLst>
          </p:cNvPr>
          <p:cNvCxnSpPr>
            <a:cxnSpLocks/>
          </p:cNvCxnSpPr>
          <p:nvPr/>
        </p:nvCxnSpPr>
        <p:spPr>
          <a:xfrm flipH="1">
            <a:off x="5311053" y="2352592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E7F835C-35DC-559E-3C2C-DF68A1F4AFA9}"/>
              </a:ext>
            </a:extLst>
          </p:cNvPr>
          <p:cNvCxnSpPr>
            <a:cxnSpLocks/>
          </p:cNvCxnSpPr>
          <p:nvPr/>
        </p:nvCxnSpPr>
        <p:spPr>
          <a:xfrm flipH="1">
            <a:off x="7377913" y="2354827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776F8-E8E3-295B-966E-3A005C864336}"/>
              </a:ext>
            </a:extLst>
          </p:cNvPr>
          <p:cNvSpPr/>
          <p:nvPr/>
        </p:nvSpPr>
        <p:spPr>
          <a:xfrm>
            <a:off x="848636" y="3068126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372EB2-0ED1-2F47-28CA-505C63604D0E}"/>
              </a:ext>
            </a:extLst>
          </p:cNvPr>
          <p:cNvCxnSpPr>
            <a:cxnSpLocks/>
          </p:cNvCxnSpPr>
          <p:nvPr/>
        </p:nvCxnSpPr>
        <p:spPr>
          <a:xfrm flipH="1">
            <a:off x="1362767" y="3479422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E5B0F-47A2-0F8B-8E54-2792AF8FC8FA}"/>
              </a:ext>
            </a:extLst>
          </p:cNvPr>
          <p:cNvSpPr txBox="1"/>
          <p:nvPr/>
        </p:nvSpPr>
        <p:spPr>
          <a:xfrm>
            <a:off x="2704245" y="2950580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0491FFB-54CB-E2DC-484E-4F3A0BEAA77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19896" y="3431496"/>
            <a:ext cx="1227614" cy="85153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FCCF05-483E-AD88-0C70-9FD849CBEA8D}"/>
              </a:ext>
            </a:extLst>
          </p:cNvPr>
          <p:cNvCxnSpPr>
            <a:cxnSpLocks/>
          </p:cNvCxnSpPr>
          <p:nvPr/>
        </p:nvCxnSpPr>
        <p:spPr>
          <a:xfrm flipH="1">
            <a:off x="5311053" y="3433731"/>
            <a:ext cx="2003317" cy="91144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pace réservé du contenu 2">
            <a:extLst>
              <a:ext uri="{FF2B5EF4-FFF2-40B4-BE49-F238E27FC236}">
                <a16:creationId xmlns:a16="http://schemas.microsoft.com/office/drawing/2014/main" id="{62425B55-03D6-7949-9B81-583B917DCBCC}"/>
              </a:ext>
            </a:extLst>
          </p:cNvPr>
          <p:cNvSpPr txBox="1">
            <a:spLocks/>
          </p:cNvSpPr>
          <p:nvPr/>
        </p:nvSpPr>
        <p:spPr>
          <a:xfrm>
            <a:off x="694055" y="5203661"/>
            <a:ext cx="9584617" cy="11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Et ainsi de suite…</a:t>
            </a:r>
          </a:p>
          <a:p>
            <a:r>
              <a:rPr lang="fr-CH" dirty="0"/>
              <a:t>La fonction </a:t>
            </a:r>
            <a:r>
              <a:rPr lang="fr-CH" sz="32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fr-CH" dirty="0"/>
              <a:t> est totalement libre, c'est un lambda (element1,element2)=&gt;{…}</a:t>
            </a:r>
          </a:p>
        </p:txBody>
      </p:sp>
    </p:spTree>
    <p:extLst>
      <p:ext uri="{BB962C8B-B14F-4D97-AF65-F5344CB8AC3E}">
        <p14:creationId xmlns:p14="http://schemas.microsoft.com/office/powerpoint/2010/main" val="36786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40" grpId="0" animBg="1"/>
      <p:bldP spid="42" grpId="0"/>
      <p:bldP spid="4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F1105-60C8-2AA9-D21E-1CDCDFFA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360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br>
              <a:rPr lang="fr-CH" dirty="0"/>
            </a:br>
            <a:r>
              <a:rPr lang="fr-CH" sz="2800" i="1" dirty="0"/>
              <a:t>Métaphore / Un sirop de bonbons ?</a:t>
            </a:r>
            <a:endParaRPr lang="fr-CH" i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B2E83A-B16C-17EF-61DD-C065D1CA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5" y="2128959"/>
            <a:ext cx="10322560" cy="3870960"/>
          </a:xfrm>
        </p:spPr>
      </p:pic>
    </p:spTree>
    <p:extLst>
      <p:ext uri="{BB962C8B-B14F-4D97-AF65-F5344CB8AC3E}">
        <p14:creationId xmlns:p14="http://schemas.microsoft.com/office/powerpoint/2010/main" val="36653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134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r>
              <a:rPr lang="fr-CH" dirty="0"/>
              <a:t> : </a:t>
            </a:r>
            <a:r>
              <a:rPr lang="fr-CH"/>
              <a:t>cas connus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0716"/>
            <a:ext cx="9907614" cy="1167920"/>
          </a:xfrm>
        </p:spPr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Exemples communs: 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931321-A3D1-8766-35D7-29316ADDD5D5}"/>
              </a:ext>
            </a:extLst>
          </p:cNvPr>
          <p:cNvSpPr txBox="1"/>
          <p:nvPr/>
        </p:nvSpPr>
        <p:spPr>
          <a:xfrm>
            <a:off x="913794" y="2028636"/>
            <a:ext cx="391142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Person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string Name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Age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Sisters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Brothers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F227D-E32D-32F6-3BE4-0FE87D0CE6D0}"/>
              </a:ext>
            </a:extLst>
          </p:cNvPr>
          <p:cNvSpPr txBox="1"/>
          <p:nvPr/>
        </p:nvSpPr>
        <p:spPr>
          <a:xfrm>
            <a:off x="5069940" y="2028636"/>
            <a:ext cx="697608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List&lt;Person&gt; 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new(){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Bob",Age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=12,Sisters=2,Brothers=1},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Louise",Age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=19,Sisters=1,Brothers=3},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Claude",Age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=16,Sisters=0,Brothers=0}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23A27-C0A1-998E-40A6-1A7CFBFD0845}"/>
              </a:ext>
            </a:extLst>
          </p:cNvPr>
          <p:cNvSpPr txBox="1"/>
          <p:nvPr/>
        </p:nvSpPr>
        <p:spPr>
          <a:xfrm>
            <a:off x="913794" y="3984396"/>
            <a:ext cx="11132230" cy="2185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averageSiblings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member.Sisters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+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member.Brothers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//2.33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family.Min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//12</a:t>
            </a:r>
          </a:p>
        </p:txBody>
      </p:sp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 animBg="1"/>
      <p:bldP spid="8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617C-8C6F-8EAA-58F3-E40102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D5C81-E89D-F43C-AE20-CE11078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665"/>
          </a:xfrm>
        </p:spPr>
        <p:txBody>
          <a:bodyPr/>
          <a:lstStyle/>
          <a:p>
            <a:r>
              <a:rPr lang="fr-CH" dirty="0"/>
              <a:t>Arrondi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CDD7F-FA5C-11DE-B078-6B50D5B3DB23}"/>
              </a:ext>
            </a:extLst>
          </p:cNvPr>
          <p:cNvSpPr txBox="1"/>
          <p:nvPr/>
        </p:nvSpPr>
        <p:spPr>
          <a:xfrm>
            <a:off x="924443" y="264791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Math.Round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(averageAge,2));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//15.67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146BADA-EE1B-1F80-E7B3-3A1F9C9C806D}"/>
              </a:ext>
            </a:extLst>
          </p:cNvPr>
          <p:cNvSpPr txBox="1">
            <a:spLocks/>
          </p:cNvSpPr>
          <p:nvPr/>
        </p:nvSpPr>
        <p:spPr>
          <a:xfrm>
            <a:off x="913794" y="4214424"/>
            <a:ext cx="10353762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Valeur absolue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B3D75-F662-9999-63C9-53550651CCE7}"/>
              </a:ext>
            </a:extLst>
          </p:cNvPr>
          <p:cNvSpPr txBox="1"/>
          <p:nvPr/>
        </p:nvSpPr>
        <p:spPr>
          <a:xfrm>
            <a:off x="924443" y="465959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Math.Abs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(-</a:t>
            </a:r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//15.66666</a:t>
            </a:r>
          </a:p>
        </p:txBody>
      </p:sp>
    </p:spTree>
    <p:extLst>
      <p:ext uri="{BB962C8B-B14F-4D97-AF65-F5344CB8AC3E}">
        <p14:creationId xmlns:p14="http://schemas.microsoft.com/office/powerpoint/2010/main" val="30108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allAtOnce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2062"/>
            <a:ext cx="10353761" cy="1326321"/>
          </a:xfrm>
        </p:spPr>
        <p:txBody>
          <a:bodyPr/>
          <a:lstStyle/>
          <a:p>
            <a:r>
              <a:rPr lang="fr-CH" dirty="0"/>
              <a:t>Formule générale du </a:t>
            </a:r>
            <a:r>
              <a:rPr lang="fr-CH" dirty="0" err="1"/>
              <a:t>Reduce</a:t>
            </a:r>
            <a:r>
              <a:rPr lang="fr-CH" dirty="0"/>
              <a:t> </a:t>
            </a:r>
            <a:br>
              <a:rPr lang="fr-CH" dirty="0"/>
            </a:br>
            <a:r>
              <a:rPr lang="fr-CH" sz="2400" i="1" dirty="0"/>
              <a:t>(aka </a:t>
            </a:r>
            <a:r>
              <a:rPr lang="fr-CH" sz="2400" i="1" dirty="0" err="1"/>
              <a:t>aggregate</a:t>
            </a:r>
            <a:r>
              <a:rPr lang="fr-CH" sz="2400" i="1" dirty="0"/>
              <a:t> en c#)</a:t>
            </a:r>
            <a:endParaRPr lang="fr-CH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435985-1191-8F11-22BF-21D1C4C5BEC4}"/>
              </a:ext>
            </a:extLst>
          </p:cNvPr>
          <p:cNvSpPr txBox="1">
            <a:spLocks/>
          </p:cNvSpPr>
          <p:nvPr/>
        </p:nvSpPr>
        <p:spPr>
          <a:xfrm>
            <a:off x="924443" y="1408383"/>
            <a:ext cx="10353762" cy="79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/>
              <a:t>Pseudo-code</a:t>
            </a:r>
            <a:endParaRPr lang="fr-CH" dirty="0"/>
          </a:p>
          <a:p>
            <a:pPr marL="0" indent="0">
              <a:buNone/>
            </a:pP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Résultat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fr-CH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DD8938-73EB-3CCC-A923-99DCA963A7BC}"/>
              </a:ext>
            </a:extLst>
          </p:cNvPr>
          <p:cNvSpPr txBox="1">
            <a:spLocks/>
          </p:cNvSpPr>
          <p:nvPr/>
        </p:nvSpPr>
        <p:spPr>
          <a:xfrm>
            <a:off x="913795" y="2393198"/>
            <a:ext cx="10353762" cy="428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17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À partir de 2 éléments, renvoie un élément du même type que A/B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exemple, si la fonction reçoit 5 et 10, elle pourrait renvoyer la valeur la plus petite -&gt; 5</a:t>
            </a:r>
          </a:p>
          <a:p>
            <a:pPr lvl="1"/>
            <a:endParaRPr lang="fr-CH" sz="1500" b="1" dirty="0">
              <a:solidFill>
                <a:schemeClr val="accent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 [OPTIONNEL]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Avec la liste {1,2,3,4,5}, </a:t>
            </a:r>
            <a:r>
              <a:rPr lang="fr-CH" sz="1700" b="1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sz="1700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 d'abord appeler la FONCTION(A,B) entre le SEED et la première valeur, soit 1. Et ainsi de suite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Ainsi, la liste de base ressemble plus à {SEED,1,2,3}…</a:t>
            </a:r>
          </a:p>
          <a:p>
            <a:pPr marL="0" indent="0">
              <a:buNone/>
            </a:pPr>
            <a:endParaRPr lang="fr-CH" sz="1700" b="1" dirty="0">
              <a:solidFill>
                <a:schemeClr val="tx2">
                  <a:lumMod val="9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 (</a:t>
            </a:r>
            <a:r>
              <a:rPr lang="fr-CH" sz="1700" b="1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-&gt; Select) [OPTIONNELLE]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Permet d'appliquer une transformation sur l'élément final restant (Select "gratuit")</a:t>
            </a:r>
          </a:p>
        </p:txBody>
      </p:sp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0FDB9-3BFA-EFFC-FEE9-9D1B8A6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7921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code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50723-DEFE-2B8C-7794-A94D1978D1DC}"/>
              </a:ext>
            </a:extLst>
          </p:cNvPr>
          <p:cNvSpPr txBox="1"/>
          <p:nvPr/>
        </p:nvSpPr>
        <p:spPr>
          <a:xfrm>
            <a:off x="412511" y="887581"/>
            <a:ext cx="11653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family.Aggregate</a:t>
            </a:r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/*SEED*/new Person(){Age=</a:t>
            </a:r>
            <a:r>
              <a:rPr lang="fr-CH" b="1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int.MaxValue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d’ACCUMULATION*/ (member1, member2) =&gt;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if (member1.Age &lt; member2.Age)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member1;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else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member2;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de TRANSFORMATION*/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$"{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member.Name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est le plus jeune"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);//Résultat ?</a:t>
            </a:r>
          </a:p>
        </p:txBody>
      </p:sp>
    </p:spTree>
    <p:extLst>
      <p:ext uri="{BB962C8B-B14F-4D97-AF65-F5344CB8AC3E}">
        <p14:creationId xmlns:p14="http://schemas.microsoft.com/office/powerpoint/2010/main" val="15402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1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10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6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6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7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57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08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5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1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E6ADB-C280-8F2F-A215-93994E08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266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: </a:t>
            </a:r>
            <a:r>
              <a:rPr lang="fr-CH" dirty="0" err="1"/>
              <a:t>seed</a:t>
            </a:r>
            <a:r>
              <a:rPr lang="fr-CH" dirty="0"/>
              <a:t> repris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827FF-26F4-C8D6-7830-55B51F20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2587"/>
            <a:ext cx="9584617" cy="750264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Lorsqu'on ne veut pas de </a:t>
            </a:r>
            <a:r>
              <a:rPr lang="fr-CH" dirty="0" err="1"/>
              <a:t>seed</a:t>
            </a:r>
            <a:r>
              <a:rPr lang="fr-CH" dirty="0"/>
              <a:t> particulier et on veut une transformation, on peut faire ainsi: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2A957-896A-F73F-4F12-3ABF7DD84C96}"/>
              </a:ext>
            </a:extLst>
          </p:cNvPr>
          <p:cNvSpPr txBox="1"/>
          <p:nvPr/>
        </p:nvSpPr>
        <p:spPr>
          <a:xfrm>
            <a:off x="1216577" y="2192796"/>
            <a:ext cx="730295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.Skip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(1)</a:t>
            </a:r>
            <a:r>
              <a:rPr lang="fr-CH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/*SEED*/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.First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  <a:r>
              <a:rPr lang="fr-CH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1DD0FE-0803-AFD8-525F-EB9DF491E01D}"/>
              </a:ext>
            </a:extLst>
          </p:cNvPr>
          <p:cNvSpPr txBox="1">
            <a:spLocks/>
          </p:cNvSpPr>
          <p:nvPr/>
        </p:nvSpPr>
        <p:spPr>
          <a:xfrm>
            <a:off x="913794" y="3773250"/>
            <a:ext cx="9584617" cy="3038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family.Skip</a:t>
            </a:r>
            <a:r>
              <a:rPr lang="fr-CH" dirty="0"/>
              <a:t>(1) -&gt; {2,3,4,5}</a:t>
            </a:r>
          </a:p>
          <a:p>
            <a:r>
              <a:rPr lang="fr-CH" dirty="0" err="1"/>
              <a:t>family.First</a:t>
            </a:r>
            <a:r>
              <a:rPr lang="fr-CH" dirty="0"/>
              <a:t>() -&gt; 1</a:t>
            </a:r>
          </a:p>
          <a:p>
            <a:r>
              <a:rPr lang="fr-CH" dirty="0"/>
              <a:t>Au final: {1,2,3,4,5}</a:t>
            </a:r>
          </a:p>
          <a:p>
            <a:pPr lvl="1"/>
            <a:r>
              <a:rPr lang="fr-CH" dirty="0"/>
              <a:t>Itération 1: FONCTION(A,B) -&gt; A=1, B =2</a:t>
            </a:r>
          </a:p>
          <a:p>
            <a:pPr lvl="1"/>
            <a:r>
              <a:rPr lang="fr-CH" dirty="0"/>
              <a:t>Itération 2: FONCTION(A,B) -&gt; A=3,B=3</a:t>
            </a:r>
          </a:p>
          <a:p>
            <a:pPr lvl="1"/>
            <a:r>
              <a:rPr lang="fr-CH" dirty="0"/>
              <a:t>…</a:t>
            </a:r>
          </a:p>
          <a:p>
            <a:r>
              <a:rPr lang="fr-CH" dirty="0"/>
              <a:t>Suggestion: Utiliser un </a:t>
            </a:r>
            <a:r>
              <a:rPr lang="fr-CH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.Select() </a:t>
            </a:r>
            <a:r>
              <a:rPr lang="fr-CH" dirty="0"/>
              <a:t>après l'agrégation dans ce cas</a:t>
            </a:r>
          </a:p>
        </p:txBody>
      </p:sp>
    </p:spTree>
    <p:extLst>
      <p:ext uri="{BB962C8B-B14F-4D97-AF65-F5344CB8AC3E}">
        <p14:creationId xmlns:p14="http://schemas.microsoft.com/office/powerpoint/2010/main" val="8470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6A8A-5508-1443-11F6-61E1FEF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27" y="144339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3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E500-CB63-45C5-EAEA-EAC09B63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096063"/>
            <a:ext cx="6632917" cy="4522785"/>
          </a:xfrm>
        </p:spPr>
        <p:txBody>
          <a:bodyPr>
            <a:normAutofit/>
          </a:bodyPr>
          <a:lstStyle/>
          <a:p>
            <a:r>
              <a:rPr lang="fr-CH" dirty="0"/>
              <a:t>.Net propose 3 versions de l'agrégation</a:t>
            </a:r>
          </a:p>
          <a:p>
            <a:endParaRPr lang="fr-CH" dirty="0"/>
          </a:p>
          <a:p>
            <a:pPr lvl="1"/>
            <a:r>
              <a:rPr lang="fr-CH" dirty="0"/>
              <a:t>1) Complète (</a:t>
            </a:r>
            <a:r>
              <a:rPr lang="fr-CH" dirty="0" err="1"/>
              <a:t>seed</a:t>
            </a:r>
            <a:r>
              <a:rPr lang="fr-CH" dirty="0"/>
              <a:t>, fct, select)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2) </a:t>
            </a:r>
            <a:r>
              <a:rPr lang="fr-CH" dirty="0" err="1"/>
              <a:t>Seed</a:t>
            </a:r>
            <a:r>
              <a:rPr lang="fr-CH" dirty="0"/>
              <a:t> sans Select</a:t>
            </a:r>
          </a:p>
          <a:p>
            <a:pPr lvl="1"/>
            <a:endParaRPr lang="fr-CH" dirty="0"/>
          </a:p>
          <a:p>
            <a:pPr lvl="1"/>
            <a:r>
              <a:rPr lang="fr-CH" sz="2000" b="1" dirty="0"/>
              <a:t>3) Ni </a:t>
            </a:r>
            <a:r>
              <a:rPr lang="fr-CH" sz="2000" b="1" dirty="0" err="1"/>
              <a:t>Seed</a:t>
            </a:r>
            <a:r>
              <a:rPr lang="fr-CH" sz="2000" b="1" dirty="0"/>
              <a:t>, ni Select (seul. fct)</a:t>
            </a:r>
          </a:p>
          <a:p>
            <a:pPr lvl="1"/>
            <a:endParaRPr lang="fr-CH" sz="2000" b="1" dirty="0"/>
          </a:p>
          <a:p>
            <a:endParaRPr lang="fr-CH" sz="2200" b="1" dirty="0"/>
          </a:p>
          <a:p>
            <a:r>
              <a:rPr lang="fr-CH" sz="2200" b="1" dirty="0"/>
              <a:t>Il y a donc toujours la fonction d'agrégation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5269F3-4B3B-32F9-A3E6-BE595F12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50" y="2130925"/>
            <a:ext cx="4690678" cy="401978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91AD664-EDF6-6B50-F0D3-A62A43372A08}"/>
              </a:ext>
            </a:extLst>
          </p:cNvPr>
          <p:cNvCxnSpPr>
            <a:cxnSpLocks/>
          </p:cNvCxnSpPr>
          <p:nvPr/>
        </p:nvCxnSpPr>
        <p:spPr>
          <a:xfrm>
            <a:off x="5022166" y="4935644"/>
            <a:ext cx="1944584" cy="66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338AA77-4B0A-C681-8352-BF03A6CDE6FA}"/>
              </a:ext>
            </a:extLst>
          </p:cNvPr>
          <p:cNvCxnSpPr>
            <a:cxnSpLocks/>
          </p:cNvCxnSpPr>
          <p:nvPr/>
        </p:nvCxnSpPr>
        <p:spPr>
          <a:xfrm>
            <a:off x="3467686" y="4016326"/>
            <a:ext cx="3499064" cy="3411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FBB819-7260-BBA5-C308-BCFFD42194D5}"/>
              </a:ext>
            </a:extLst>
          </p:cNvPr>
          <p:cNvCxnSpPr>
            <a:cxnSpLocks/>
          </p:cNvCxnSpPr>
          <p:nvPr/>
        </p:nvCxnSpPr>
        <p:spPr>
          <a:xfrm flipV="1">
            <a:off x="4529797" y="2926080"/>
            <a:ext cx="2581421" cy="2954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C05F-FD7F-6B7B-5F8C-20FF191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d'agrégation: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5E2A-FC92-105E-94FD-41A55DC9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488"/>
          </a:xfrm>
        </p:spPr>
        <p:txBody>
          <a:bodyPr>
            <a:normAutofit/>
          </a:bodyPr>
          <a:lstStyle/>
          <a:p>
            <a:r>
              <a:rPr lang="fr-CH" dirty="0"/>
              <a:t>La fonction d'agrégation reçoit un couple de valeurs à chaque fois : A et B</a:t>
            </a:r>
          </a:p>
          <a:p>
            <a:r>
              <a:rPr lang="fr-CH" dirty="0"/>
              <a:t>Avec le </a:t>
            </a:r>
            <a:r>
              <a:rPr lang="fr-CH" dirty="0" err="1"/>
              <a:t>seed</a:t>
            </a:r>
            <a:r>
              <a:rPr lang="fr-CH" dirty="0"/>
              <a:t> 0, la liste {1,2,3,4,5} et la fonction d'agrégation (A,B) =&gt; {return A+B}</a:t>
            </a:r>
          </a:p>
          <a:p>
            <a:pPr lvl="1"/>
            <a:r>
              <a:rPr lang="fr-CH" dirty="0"/>
              <a:t>Itération 1</a:t>
            </a:r>
          </a:p>
          <a:p>
            <a:pPr lvl="2"/>
            <a:r>
              <a:rPr lang="fr-CH" dirty="0"/>
              <a:t>A=0 (</a:t>
            </a:r>
            <a:r>
              <a:rPr lang="fr-CH" dirty="0" err="1"/>
              <a:t>seed</a:t>
            </a:r>
            <a:r>
              <a:rPr lang="fr-CH" dirty="0"/>
              <a:t>), B=1</a:t>
            </a:r>
          </a:p>
          <a:p>
            <a:pPr lvl="3"/>
            <a:r>
              <a:rPr lang="fr-CH" dirty="0"/>
              <a:t>A+B = 0 + 1 = 1</a:t>
            </a:r>
          </a:p>
          <a:p>
            <a:pPr lvl="1"/>
            <a:r>
              <a:rPr lang="fr-CH" dirty="0"/>
              <a:t>Itération 2</a:t>
            </a:r>
          </a:p>
          <a:p>
            <a:pPr lvl="2"/>
            <a:r>
              <a:rPr lang="fr-CH" dirty="0"/>
              <a:t>A=1 (Le résultat précédent de 0+1), B=2</a:t>
            </a:r>
          </a:p>
          <a:p>
            <a:pPr lvl="3"/>
            <a:r>
              <a:rPr lang="fr-CH" dirty="0"/>
              <a:t>A+B = 1+2 = 3</a:t>
            </a:r>
          </a:p>
          <a:p>
            <a:pPr lvl="1"/>
            <a:r>
              <a:rPr lang="fr-CH" dirty="0"/>
              <a:t>Itération 3</a:t>
            </a:r>
          </a:p>
          <a:p>
            <a:pPr lvl="2"/>
            <a:r>
              <a:rPr lang="fr-CH" dirty="0"/>
              <a:t>A=3 (Le résultat précédent de 1+2), B=3</a:t>
            </a:r>
          </a:p>
          <a:p>
            <a:pPr lvl="3"/>
            <a:r>
              <a:rPr lang="fr-CH" dirty="0"/>
              <a:t>A+B = 3+3 =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C45ED3-FE57-191D-2D80-12588CA262CA}"/>
              </a:ext>
            </a:extLst>
          </p:cNvPr>
          <p:cNvCxnSpPr/>
          <p:nvPr/>
        </p:nvCxnSpPr>
        <p:spPr>
          <a:xfrm flipH="1">
            <a:off x="2530366" y="4028090"/>
            <a:ext cx="1277006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2BA03B-1799-07EE-7882-5DBD3681659F}"/>
              </a:ext>
            </a:extLst>
          </p:cNvPr>
          <p:cNvCxnSpPr/>
          <p:nvPr/>
        </p:nvCxnSpPr>
        <p:spPr>
          <a:xfrm flipH="1">
            <a:off x="2530366" y="5100145"/>
            <a:ext cx="1213944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760C77E-3FA8-9AD7-C2EA-772634960B56}"/>
              </a:ext>
            </a:extLst>
          </p:cNvPr>
          <p:cNvCxnSpPr>
            <a:cxnSpLocks/>
          </p:cNvCxnSpPr>
          <p:nvPr/>
        </p:nvCxnSpPr>
        <p:spPr>
          <a:xfrm flipH="1">
            <a:off x="3600893" y="2955851"/>
            <a:ext cx="382772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CCA9E31-BD15-E4C0-E7A1-7D1EF85CF8BC}"/>
              </a:ext>
            </a:extLst>
          </p:cNvPr>
          <p:cNvSpPr/>
          <p:nvPr/>
        </p:nvSpPr>
        <p:spPr>
          <a:xfrm>
            <a:off x="2556360" y="2913320"/>
            <a:ext cx="460744" cy="595423"/>
          </a:xfrm>
          <a:custGeom>
            <a:avLst/>
            <a:gdLst>
              <a:gd name="connsiteX0" fmla="*/ 0 w 543262"/>
              <a:gd name="connsiteY0" fmla="*/ 581246 h 581246"/>
              <a:gd name="connsiteX1" fmla="*/ 517451 w 543262"/>
              <a:gd name="connsiteY1" fmla="*/ 333153 h 581246"/>
              <a:gd name="connsiteX2" fmla="*/ 418214 w 543262"/>
              <a:gd name="connsiteY2" fmla="*/ 0 h 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262" h="581246">
                <a:moveTo>
                  <a:pt x="0" y="581246"/>
                </a:moveTo>
                <a:cubicBezTo>
                  <a:pt x="223874" y="505636"/>
                  <a:pt x="447749" y="430027"/>
                  <a:pt x="517451" y="333153"/>
                </a:cubicBezTo>
                <a:cubicBezTo>
                  <a:pt x="587153" y="236279"/>
                  <a:pt x="502683" y="118139"/>
                  <a:pt x="4182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2009</TotalTime>
  <Words>797</Words>
  <Application>Microsoft Office PowerPoint</Application>
  <PresentationFormat>Grand écran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Hack</vt:lpstr>
      <vt:lpstr>Rockwell</vt:lpstr>
      <vt:lpstr>Damask</vt:lpstr>
      <vt:lpstr>Reduce</vt:lpstr>
      <vt:lpstr>Reduce Métaphore / Un sirop de bonbons ?</vt:lpstr>
      <vt:lpstr>Reduce : cas connus</vt:lpstr>
      <vt:lpstr>Rappels</vt:lpstr>
      <vt:lpstr>Formule générale du Reduce  (aka aggregate en c#)</vt:lpstr>
      <vt:lpstr>Aggregate : code c#</vt:lpstr>
      <vt:lpstr>Aggregate: seed repris</vt:lpstr>
      <vt:lpstr>Aggregate : 3 versions</vt:lpstr>
      <vt:lpstr>Fonction d'agrégation: déroulement</vt:lpstr>
      <vt:lpstr>Déroulement visuel de l'agrégation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26</cp:revision>
  <dcterms:created xsi:type="dcterms:W3CDTF">2024-09-04T13:59:44Z</dcterms:created>
  <dcterms:modified xsi:type="dcterms:W3CDTF">2025-09-17T08:27:22Z</dcterms:modified>
</cp:coreProperties>
</file>