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dd81c875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dd81c875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dd81c875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dd81c875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dd81c875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dd81c875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2dd81c87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2dd81c87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dd81c875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dd81c875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dd81c875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2dd81c875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dd81c875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2dd81c875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dd81c875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2dd81c875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71150" y="299063"/>
            <a:ext cx="4571999" cy="1345914"/>
          </a:xfrm>
          <a:prstGeom prst="rect">
            <a:avLst/>
          </a:prstGeom>
          <a:noFill/>
          <a:ln>
            <a:noFill/>
          </a:ln>
        </p:spPr>
      </p:pic>
      <p:pic>
        <p:nvPicPr>
          <p:cNvPr id="55" name="Google Shape;55;p13"/>
          <p:cNvPicPr preferRelativeResize="0"/>
          <p:nvPr/>
        </p:nvPicPr>
        <p:blipFill>
          <a:blip r:embed="rId4">
            <a:alphaModFix/>
          </a:blip>
          <a:stretch>
            <a:fillRect/>
          </a:stretch>
        </p:blipFill>
        <p:spPr>
          <a:xfrm>
            <a:off x="6414725" y="505545"/>
            <a:ext cx="2171750" cy="1283300"/>
          </a:xfrm>
          <a:prstGeom prst="rect">
            <a:avLst/>
          </a:prstGeom>
          <a:noFill/>
          <a:ln>
            <a:noFill/>
          </a:ln>
        </p:spPr>
      </p:pic>
      <p:pic>
        <p:nvPicPr>
          <p:cNvPr id="56" name="Google Shape;56;p13"/>
          <p:cNvPicPr preferRelativeResize="0"/>
          <p:nvPr/>
        </p:nvPicPr>
        <p:blipFill rotWithShape="1">
          <a:blip r:embed="rId5">
            <a:alphaModFix/>
          </a:blip>
          <a:srcRect b="25356" l="0" r="0" t="0"/>
          <a:stretch/>
        </p:blipFill>
        <p:spPr>
          <a:xfrm>
            <a:off x="0" y="4269000"/>
            <a:ext cx="7057101" cy="874500"/>
          </a:xfrm>
          <a:prstGeom prst="rect">
            <a:avLst/>
          </a:prstGeom>
          <a:noFill/>
          <a:ln>
            <a:noFill/>
          </a:ln>
        </p:spPr>
      </p:pic>
      <p:pic>
        <p:nvPicPr>
          <p:cNvPr id="57" name="Google Shape;57;p13"/>
          <p:cNvPicPr preferRelativeResize="0"/>
          <p:nvPr/>
        </p:nvPicPr>
        <p:blipFill rotWithShape="1">
          <a:blip r:embed="rId5">
            <a:alphaModFix/>
          </a:blip>
          <a:srcRect b="25356" l="70203" r="0" t="0"/>
          <a:stretch/>
        </p:blipFill>
        <p:spPr>
          <a:xfrm flipH="1">
            <a:off x="7041201" y="4269000"/>
            <a:ext cx="2102799" cy="874500"/>
          </a:xfrm>
          <a:prstGeom prst="rect">
            <a:avLst/>
          </a:prstGeom>
          <a:noFill/>
          <a:ln>
            <a:noFill/>
          </a:ln>
        </p:spPr>
      </p:pic>
      <p:sp>
        <p:nvSpPr>
          <p:cNvPr id="58" name="Google Shape;58;p13"/>
          <p:cNvSpPr txBox="1"/>
          <p:nvPr/>
        </p:nvSpPr>
        <p:spPr>
          <a:xfrm>
            <a:off x="2017200" y="1874600"/>
            <a:ext cx="51096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600">
                <a:solidFill>
                  <a:schemeClr val="dk2"/>
                </a:solidFill>
                <a:latin typeface="Times New Roman"/>
                <a:ea typeface="Times New Roman"/>
                <a:cs typeface="Times New Roman"/>
                <a:sym typeface="Times New Roman"/>
              </a:rPr>
              <a:t>Knowdive Research Products</a:t>
            </a:r>
            <a:endParaRPr b="1" sz="2600">
              <a:solidFill>
                <a:schemeClr val="dk2"/>
              </a:solidFill>
              <a:latin typeface="Times New Roman"/>
              <a:ea typeface="Times New Roman"/>
              <a:cs typeface="Times New Roman"/>
              <a:sym typeface="Times New Roman"/>
            </a:endParaRPr>
          </a:p>
        </p:txBody>
      </p:sp>
      <p:sp>
        <p:nvSpPr>
          <p:cNvPr id="59" name="Google Shape;59;p13"/>
          <p:cNvSpPr txBox="1"/>
          <p:nvPr/>
        </p:nvSpPr>
        <p:spPr>
          <a:xfrm>
            <a:off x="1792050" y="2253300"/>
            <a:ext cx="55599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Knowledge Graph </a:t>
            </a:r>
            <a:r>
              <a:rPr lang="it">
                <a:solidFill>
                  <a:schemeClr val="dk2"/>
                </a:solidFill>
                <a:latin typeface="Times New Roman"/>
                <a:ea typeface="Times New Roman"/>
                <a:cs typeface="Times New Roman"/>
                <a:sym typeface="Times New Roman"/>
              </a:rPr>
              <a:t>Engineering</a:t>
            </a:r>
            <a:r>
              <a:rPr lang="it">
                <a:solidFill>
                  <a:schemeClr val="dk2"/>
                </a:solidFill>
                <a:latin typeface="Times New Roman"/>
                <a:ea typeface="Times New Roman"/>
                <a:cs typeface="Times New Roman"/>
                <a:sym typeface="Times New Roman"/>
              </a:rPr>
              <a:t> project - academic year 2024/2025</a:t>
            </a:r>
            <a:endParaRPr>
              <a:solidFill>
                <a:schemeClr val="dk2"/>
              </a:solidFill>
              <a:latin typeface="Times New Roman"/>
              <a:ea typeface="Times New Roman"/>
              <a:cs typeface="Times New Roman"/>
              <a:sym typeface="Times New Roman"/>
            </a:endParaRPr>
          </a:p>
        </p:txBody>
      </p:sp>
      <p:cxnSp>
        <p:nvCxnSpPr>
          <p:cNvPr id="60" name="Google Shape;60;p13"/>
          <p:cNvCxnSpPr/>
          <p:nvPr/>
        </p:nvCxnSpPr>
        <p:spPr>
          <a:xfrm>
            <a:off x="1792050" y="2735075"/>
            <a:ext cx="5559900" cy="0"/>
          </a:xfrm>
          <a:prstGeom prst="straightConnector1">
            <a:avLst/>
          </a:prstGeom>
          <a:noFill/>
          <a:ln cap="flat" cmpd="sng" w="9525">
            <a:solidFill>
              <a:schemeClr val="dk2"/>
            </a:solidFill>
            <a:prstDash val="solid"/>
            <a:round/>
            <a:headEnd len="med" w="med" type="none"/>
            <a:tailEnd len="med" w="med" type="none"/>
          </a:ln>
        </p:spPr>
      </p:cxnSp>
      <p:sp>
        <p:nvSpPr>
          <p:cNvPr id="61" name="Google Shape;61;p13"/>
          <p:cNvSpPr txBox="1"/>
          <p:nvPr/>
        </p:nvSpPr>
        <p:spPr>
          <a:xfrm>
            <a:off x="1792050" y="2726196"/>
            <a:ext cx="55599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800">
                <a:solidFill>
                  <a:schemeClr val="dk2"/>
                </a:solidFill>
                <a:latin typeface="Times New Roman"/>
                <a:ea typeface="Times New Roman"/>
                <a:cs typeface="Times New Roman"/>
                <a:sym typeface="Times New Roman"/>
              </a:rPr>
              <a:t>Final Presentation</a:t>
            </a:r>
            <a:endParaRPr sz="1800">
              <a:solidFill>
                <a:schemeClr val="dk2"/>
              </a:solidFill>
              <a:latin typeface="Times New Roman"/>
              <a:ea typeface="Times New Roman"/>
              <a:cs typeface="Times New Roman"/>
              <a:sym typeface="Times New Roman"/>
            </a:endParaRPr>
          </a:p>
        </p:txBody>
      </p:sp>
      <p:sp>
        <p:nvSpPr>
          <p:cNvPr id="62" name="Google Shape;62;p13"/>
          <p:cNvSpPr txBox="1"/>
          <p:nvPr/>
        </p:nvSpPr>
        <p:spPr>
          <a:xfrm>
            <a:off x="1792050" y="3967488"/>
            <a:ext cx="55599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By Aloisi Deborah, Giaretta Leonardo</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0" y="637450"/>
            <a:ext cx="91440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600">
                <a:solidFill>
                  <a:schemeClr val="dk2"/>
                </a:solidFill>
                <a:latin typeface="Times New Roman"/>
                <a:ea typeface="Times New Roman"/>
                <a:cs typeface="Times New Roman"/>
                <a:sym typeface="Times New Roman"/>
              </a:rPr>
              <a:t>Phase 1 - Purpose Definition</a:t>
            </a:r>
            <a:endParaRPr b="1" sz="2600">
              <a:solidFill>
                <a:schemeClr val="dk2"/>
              </a:solidFill>
              <a:latin typeface="Times New Roman"/>
              <a:ea typeface="Times New Roman"/>
              <a:cs typeface="Times New Roman"/>
              <a:sym typeface="Times New Roman"/>
            </a:endParaRPr>
          </a:p>
        </p:txBody>
      </p:sp>
      <p:sp>
        <p:nvSpPr>
          <p:cNvPr id="68" name="Google Shape;68;p14"/>
          <p:cNvSpPr txBox="1"/>
          <p:nvPr/>
        </p:nvSpPr>
        <p:spPr>
          <a:xfrm>
            <a:off x="1512000" y="1271450"/>
            <a:ext cx="6120000" cy="12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"A service which helps the users to query and know about all the products and the people that are working or were working in the Knowdive research group at the University of Trento"</a:t>
            </a:r>
            <a:endParaRPr sz="1800">
              <a:solidFill>
                <a:schemeClr val="dk2"/>
              </a:solidFill>
              <a:latin typeface="Times New Roman"/>
              <a:ea typeface="Times New Roman"/>
              <a:cs typeface="Times New Roman"/>
              <a:sym typeface="Times New Roman"/>
            </a:endParaRPr>
          </a:p>
        </p:txBody>
      </p:sp>
      <p:cxnSp>
        <p:nvCxnSpPr>
          <p:cNvPr id="69" name="Google Shape;69;p14"/>
          <p:cNvCxnSpPr/>
          <p:nvPr/>
        </p:nvCxnSpPr>
        <p:spPr>
          <a:xfrm>
            <a:off x="975450" y="1271450"/>
            <a:ext cx="7193100" cy="21900"/>
          </a:xfrm>
          <a:prstGeom prst="straightConnector1">
            <a:avLst/>
          </a:prstGeom>
          <a:noFill/>
          <a:ln cap="flat" cmpd="sng" w="9525">
            <a:solidFill>
              <a:schemeClr val="dk2"/>
            </a:solidFill>
            <a:prstDash val="solid"/>
            <a:round/>
            <a:headEnd len="med" w="med" type="none"/>
            <a:tailEnd len="med" w="med" type="none"/>
          </a:ln>
        </p:spPr>
      </p:cxnSp>
      <p:sp>
        <p:nvSpPr>
          <p:cNvPr id="70" name="Google Shape;70;p14"/>
          <p:cNvSpPr txBox="1"/>
          <p:nvPr/>
        </p:nvSpPr>
        <p:spPr>
          <a:xfrm>
            <a:off x="2832300" y="1172450"/>
            <a:ext cx="34794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chemeClr val="dk2"/>
                </a:solidFill>
                <a:latin typeface="Times New Roman"/>
                <a:ea typeface="Times New Roman"/>
                <a:cs typeface="Times New Roman"/>
                <a:sym typeface="Times New Roman"/>
              </a:rPr>
              <a:t>From the informal purpose:</a:t>
            </a:r>
            <a:endParaRPr sz="1800">
              <a:solidFill>
                <a:schemeClr val="dk2"/>
              </a:solidFill>
              <a:latin typeface="Times New Roman"/>
              <a:ea typeface="Times New Roman"/>
              <a:cs typeface="Times New Roman"/>
              <a:sym typeface="Times New Roman"/>
            </a:endParaRPr>
          </a:p>
        </p:txBody>
      </p:sp>
      <p:sp>
        <p:nvSpPr>
          <p:cNvPr id="71" name="Google Shape;71;p14"/>
          <p:cNvSpPr/>
          <p:nvPr/>
        </p:nvSpPr>
        <p:spPr>
          <a:xfrm>
            <a:off x="6818100" y="2271900"/>
            <a:ext cx="1062000" cy="10620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4"/>
          <p:cNvSpPr/>
          <p:nvPr/>
        </p:nvSpPr>
        <p:spPr>
          <a:xfrm>
            <a:off x="7178275" y="2955000"/>
            <a:ext cx="1062000" cy="10620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4"/>
          <p:cNvSpPr/>
          <p:nvPr/>
        </p:nvSpPr>
        <p:spPr>
          <a:xfrm>
            <a:off x="6887450" y="3606425"/>
            <a:ext cx="1034700" cy="10347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4"/>
          <p:cNvSpPr/>
          <p:nvPr/>
        </p:nvSpPr>
        <p:spPr>
          <a:xfrm>
            <a:off x="5584375" y="2667150"/>
            <a:ext cx="1637700" cy="16377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4"/>
          <p:cNvSpPr/>
          <p:nvPr/>
        </p:nvSpPr>
        <p:spPr>
          <a:xfrm>
            <a:off x="783325" y="3535200"/>
            <a:ext cx="943200" cy="9432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4"/>
          <p:cNvSpPr/>
          <p:nvPr/>
        </p:nvSpPr>
        <p:spPr>
          <a:xfrm>
            <a:off x="975450" y="2857275"/>
            <a:ext cx="892500" cy="8925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4"/>
          <p:cNvSpPr/>
          <p:nvPr/>
        </p:nvSpPr>
        <p:spPr>
          <a:xfrm>
            <a:off x="1703400" y="2444725"/>
            <a:ext cx="1034700" cy="10347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4"/>
          <p:cNvSpPr/>
          <p:nvPr/>
        </p:nvSpPr>
        <p:spPr>
          <a:xfrm>
            <a:off x="1548350" y="3237875"/>
            <a:ext cx="1062000" cy="1062000"/>
          </a:xfrm>
          <a:prstGeom prst="ellipse">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4"/>
          <p:cNvSpPr/>
          <p:nvPr/>
        </p:nvSpPr>
        <p:spPr>
          <a:xfrm>
            <a:off x="2379100" y="2802450"/>
            <a:ext cx="1367100" cy="1367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4"/>
          <p:cNvSpPr txBox="1"/>
          <p:nvPr/>
        </p:nvSpPr>
        <p:spPr>
          <a:xfrm>
            <a:off x="2379100" y="3184800"/>
            <a:ext cx="1367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Domains of Interest</a:t>
            </a:r>
            <a:endParaRPr sz="1800">
              <a:solidFill>
                <a:schemeClr val="dk2"/>
              </a:solidFill>
              <a:latin typeface="Times New Roman"/>
              <a:ea typeface="Times New Roman"/>
              <a:cs typeface="Times New Roman"/>
              <a:sym typeface="Times New Roman"/>
            </a:endParaRPr>
          </a:p>
        </p:txBody>
      </p:sp>
      <p:sp>
        <p:nvSpPr>
          <p:cNvPr id="81" name="Google Shape;81;p14"/>
          <p:cNvSpPr txBox="1"/>
          <p:nvPr/>
        </p:nvSpPr>
        <p:spPr>
          <a:xfrm>
            <a:off x="1548350" y="2636863"/>
            <a:ext cx="1226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Personal-</a:t>
            </a:r>
            <a:br>
              <a:rPr lang="it">
                <a:solidFill>
                  <a:schemeClr val="dk2"/>
                </a:solidFill>
                <a:latin typeface="Times New Roman"/>
                <a:ea typeface="Times New Roman"/>
                <a:cs typeface="Times New Roman"/>
                <a:sym typeface="Times New Roman"/>
              </a:rPr>
            </a:br>
            <a:r>
              <a:rPr lang="it">
                <a:solidFill>
                  <a:schemeClr val="dk2"/>
                </a:solidFill>
                <a:latin typeface="Times New Roman"/>
                <a:ea typeface="Times New Roman"/>
                <a:cs typeface="Times New Roman"/>
                <a:sym typeface="Times New Roman"/>
              </a:rPr>
              <a:t>Reference</a:t>
            </a:r>
            <a:endParaRPr sz="1600">
              <a:solidFill>
                <a:schemeClr val="dk2"/>
              </a:solidFill>
              <a:latin typeface="Times New Roman"/>
              <a:ea typeface="Times New Roman"/>
              <a:cs typeface="Times New Roman"/>
              <a:sym typeface="Times New Roman"/>
            </a:endParaRPr>
          </a:p>
        </p:txBody>
      </p:sp>
      <p:sp>
        <p:nvSpPr>
          <p:cNvPr id="82" name="Google Shape;82;p14"/>
          <p:cNvSpPr txBox="1"/>
          <p:nvPr/>
        </p:nvSpPr>
        <p:spPr>
          <a:xfrm>
            <a:off x="1423250" y="3566988"/>
            <a:ext cx="1226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Reference-</a:t>
            </a:r>
            <a:br>
              <a:rPr lang="it">
                <a:solidFill>
                  <a:schemeClr val="dk2"/>
                </a:solidFill>
                <a:latin typeface="Times New Roman"/>
                <a:ea typeface="Times New Roman"/>
                <a:cs typeface="Times New Roman"/>
                <a:sym typeface="Times New Roman"/>
              </a:rPr>
            </a:br>
            <a:r>
              <a:rPr lang="it">
                <a:solidFill>
                  <a:schemeClr val="dk2"/>
                </a:solidFill>
                <a:latin typeface="Times New Roman"/>
                <a:ea typeface="Times New Roman"/>
                <a:cs typeface="Times New Roman"/>
                <a:sym typeface="Times New Roman"/>
              </a:rPr>
              <a:t>Personal</a:t>
            </a:r>
            <a:endParaRPr sz="1600">
              <a:solidFill>
                <a:schemeClr val="dk2"/>
              </a:solidFill>
              <a:latin typeface="Times New Roman"/>
              <a:ea typeface="Times New Roman"/>
              <a:cs typeface="Times New Roman"/>
              <a:sym typeface="Times New Roman"/>
            </a:endParaRPr>
          </a:p>
        </p:txBody>
      </p:sp>
      <p:sp>
        <p:nvSpPr>
          <p:cNvPr id="83" name="Google Shape;83;p14"/>
          <p:cNvSpPr txBox="1"/>
          <p:nvPr/>
        </p:nvSpPr>
        <p:spPr>
          <a:xfrm>
            <a:off x="597325" y="3775938"/>
            <a:ext cx="1226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Reference</a:t>
            </a:r>
            <a:endParaRPr sz="1600">
              <a:solidFill>
                <a:schemeClr val="dk2"/>
              </a:solidFill>
              <a:latin typeface="Times New Roman"/>
              <a:ea typeface="Times New Roman"/>
              <a:cs typeface="Times New Roman"/>
              <a:sym typeface="Times New Roman"/>
            </a:endParaRPr>
          </a:p>
        </p:txBody>
      </p:sp>
      <p:sp>
        <p:nvSpPr>
          <p:cNvPr id="84" name="Google Shape;84;p14"/>
          <p:cNvSpPr txBox="1"/>
          <p:nvPr/>
        </p:nvSpPr>
        <p:spPr>
          <a:xfrm>
            <a:off x="808650" y="3072663"/>
            <a:ext cx="1226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Personal</a:t>
            </a:r>
            <a:endParaRPr sz="1600">
              <a:solidFill>
                <a:schemeClr val="dk2"/>
              </a:solidFill>
              <a:latin typeface="Times New Roman"/>
              <a:ea typeface="Times New Roman"/>
              <a:cs typeface="Times New Roman"/>
              <a:sym typeface="Times New Roman"/>
            </a:endParaRPr>
          </a:p>
        </p:txBody>
      </p:sp>
      <p:sp>
        <p:nvSpPr>
          <p:cNvPr id="85" name="Google Shape;85;p14"/>
          <p:cNvSpPr/>
          <p:nvPr/>
        </p:nvSpPr>
        <p:spPr>
          <a:xfrm>
            <a:off x="3489974" y="3237875"/>
            <a:ext cx="1130400" cy="1130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4"/>
          <p:cNvSpPr txBox="1"/>
          <p:nvPr/>
        </p:nvSpPr>
        <p:spPr>
          <a:xfrm>
            <a:off x="3537825" y="3538025"/>
            <a:ext cx="10347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6 Scenarios</a:t>
            </a:r>
            <a:endParaRPr sz="1800">
              <a:solidFill>
                <a:schemeClr val="dk2"/>
              </a:solidFill>
              <a:latin typeface="Times New Roman"/>
              <a:ea typeface="Times New Roman"/>
              <a:cs typeface="Times New Roman"/>
              <a:sym typeface="Times New Roman"/>
            </a:endParaRPr>
          </a:p>
        </p:txBody>
      </p:sp>
      <p:sp>
        <p:nvSpPr>
          <p:cNvPr id="87" name="Google Shape;87;p14"/>
          <p:cNvSpPr/>
          <p:nvPr/>
        </p:nvSpPr>
        <p:spPr>
          <a:xfrm>
            <a:off x="4525575" y="3098575"/>
            <a:ext cx="1226100" cy="12261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4"/>
          <p:cNvSpPr txBox="1"/>
          <p:nvPr/>
        </p:nvSpPr>
        <p:spPr>
          <a:xfrm>
            <a:off x="4621275" y="3410350"/>
            <a:ext cx="10347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7 Personas</a:t>
            </a:r>
            <a:endParaRPr sz="1800">
              <a:solidFill>
                <a:schemeClr val="dk2"/>
              </a:solidFill>
              <a:latin typeface="Times New Roman"/>
              <a:ea typeface="Times New Roman"/>
              <a:cs typeface="Times New Roman"/>
              <a:sym typeface="Times New Roman"/>
            </a:endParaRPr>
          </a:p>
        </p:txBody>
      </p:sp>
      <p:sp>
        <p:nvSpPr>
          <p:cNvPr id="89" name="Google Shape;89;p14"/>
          <p:cNvSpPr txBox="1"/>
          <p:nvPr/>
        </p:nvSpPr>
        <p:spPr>
          <a:xfrm>
            <a:off x="5656875" y="3184800"/>
            <a:ext cx="1550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35 Competency Questions</a:t>
            </a:r>
            <a:endParaRPr sz="1800">
              <a:solidFill>
                <a:schemeClr val="dk2"/>
              </a:solidFill>
              <a:latin typeface="Times New Roman"/>
              <a:ea typeface="Times New Roman"/>
              <a:cs typeface="Times New Roman"/>
              <a:sym typeface="Times New Roman"/>
            </a:endParaRPr>
          </a:p>
        </p:txBody>
      </p:sp>
      <p:sp>
        <p:nvSpPr>
          <p:cNvPr id="90" name="Google Shape;90;p14"/>
          <p:cNvSpPr txBox="1"/>
          <p:nvPr/>
        </p:nvSpPr>
        <p:spPr>
          <a:xfrm>
            <a:off x="6574050" y="2497550"/>
            <a:ext cx="1550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2 Common Entities</a:t>
            </a:r>
            <a:endParaRPr sz="1600">
              <a:solidFill>
                <a:schemeClr val="dk2"/>
              </a:solidFill>
              <a:latin typeface="Times New Roman"/>
              <a:ea typeface="Times New Roman"/>
              <a:cs typeface="Times New Roman"/>
              <a:sym typeface="Times New Roman"/>
            </a:endParaRPr>
          </a:p>
        </p:txBody>
      </p:sp>
      <p:sp>
        <p:nvSpPr>
          <p:cNvPr id="91" name="Google Shape;91;p14"/>
          <p:cNvSpPr txBox="1"/>
          <p:nvPr/>
        </p:nvSpPr>
        <p:spPr>
          <a:xfrm>
            <a:off x="6934225" y="3184800"/>
            <a:ext cx="1550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1 Contextual Entity</a:t>
            </a:r>
            <a:endParaRPr sz="1600">
              <a:solidFill>
                <a:schemeClr val="dk2"/>
              </a:solidFill>
              <a:latin typeface="Times New Roman"/>
              <a:ea typeface="Times New Roman"/>
              <a:cs typeface="Times New Roman"/>
              <a:sym typeface="Times New Roman"/>
            </a:endParaRPr>
          </a:p>
        </p:txBody>
      </p:sp>
      <p:sp>
        <p:nvSpPr>
          <p:cNvPr id="92" name="Google Shape;92;p14"/>
          <p:cNvSpPr txBox="1"/>
          <p:nvPr/>
        </p:nvSpPr>
        <p:spPr>
          <a:xfrm>
            <a:off x="6839600" y="3872050"/>
            <a:ext cx="11304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5 Core Entities</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0" y="637450"/>
            <a:ext cx="91440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600">
                <a:solidFill>
                  <a:schemeClr val="dk2"/>
                </a:solidFill>
                <a:latin typeface="Times New Roman"/>
                <a:ea typeface="Times New Roman"/>
                <a:cs typeface="Times New Roman"/>
                <a:sym typeface="Times New Roman"/>
              </a:rPr>
              <a:t>Phase 2 - Information Gathering</a:t>
            </a:r>
            <a:endParaRPr b="1" sz="2600">
              <a:solidFill>
                <a:schemeClr val="dk2"/>
              </a:solidFill>
              <a:latin typeface="Times New Roman"/>
              <a:ea typeface="Times New Roman"/>
              <a:cs typeface="Times New Roman"/>
              <a:sym typeface="Times New Roman"/>
            </a:endParaRPr>
          </a:p>
        </p:txBody>
      </p:sp>
      <p:sp>
        <p:nvSpPr>
          <p:cNvPr id="98" name="Google Shape;98;p15"/>
          <p:cNvSpPr/>
          <p:nvPr/>
        </p:nvSpPr>
        <p:spPr>
          <a:xfrm>
            <a:off x="1252350" y="1368450"/>
            <a:ext cx="1550100" cy="7989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latin typeface="Times New Roman"/>
                <a:ea typeface="Times New Roman"/>
                <a:cs typeface="Times New Roman"/>
                <a:sym typeface="Times New Roman"/>
              </a:rPr>
              <a:t>LiveDataUNITN</a:t>
            </a:r>
            <a:endParaRPr b="1">
              <a:latin typeface="Times New Roman"/>
              <a:ea typeface="Times New Roman"/>
              <a:cs typeface="Times New Roman"/>
              <a:sym typeface="Times New Roman"/>
            </a:endParaRPr>
          </a:p>
        </p:txBody>
      </p:sp>
      <p:sp>
        <p:nvSpPr>
          <p:cNvPr id="99" name="Google Shape;99;p15"/>
          <p:cNvSpPr/>
          <p:nvPr/>
        </p:nvSpPr>
        <p:spPr>
          <a:xfrm>
            <a:off x="3021900" y="1368450"/>
            <a:ext cx="1550100" cy="798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latin typeface="Times New Roman"/>
                <a:ea typeface="Times New Roman"/>
                <a:cs typeface="Times New Roman"/>
                <a:sym typeface="Times New Roman"/>
              </a:rPr>
              <a:t>Knowdive Website</a:t>
            </a:r>
            <a:endParaRPr b="1">
              <a:latin typeface="Times New Roman"/>
              <a:ea typeface="Times New Roman"/>
              <a:cs typeface="Times New Roman"/>
              <a:sym typeface="Times New Roman"/>
            </a:endParaRPr>
          </a:p>
        </p:txBody>
      </p:sp>
      <p:sp>
        <p:nvSpPr>
          <p:cNvPr id="100" name="Google Shape;100;p15"/>
          <p:cNvSpPr/>
          <p:nvPr/>
        </p:nvSpPr>
        <p:spPr>
          <a:xfrm>
            <a:off x="6561000" y="1368450"/>
            <a:ext cx="1550100" cy="7989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latin typeface="Times New Roman"/>
                <a:ea typeface="Times New Roman"/>
                <a:cs typeface="Times New Roman"/>
                <a:sym typeface="Times New Roman"/>
              </a:rPr>
              <a:t>Open Street Map</a:t>
            </a:r>
            <a:endParaRPr b="1">
              <a:latin typeface="Times New Roman"/>
              <a:ea typeface="Times New Roman"/>
              <a:cs typeface="Times New Roman"/>
              <a:sym typeface="Times New Roman"/>
            </a:endParaRPr>
          </a:p>
        </p:txBody>
      </p:sp>
      <p:sp>
        <p:nvSpPr>
          <p:cNvPr id="101" name="Google Shape;101;p15"/>
          <p:cNvSpPr/>
          <p:nvPr/>
        </p:nvSpPr>
        <p:spPr>
          <a:xfrm>
            <a:off x="4791450" y="1368450"/>
            <a:ext cx="1550100" cy="7989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latin typeface="Times New Roman"/>
                <a:ea typeface="Times New Roman"/>
                <a:cs typeface="Times New Roman"/>
                <a:sym typeface="Times New Roman"/>
              </a:rPr>
              <a:t>LiveSchema</a:t>
            </a:r>
            <a:endParaRPr b="1">
              <a:latin typeface="Times New Roman"/>
              <a:ea typeface="Times New Roman"/>
              <a:cs typeface="Times New Roman"/>
              <a:sym typeface="Times New Roman"/>
            </a:endParaRPr>
          </a:p>
        </p:txBody>
      </p:sp>
      <p:sp>
        <p:nvSpPr>
          <p:cNvPr id="102" name="Google Shape;102;p15"/>
          <p:cNvSpPr/>
          <p:nvPr/>
        </p:nvSpPr>
        <p:spPr>
          <a:xfrm>
            <a:off x="1252350" y="2748438"/>
            <a:ext cx="1550100" cy="354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Staff</a:t>
            </a:r>
            <a:endParaRPr>
              <a:latin typeface="Times New Roman"/>
              <a:ea typeface="Times New Roman"/>
              <a:cs typeface="Times New Roman"/>
              <a:sym typeface="Times New Roman"/>
            </a:endParaRPr>
          </a:p>
        </p:txBody>
      </p:sp>
      <p:sp>
        <p:nvSpPr>
          <p:cNvPr id="103" name="Google Shape;103;p15"/>
          <p:cNvSpPr/>
          <p:nvPr/>
        </p:nvSpPr>
        <p:spPr>
          <a:xfrm>
            <a:off x="1252350" y="3180075"/>
            <a:ext cx="1550100" cy="354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Courses</a:t>
            </a:r>
            <a:endParaRPr>
              <a:latin typeface="Times New Roman"/>
              <a:ea typeface="Times New Roman"/>
              <a:cs typeface="Times New Roman"/>
              <a:sym typeface="Times New Roman"/>
            </a:endParaRPr>
          </a:p>
        </p:txBody>
      </p:sp>
      <p:sp>
        <p:nvSpPr>
          <p:cNvPr id="104" name="Google Shape;104;p15"/>
          <p:cNvSpPr/>
          <p:nvPr/>
        </p:nvSpPr>
        <p:spPr>
          <a:xfrm>
            <a:off x="1252350" y="2243288"/>
            <a:ext cx="1550100" cy="4284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Research Product</a:t>
            </a:r>
            <a:endParaRPr>
              <a:latin typeface="Times New Roman"/>
              <a:ea typeface="Times New Roman"/>
              <a:cs typeface="Times New Roman"/>
              <a:sym typeface="Times New Roman"/>
            </a:endParaRPr>
          </a:p>
        </p:txBody>
      </p:sp>
      <p:sp>
        <p:nvSpPr>
          <p:cNvPr id="105" name="Google Shape;105;p15"/>
          <p:cNvSpPr/>
          <p:nvPr/>
        </p:nvSpPr>
        <p:spPr>
          <a:xfrm>
            <a:off x="3021900" y="2719325"/>
            <a:ext cx="1550100" cy="354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Research Topic</a:t>
            </a:r>
            <a:endParaRPr>
              <a:latin typeface="Times New Roman"/>
              <a:ea typeface="Times New Roman"/>
              <a:cs typeface="Times New Roman"/>
              <a:sym typeface="Times New Roman"/>
            </a:endParaRPr>
          </a:p>
        </p:txBody>
      </p:sp>
      <p:sp>
        <p:nvSpPr>
          <p:cNvPr id="106" name="Google Shape;106;p15"/>
          <p:cNvSpPr/>
          <p:nvPr/>
        </p:nvSpPr>
        <p:spPr>
          <a:xfrm>
            <a:off x="3021900" y="2270650"/>
            <a:ext cx="1550100" cy="354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Courses</a:t>
            </a:r>
            <a:endParaRPr>
              <a:latin typeface="Times New Roman"/>
              <a:ea typeface="Times New Roman"/>
              <a:cs typeface="Times New Roman"/>
              <a:sym typeface="Times New Roman"/>
            </a:endParaRPr>
          </a:p>
        </p:txBody>
      </p:sp>
      <p:sp>
        <p:nvSpPr>
          <p:cNvPr id="107" name="Google Shape;107;p15"/>
          <p:cNvSpPr/>
          <p:nvPr/>
        </p:nvSpPr>
        <p:spPr>
          <a:xfrm>
            <a:off x="3026138" y="3162600"/>
            <a:ext cx="1550100" cy="4512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Research Product</a:t>
            </a:r>
            <a:endParaRPr>
              <a:latin typeface="Times New Roman"/>
              <a:ea typeface="Times New Roman"/>
              <a:cs typeface="Times New Roman"/>
              <a:sym typeface="Times New Roman"/>
            </a:endParaRPr>
          </a:p>
        </p:txBody>
      </p:sp>
      <p:sp>
        <p:nvSpPr>
          <p:cNvPr id="108" name="Google Shape;108;p15"/>
          <p:cNvSpPr/>
          <p:nvPr/>
        </p:nvSpPr>
        <p:spPr>
          <a:xfrm>
            <a:off x="3021900" y="3699500"/>
            <a:ext cx="1550100" cy="354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Project</a:t>
            </a:r>
            <a:endParaRPr>
              <a:latin typeface="Times New Roman"/>
              <a:ea typeface="Times New Roman"/>
              <a:cs typeface="Times New Roman"/>
              <a:sym typeface="Times New Roman"/>
            </a:endParaRPr>
          </a:p>
        </p:txBody>
      </p:sp>
      <p:sp>
        <p:nvSpPr>
          <p:cNvPr id="109" name="Google Shape;109;p15"/>
          <p:cNvSpPr/>
          <p:nvPr/>
        </p:nvSpPr>
        <p:spPr>
          <a:xfrm>
            <a:off x="3021900" y="4140100"/>
            <a:ext cx="1550100" cy="354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Staff</a:t>
            </a:r>
            <a:endParaRPr>
              <a:latin typeface="Times New Roman"/>
              <a:ea typeface="Times New Roman"/>
              <a:cs typeface="Times New Roman"/>
              <a:sym typeface="Times New Roman"/>
            </a:endParaRPr>
          </a:p>
        </p:txBody>
      </p:sp>
      <p:sp>
        <p:nvSpPr>
          <p:cNvPr id="110" name="Google Shape;110;p15"/>
          <p:cNvSpPr/>
          <p:nvPr/>
        </p:nvSpPr>
        <p:spPr>
          <a:xfrm>
            <a:off x="6560850" y="2394300"/>
            <a:ext cx="1550100" cy="354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University</a:t>
            </a:r>
            <a:endParaRPr>
              <a:latin typeface="Times New Roman"/>
              <a:ea typeface="Times New Roman"/>
              <a:cs typeface="Times New Roman"/>
              <a:sym typeface="Times New Roman"/>
            </a:endParaRPr>
          </a:p>
        </p:txBody>
      </p:sp>
      <p:sp>
        <p:nvSpPr>
          <p:cNvPr id="111" name="Google Shape;111;p15"/>
          <p:cNvSpPr/>
          <p:nvPr/>
        </p:nvSpPr>
        <p:spPr>
          <a:xfrm>
            <a:off x="1252350" y="3611938"/>
            <a:ext cx="1550100" cy="4512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Digital University</a:t>
            </a:r>
            <a:endParaRPr>
              <a:latin typeface="Times New Roman"/>
              <a:ea typeface="Times New Roman"/>
              <a:cs typeface="Times New Roman"/>
              <a:sym typeface="Times New Roman"/>
            </a:endParaRPr>
          </a:p>
        </p:txBody>
      </p:sp>
      <p:sp>
        <p:nvSpPr>
          <p:cNvPr id="112" name="Google Shape;112;p15"/>
          <p:cNvSpPr/>
          <p:nvPr/>
        </p:nvSpPr>
        <p:spPr>
          <a:xfrm>
            <a:off x="4791450" y="2316650"/>
            <a:ext cx="1550100" cy="4512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Vivo Core</a:t>
            </a:r>
            <a:endParaRPr>
              <a:latin typeface="Times New Roman"/>
              <a:ea typeface="Times New Roman"/>
              <a:cs typeface="Times New Roman"/>
              <a:sym typeface="Times New Roman"/>
            </a:endParaRPr>
          </a:p>
        </p:txBody>
      </p:sp>
      <p:sp>
        <p:nvSpPr>
          <p:cNvPr id="113" name="Google Shape;113;p15"/>
          <p:cNvSpPr/>
          <p:nvPr/>
        </p:nvSpPr>
        <p:spPr>
          <a:xfrm>
            <a:off x="4799925" y="2861100"/>
            <a:ext cx="1550100" cy="8580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Academic Institution Internal Structure</a:t>
            </a:r>
            <a:endParaRPr>
              <a:latin typeface="Times New Roman"/>
              <a:ea typeface="Times New Roman"/>
              <a:cs typeface="Times New Roman"/>
              <a:sym typeface="Times New Roman"/>
            </a:endParaRPr>
          </a:p>
        </p:txBody>
      </p:sp>
      <p:sp>
        <p:nvSpPr>
          <p:cNvPr id="114" name="Google Shape;114;p15"/>
          <p:cNvSpPr/>
          <p:nvPr/>
        </p:nvSpPr>
        <p:spPr>
          <a:xfrm>
            <a:off x="4791450" y="3812350"/>
            <a:ext cx="1550100" cy="6612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Semantic Web for Research Communities</a:t>
            </a:r>
            <a:endParaRPr>
              <a:latin typeface="Times New Roman"/>
              <a:ea typeface="Times New Roman"/>
              <a:cs typeface="Times New Roman"/>
              <a:sym typeface="Times New Roman"/>
            </a:endParaRPr>
          </a:p>
        </p:txBody>
      </p:sp>
      <p:sp>
        <p:nvSpPr>
          <p:cNvPr id="115" name="Google Shape;115;p15"/>
          <p:cNvSpPr/>
          <p:nvPr/>
        </p:nvSpPr>
        <p:spPr>
          <a:xfrm>
            <a:off x="1252350" y="4140100"/>
            <a:ext cx="1550100" cy="354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DU-UNITN</a:t>
            </a:r>
            <a:endParaRPr>
              <a:latin typeface="Times New Roman"/>
              <a:ea typeface="Times New Roman"/>
              <a:cs typeface="Times New Roman"/>
              <a:sym typeface="Times New Roman"/>
            </a:endParaRPr>
          </a:p>
        </p:txBody>
      </p:sp>
      <p:sp>
        <p:nvSpPr>
          <p:cNvPr id="116" name="Google Shape;116;p15"/>
          <p:cNvSpPr/>
          <p:nvPr/>
        </p:nvSpPr>
        <p:spPr>
          <a:xfrm>
            <a:off x="6577950" y="2976150"/>
            <a:ext cx="1550100" cy="7989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latin typeface="Times New Roman"/>
                <a:ea typeface="Times New Roman"/>
                <a:cs typeface="Times New Roman"/>
                <a:sym typeface="Times New Roman"/>
              </a:rPr>
              <a:t>Created by us</a:t>
            </a:r>
            <a:endParaRPr b="1">
              <a:latin typeface="Times New Roman"/>
              <a:ea typeface="Times New Roman"/>
              <a:cs typeface="Times New Roman"/>
              <a:sym typeface="Times New Roman"/>
            </a:endParaRPr>
          </a:p>
        </p:txBody>
      </p:sp>
      <p:sp>
        <p:nvSpPr>
          <p:cNvPr id="117" name="Google Shape;117;p15"/>
          <p:cNvSpPr/>
          <p:nvPr/>
        </p:nvSpPr>
        <p:spPr>
          <a:xfrm>
            <a:off x="6577950" y="3924350"/>
            <a:ext cx="1550100" cy="354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KRG-UNITN</a:t>
            </a:r>
            <a:endParaRPr>
              <a:latin typeface="Times New Roman"/>
              <a:ea typeface="Times New Roman"/>
              <a:cs typeface="Times New Roman"/>
              <a:sym typeface="Times New Roman"/>
            </a:endParaRPr>
          </a:p>
        </p:txBody>
      </p:sp>
      <p:cxnSp>
        <p:nvCxnSpPr>
          <p:cNvPr id="118" name="Google Shape;118;p15"/>
          <p:cNvCxnSpPr/>
          <p:nvPr/>
        </p:nvCxnSpPr>
        <p:spPr>
          <a:xfrm>
            <a:off x="975450" y="1271450"/>
            <a:ext cx="7193100" cy="2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p:nvPr/>
        </p:nvSpPr>
        <p:spPr>
          <a:xfrm>
            <a:off x="6012213" y="3867288"/>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24" name="Google Shape;124;p16"/>
          <p:cNvSpPr/>
          <p:nvPr/>
        </p:nvSpPr>
        <p:spPr>
          <a:xfrm>
            <a:off x="4846188" y="314281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25" name="Google Shape;125;p16"/>
          <p:cNvSpPr/>
          <p:nvPr/>
        </p:nvSpPr>
        <p:spPr>
          <a:xfrm>
            <a:off x="4745288" y="383231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26" name="Google Shape;126;p16"/>
          <p:cNvSpPr/>
          <p:nvPr/>
        </p:nvSpPr>
        <p:spPr>
          <a:xfrm>
            <a:off x="4225350" y="3977438"/>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27" name="Google Shape;127;p16"/>
          <p:cNvSpPr/>
          <p:nvPr/>
        </p:nvSpPr>
        <p:spPr>
          <a:xfrm>
            <a:off x="1351488" y="29845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28" name="Google Shape;128;p16"/>
          <p:cNvSpPr/>
          <p:nvPr/>
        </p:nvSpPr>
        <p:spPr>
          <a:xfrm>
            <a:off x="1897488" y="292951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29" name="Google Shape;129;p16"/>
          <p:cNvSpPr/>
          <p:nvPr/>
        </p:nvSpPr>
        <p:spPr>
          <a:xfrm>
            <a:off x="1145163" y="3473875"/>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0" name="Google Shape;130;p16"/>
          <p:cNvSpPr/>
          <p:nvPr/>
        </p:nvSpPr>
        <p:spPr>
          <a:xfrm>
            <a:off x="1853988" y="393656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1" name="Google Shape;131;p16"/>
          <p:cNvSpPr/>
          <p:nvPr/>
        </p:nvSpPr>
        <p:spPr>
          <a:xfrm>
            <a:off x="2699613" y="301136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2" name="Google Shape;132;p16"/>
          <p:cNvSpPr/>
          <p:nvPr/>
        </p:nvSpPr>
        <p:spPr>
          <a:xfrm>
            <a:off x="2644288" y="385471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3" name="Google Shape;133;p16"/>
          <p:cNvSpPr/>
          <p:nvPr/>
        </p:nvSpPr>
        <p:spPr>
          <a:xfrm>
            <a:off x="3825063" y="358396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4" name="Google Shape;134;p16"/>
          <p:cNvSpPr/>
          <p:nvPr/>
        </p:nvSpPr>
        <p:spPr>
          <a:xfrm>
            <a:off x="4371888" y="288865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5" name="Google Shape;135;p16"/>
          <p:cNvSpPr/>
          <p:nvPr/>
        </p:nvSpPr>
        <p:spPr>
          <a:xfrm>
            <a:off x="3913338" y="310526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6" name="Google Shape;136;p16"/>
          <p:cNvSpPr/>
          <p:nvPr/>
        </p:nvSpPr>
        <p:spPr>
          <a:xfrm>
            <a:off x="5430288" y="2984488"/>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7" name="Google Shape;137;p16"/>
          <p:cNvSpPr/>
          <p:nvPr/>
        </p:nvSpPr>
        <p:spPr>
          <a:xfrm>
            <a:off x="6044163" y="2998788"/>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8" name="Google Shape;138;p16"/>
          <p:cNvSpPr/>
          <p:nvPr/>
        </p:nvSpPr>
        <p:spPr>
          <a:xfrm>
            <a:off x="5335675" y="3753150"/>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39" name="Google Shape;139;p16"/>
          <p:cNvSpPr/>
          <p:nvPr/>
        </p:nvSpPr>
        <p:spPr>
          <a:xfrm>
            <a:off x="6553213" y="3583963"/>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0" name="Google Shape;140;p16"/>
          <p:cNvSpPr/>
          <p:nvPr/>
        </p:nvSpPr>
        <p:spPr>
          <a:xfrm>
            <a:off x="7242138" y="2908063"/>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1" name="Google Shape;141;p16"/>
          <p:cNvSpPr/>
          <p:nvPr/>
        </p:nvSpPr>
        <p:spPr>
          <a:xfrm>
            <a:off x="7113813" y="1333175"/>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2" name="Google Shape;142;p16"/>
          <p:cNvSpPr/>
          <p:nvPr/>
        </p:nvSpPr>
        <p:spPr>
          <a:xfrm>
            <a:off x="6704013" y="14472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3" name="Google Shape;143;p16"/>
          <p:cNvSpPr/>
          <p:nvPr/>
        </p:nvSpPr>
        <p:spPr>
          <a:xfrm>
            <a:off x="6667063" y="2247600"/>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4" name="Google Shape;144;p16"/>
          <p:cNvSpPr/>
          <p:nvPr/>
        </p:nvSpPr>
        <p:spPr>
          <a:xfrm>
            <a:off x="7035513" y="23831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5" name="Google Shape;145;p16"/>
          <p:cNvSpPr/>
          <p:nvPr/>
        </p:nvSpPr>
        <p:spPr>
          <a:xfrm>
            <a:off x="7614963" y="18474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6" name="Google Shape;146;p16"/>
          <p:cNvSpPr/>
          <p:nvPr/>
        </p:nvSpPr>
        <p:spPr>
          <a:xfrm>
            <a:off x="7493613" y="22476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7" name="Google Shape;147;p16"/>
          <p:cNvSpPr/>
          <p:nvPr/>
        </p:nvSpPr>
        <p:spPr>
          <a:xfrm>
            <a:off x="7466163" y="1447200"/>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8" name="Google Shape;148;p16"/>
          <p:cNvSpPr/>
          <p:nvPr/>
        </p:nvSpPr>
        <p:spPr>
          <a:xfrm>
            <a:off x="3112950" y="1370375"/>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49" name="Google Shape;149;p16"/>
          <p:cNvSpPr/>
          <p:nvPr/>
        </p:nvSpPr>
        <p:spPr>
          <a:xfrm>
            <a:off x="2594400" y="1500925"/>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0" name="Google Shape;150;p16"/>
          <p:cNvSpPr/>
          <p:nvPr/>
        </p:nvSpPr>
        <p:spPr>
          <a:xfrm>
            <a:off x="2476925" y="19290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1" name="Google Shape;151;p16"/>
          <p:cNvSpPr/>
          <p:nvPr/>
        </p:nvSpPr>
        <p:spPr>
          <a:xfrm>
            <a:off x="2801925" y="22476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2" name="Google Shape;152;p16"/>
          <p:cNvSpPr/>
          <p:nvPr/>
        </p:nvSpPr>
        <p:spPr>
          <a:xfrm>
            <a:off x="3313488" y="2290788"/>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3" name="Google Shape;153;p16"/>
          <p:cNvSpPr/>
          <p:nvPr/>
        </p:nvSpPr>
        <p:spPr>
          <a:xfrm>
            <a:off x="3513138" y="1659688"/>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4" name="Google Shape;154;p16"/>
          <p:cNvSpPr/>
          <p:nvPr/>
        </p:nvSpPr>
        <p:spPr>
          <a:xfrm>
            <a:off x="3825063" y="2059888"/>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5" name="Google Shape;155;p16"/>
          <p:cNvSpPr/>
          <p:nvPr/>
        </p:nvSpPr>
        <p:spPr>
          <a:xfrm>
            <a:off x="4661613" y="234426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6" name="Google Shape;156;p16"/>
          <p:cNvSpPr/>
          <p:nvPr/>
        </p:nvSpPr>
        <p:spPr>
          <a:xfrm>
            <a:off x="4661613" y="1370363"/>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7" name="Google Shape;157;p16"/>
          <p:cNvSpPr/>
          <p:nvPr/>
        </p:nvSpPr>
        <p:spPr>
          <a:xfrm>
            <a:off x="5179713" y="1625538"/>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8" name="Google Shape;158;p16"/>
          <p:cNvSpPr/>
          <p:nvPr/>
        </p:nvSpPr>
        <p:spPr>
          <a:xfrm>
            <a:off x="5498163" y="1333163"/>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59" name="Google Shape;159;p16"/>
          <p:cNvSpPr/>
          <p:nvPr/>
        </p:nvSpPr>
        <p:spPr>
          <a:xfrm>
            <a:off x="5941863" y="1333163"/>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0" name="Google Shape;160;p16"/>
          <p:cNvSpPr/>
          <p:nvPr/>
        </p:nvSpPr>
        <p:spPr>
          <a:xfrm>
            <a:off x="5430300" y="2344263"/>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1" name="Google Shape;161;p16"/>
          <p:cNvSpPr/>
          <p:nvPr/>
        </p:nvSpPr>
        <p:spPr>
          <a:xfrm>
            <a:off x="5179713" y="2015063"/>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2" name="Google Shape;162;p16"/>
          <p:cNvSpPr/>
          <p:nvPr/>
        </p:nvSpPr>
        <p:spPr>
          <a:xfrm>
            <a:off x="5765688" y="2383113"/>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3" name="Google Shape;163;p16"/>
          <p:cNvSpPr/>
          <p:nvPr/>
        </p:nvSpPr>
        <p:spPr>
          <a:xfrm>
            <a:off x="6266838" y="1928988"/>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4" name="Google Shape;164;p16"/>
          <p:cNvSpPr/>
          <p:nvPr/>
        </p:nvSpPr>
        <p:spPr>
          <a:xfrm>
            <a:off x="6210288" y="154555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5" name="Google Shape;165;p16"/>
          <p:cNvSpPr/>
          <p:nvPr/>
        </p:nvSpPr>
        <p:spPr>
          <a:xfrm>
            <a:off x="6077613" y="2272175"/>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6" name="Google Shape;166;p16"/>
          <p:cNvSpPr/>
          <p:nvPr/>
        </p:nvSpPr>
        <p:spPr>
          <a:xfrm>
            <a:off x="1275450" y="14472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167" name="Google Shape;167;p16"/>
          <p:cNvSpPr/>
          <p:nvPr/>
        </p:nvSpPr>
        <p:spPr>
          <a:xfrm>
            <a:off x="1145175" y="1901125"/>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68" name="Google Shape;168;p16"/>
          <p:cNvSpPr/>
          <p:nvPr/>
        </p:nvSpPr>
        <p:spPr>
          <a:xfrm>
            <a:off x="1453800" y="23292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69" name="Google Shape;169;p16"/>
          <p:cNvSpPr/>
          <p:nvPr/>
        </p:nvSpPr>
        <p:spPr>
          <a:xfrm>
            <a:off x="2076713" y="2247600"/>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70" name="Google Shape;170;p16"/>
          <p:cNvSpPr/>
          <p:nvPr/>
        </p:nvSpPr>
        <p:spPr>
          <a:xfrm>
            <a:off x="2075850" y="1500925"/>
            <a:ext cx="400200" cy="40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71" name="Google Shape;171;p16"/>
          <p:cNvSpPr txBox="1"/>
          <p:nvPr/>
        </p:nvSpPr>
        <p:spPr>
          <a:xfrm>
            <a:off x="0" y="637450"/>
            <a:ext cx="91440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600">
                <a:solidFill>
                  <a:schemeClr val="dk2"/>
                </a:solidFill>
                <a:latin typeface="Times New Roman"/>
                <a:ea typeface="Times New Roman"/>
                <a:cs typeface="Times New Roman"/>
                <a:sym typeface="Times New Roman"/>
              </a:rPr>
              <a:t>Phase 3 - Language Definition</a:t>
            </a:r>
            <a:endParaRPr b="1" sz="2600">
              <a:solidFill>
                <a:schemeClr val="dk2"/>
              </a:solidFill>
              <a:latin typeface="Times New Roman"/>
              <a:ea typeface="Times New Roman"/>
              <a:cs typeface="Times New Roman"/>
              <a:sym typeface="Times New Roman"/>
            </a:endParaRPr>
          </a:p>
        </p:txBody>
      </p:sp>
      <p:sp>
        <p:nvSpPr>
          <p:cNvPr id="172" name="Google Shape;172;p16"/>
          <p:cNvSpPr/>
          <p:nvPr/>
        </p:nvSpPr>
        <p:spPr>
          <a:xfrm>
            <a:off x="2801925" y="1625550"/>
            <a:ext cx="843900" cy="843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6"/>
          <p:cNvSpPr/>
          <p:nvPr/>
        </p:nvSpPr>
        <p:spPr>
          <a:xfrm>
            <a:off x="1453800" y="1625550"/>
            <a:ext cx="843900" cy="843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16"/>
          <p:cNvSpPr/>
          <p:nvPr/>
        </p:nvSpPr>
        <p:spPr>
          <a:xfrm>
            <a:off x="4150050" y="1625550"/>
            <a:ext cx="843900" cy="843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16"/>
          <p:cNvSpPr/>
          <p:nvPr/>
        </p:nvSpPr>
        <p:spPr>
          <a:xfrm>
            <a:off x="1453800" y="3211200"/>
            <a:ext cx="843900" cy="843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16"/>
          <p:cNvSpPr/>
          <p:nvPr/>
        </p:nvSpPr>
        <p:spPr>
          <a:xfrm>
            <a:off x="2801925" y="3211200"/>
            <a:ext cx="843900" cy="843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6"/>
          <p:cNvSpPr/>
          <p:nvPr/>
        </p:nvSpPr>
        <p:spPr>
          <a:xfrm>
            <a:off x="4150050" y="3211200"/>
            <a:ext cx="843900" cy="843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16"/>
          <p:cNvSpPr/>
          <p:nvPr/>
        </p:nvSpPr>
        <p:spPr>
          <a:xfrm>
            <a:off x="6846300" y="1625550"/>
            <a:ext cx="843900" cy="843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16"/>
          <p:cNvSpPr/>
          <p:nvPr/>
        </p:nvSpPr>
        <p:spPr>
          <a:xfrm>
            <a:off x="5498175" y="3211200"/>
            <a:ext cx="843900" cy="843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6"/>
          <p:cNvSpPr/>
          <p:nvPr/>
        </p:nvSpPr>
        <p:spPr>
          <a:xfrm>
            <a:off x="5498175" y="1625550"/>
            <a:ext cx="843900" cy="8439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6"/>
          <p:cNvSpPr/>
          <p:nvPr/>
        </p:nvSpPr>
        <p:spPr>
          <a:xfrm>
            <a:off x="6846300" y="3211200"/>
            <a:ext cx="843900" cy="8439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16"/>
          <p:cNvSpPr txBox="1"/>
          <p:nvPr/>
        </p:nvSpPr>
        <p:spPr>
          <a:xfrm>
            <a:off x="2699625" y="184740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Member</a:t>
            </a:r>
            <a:endParaRPr>
              <a:solidFill>
                <a:schemeClr val="dk2"/>
              </a:solidFill>
              <a:latin typeface="Times New Roman"/>
              <a:ea typeface="Times New Roman"/>
              <a:cs typeface="Times New Roman"/>
              <a:sym typeface="Times New Roman"/>
            </a:endParaRPr>
          </a:p>
        </p:txBody>
      </p:sp>
      <p:sp>
        <p:nvSpPr>
          <p:cNvPr id="183" name="Google Shape;183;p16"/>
          <p:cNvSpPr txBox="1"/>
          <p:nvPr/>
        </p:nvSpPr>
        <p:spPr>
          <a:xfrm>
            <a:off x="1351500" y="184740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Person</a:t>
            </a:r>
            <a:endParaRPr>
              <a:solidFill>
                <a:schemeClr val="dk2"/>
              </a:solidFill>
              <a:latin typeface="Times New Roman"/>
              <a:ea typeface="Times New Roman"/>
              <a:cs typeface="Times New Roman"/>
              <a:sym typeface="Times New Roman"/>
            </a:endParaRPr>
          </a:p>
        </p:txBody>
      </p:sp>
      <p:sp>
        <p:nvSpPr>
          <p:cNvPr id="184" name="Google Shape;184;p16"/>
          <p:cNvSpPr txBox="1"/>
          <p:nvPr/>
        </p:nvSpPr>
        <p:spPr>
          <a:xfrm>
            <a:off x="4047750" y="184740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Alumni</a:t>
            </a:r>
            <a:endParaRPr>
              <a:solidFill>
                <a:schemeClr val="dk2"/>
              </a:solidFill>
              <a:latin typeface="Times New Roman"/>
              <a:ea typeface="Times New Roman"/>
              <a:cs typeface="Times New Roman"/>
              <a:sym typeface="Times New Roman"/>
            </a:endParaRPr>
          </a:p>
        </p:txBody>
      </p:sp>
      <p:sp>
        <p:nvSpPr>
          <p:cNvPr id="185" name="Google Shape;185;p16"/>
          <p:cNvSpPr txBox="1"/>
          <p:nvPr/>
        </p:nvSpPr>
        <p:spPr>
          <a:xfrm>
            <a:off x="5395875" y="184740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Project</a:t>
            </a:r>
            <a:endParaRPr>
              <a:solidFill>
                <a:schemeClr val="dk2"/>
              </a:solidFill>
              <a:latin typeface="Times New Roman"/>
              <a:ea typeface="Times New Roman"/>
              <a:cs typeface="Times New Roman"/>
              <a:sym typeface="Times New Roman"/>
            </a:endParaRPr>
          </a:p>
        </p:txBody>
      </p:sp>
      <p:sp>
        <p:nvSpPr>
          <p:cNvPr id="186" name="Google Shape;186;p16"/>
          <p:cNvSpPr txBox="1"/>
          <p:nvPr/>
        </p:nvSpPr>
        <p:spPr>
          <a:xfrm>
            <a:off x="6744000" y="184740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Research Product</a:t>
            </a:r>
            <a:endParaRPr>
              <a:solidFill>
                <a:schemeClr val="dk2"/>
              </a:solidFill>
              <a:latin typeface="Times New Roman"/>
              <a:ea typeface="Times New Roman"/>
              <a:cs typeface="Times New Roman"/>
              <a:sym typeface="Times New Roman"/>
            </a:endParaRPr>
          </a:p>
        </p:txBody>
      </p:sp>
      <p:sp>
        <p:nvSpPr>
          <p:cNvPr id="187" name="Google Shape;187;p16"/>
          <p:cNvSpPr txBox="1"/>
          <p:nvPr/>
        </p:nvSpPr>
        <p:spPr>
          <a:xfrm>
            <a:off x="6744000" y="343305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Info</a:t>
            </a:r>
            <a:endParaRPr>
              <a:solidFill>
                <a:schemeClr val="dk2"/>
              </a:solidFill>
              <a:latin typeface="Times New Roman"/>
              <a:ea typeface="Times New Roman"/>
              <a:cs typeface="Times New Roman"/>
              <a:sym typeface="Times New Roman"/>
            </a:endParaRPr>
          </a:p>
        </p:txBody>
      </p:sp>
      <p:sp>
        <p:nvSpPr>
          <p:cNvPr id="188" name="Google Shape;188;p16"/>
          <p:cNvSpPr txBox="1"/>
          <p:nvPr/>
        </p:nvSpPr>
        <p:spPr>
          <a:xfrm>
            <a:off x="5395875" y="343305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Location</a:t>
            </a:r>
            <a:endParaRPr>
              <a:solidFill>
                <a:schemeClr val="dk2"/>
              </a:solidFill>
              <a:latin typeface="Times New Roman"/>
              <a:ea typeface="Times New Roman"/>
              <a:cs typeface="Times New Roman"/>
              <a:sym typeface="Times New Roman"/>
            </a:endParaRPr>
          </a:p>
        </p:txBody>
      </p:sp>
      <p:sp>
        <p:nvSpPr>
          <p:cNvPr id="189" name="Google Shape;189;p16"/>
          <p:cNvSpPr txBox="1"/>
          <p:nvPr/>
        </p:nvSpPr>
        <p:spPr>
          <a:xfrm>
            <a:off x="4047750" y="343305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Course</a:t>
            </a:r>
            <a:endParaRPr>
              <a:solidFill>
                <a:schemeClr val="dk2"/>
              </a:solidFill>
              <a:latin typeface="Times New Roman"/>
              <a:ea typeface="Times New Roman"/>
              <a:cs typeface="Times New Roman"/>
              <a:sym typeface="Times New Roman"/>
            </a:endParaRPr>
          </a:p>
        </p:txBody>
      </p:sp>
      <p:sp>
        <p:nvSpPr>
          <p:cNvPr id="190" name="Google Shape;190;p16"/>
          <p:cNvSpPr txBox="1"/>
          <p:nvPr/>
        </p:nvSpPr>
        <p:spPr>
          <a:xfrm>
            <a:off x="2699625" y="343305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University</a:t>
            </a:r>
            <a:endParaRPr>
              <a:solidFill>
                <a:schemeClr val="dk2"/>
              </a:solidFill>
              <a:latin typeface="Times New Roman"/>
              <a:ea typeface="Times New Roman"/>
              <a:cs typeface="Times New Roman"/>
              <a:sym typeface="Times New Roman"/>
            </a:endParaRPr>
          </a:p>
        </p:txBody>
      </p:sp>
      <p:sp>
        <p:nvSpPr>
          <p:cNvPr id="191" name="Google Shape;191;p16"/>
          <p:cNvSpPr txBox="1"/>
          <p:nvPr/>
        </p:nvSpPr>
        <p:spPr>
          <a:xfrm>
            <a:off x="1351500" y="3433050"/>
            <a:ext cx="10485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Research Topic</a:t>
            </a:r>
            <a:endParaRPr>
              <a:solidFill>
                <a:schemeClr val="dk2"/>
              </a:solidFill>
              <a:latin typeface="Times New Roman"/>
              <a:ea typeface="Times New Roman"/>
              <a:cs typeface="Times New Roman"/>
              <a:sym typeface="Times New Roman"/>
            </a:endParaRPr>
          </a:p>
        </p:txBody>
      </p:sp>
      <p:sp>
        <p:nvSpPr>
          <p:cNvPr id="192" name="Google Shape;192;p16"/>
          <p:cNvSpPr/>
          <p:nvPr/>
        </p:nvSpPr>
        <p:spPr>
          <a:xfrm>
            <a:off x="1515150" y="4618575"/>
            <a:ext cx="160500" cy="160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16"/>
          <p:cNvSpPr txBox="1"/>
          <p:nvPr/>
        </p:nvSpPr>
        <p:spPr>
          <a:xfrm>
            <a:off x="1614200" y="4521825"/>
            <a:ext cx="203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2"/>
                </a:solidFill>
                <a:latin typeface="Times New Roman"/>
                <a:ea typeface="Times New Roman"/>
                <a:cs typeface="Times New Roman"/>
                <a:sym typeface="Times New Roman"/>
              </a:rPr>
              <a:t>Concept from existing language</a:t>
            </a:r>
            <a:endParaRPr sz="1100">
              <a:solidFill>
                <a:schemeClr val="dk2"/>
              </a:solidFill>
              <a:latin typeface="Times New Roman"/>
              <a:ea typeface="Times New Roman"/>
              <a:cs typeface="Times New Roman"/>
              <a:sym typeface="Times New Roman"/>
            </a:endParaRPr>
          </a:p>
        </p:txBody>
      </p:sp>
      <p:sp>
        <p:nvSpPr>
          <p:cNvPr id="194" name="Google Shape;194;p16"/>
          <p:cNvSpPr/>
          <p:nvPr/>
        </p:nvSpPr>
        <p:spPr>
          <a:xfrm>
            <a:off x="4491750" y="4618575"/>
            <a:ext cx="160500" cy="160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6"/>
          <p:cNvSpPr txBox="1"/>
          <p:nvPr/>
        </p:nvSpPr>
        <p:spPr>
          <a:xfrm>
            <a:off x="4712400" y="4521825"/>
            <a:ext cx="1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2"/>
                </a:solidFill>
                <a:latin typeface="Times New Roman"/>
                <a:ea typeface="Times New Roman"/>
                <a:cs typeface="Times New Roman"/>
                <a:sym typeface="Times New Roman"/>
              </a:rPr>
              <a:t>Concept created by us</a:t>
            </a:r>
            <a:endParaRPr sz="1100">
              <a:solidFill>
                <a:schemeClr val="dk2"/>
              </a:solidFill>
              <a:latin typeface="Times New Roman"/>
              <a:ea typeface="Times New Roman"/>
              <a:cs typeface="Times New Roman"/>
              <a:sym typeface="Times New Roman"/>
            </a:endParaRPr>
          </a:p>
        </p:txBody>
      </p:sp>
      <p:cxnSp>
        <p:nvCxnSpPr>
          <p:cNvPr id="196" name="Google Shape;196;p16"/>
          <p:cNvCxnSpPr/>
          <p:nvPr/>
        </p:nvCxnSpPr>
        <p:spPr>
          <a:xfrm>
            <a:off x="975450" y="1271450"/>
            <a:ext cx="7193100" cy="2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nvSpPr>
        <p:spPr>
          <a:xfrm>
            <a:off x="0" y="637450"/>
            <a:ext cx="91440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600">
                <a:solidFill>
                  <a:schemeClr val="dk2"/>
                </a:solidFill>
                <a:latin typeface="Times New Roman"/>
                <a:ea typeface="Times New Roman"/>
                <a:cs typeface="Times New Roman"/>
                <a:sym typeface="Times New Roman"/>
              </a:rPr>
              <a:t>Phase 4 - Knowledge Definition</a:t>
            </a:r>
            <a:endParaRPr b="1" sz="2600">
              <a:solidFill>
                <a:schemeClr val="dk2"/>
              </a:solidFill>
              <a:latin typeface="Times New Roman"/>
              <a:ea typeface="Times New Roman"/>
              <a:cs typeface="Times New Roman"/>
              <a:sym typeface="Times New Roman"/>
            </a:endParaRPr>
          </a:p>
        </p:txBody>
      </p:sp>
      <p:cxnSp>
        <p:nvCxnSpPr>
          <p:cNvPr id="202" name="Google Shape;202;p17"/>
          <p:cNvCxnSpPr/>
          <p:nvPr/>
        </p:nvCxnSpPr>
        <p:spPr>
          <a:xfrm>
            <a:off x="975450" y="1271450"/>
            <a:ext cx="7193100" cy="21900"/>
          </a:xfrm>
          <a:prstGeom prst="straightConnector1">
            <a:avLst/>
          </a:prstGeom>
          <a:noFill/>
          <a:ln cap="flat" cmpd="sng" w="9525">
            <a:solidFill>
              <a:schemeClr val="dk2"/>
            </a:solidFill>
            <a:prstDash val="solid"/>
            <a:round/>
            <a:headEnd len="med" w="med" type="none"/>
            <a:tailEnd len="med" w="med" type="none"/>
          </a:ln>
        </p:spPr>
      </p:cxnSp>
      <p:sp>
        <p:nvSpPr>
          <p:cNvPr id="203" name="Google Shape;203;p17"/>
          <p:cNvSpPr/>
          <p:nvPr/>
        </p:nvSpPr>
        <p:spPr>
          <a:xfrm>
            <a:off x="1646801" y="1809700"/>
            <a:ext cx="632100" cy="632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17"/>
          <p:cNvSpPr/>
          <p:nvPr/>
        </p:nvSpPr>
        <p:spPr>
          <a:xfrm>
            <a:off x="2076288" y="2683675"/>
            <a:ext cx="632100" cy="632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17"/>
          <p:cNvSpPr/>
          <p:nvPr/>
        </p:nvSpPr>
        <p:spPr>
          <a:xfrm>
            <a:off x="1261363" y="3650100"/>
            <a:ext cx="632100" cy="632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17"/>
          <p:cNvSpPr/>
          <p:nvPr/>
        </p:nvSpPr>
        <p:spPr>
          <a:xfrm>
            <a:off x="3412325" y="1588275"/>
            <a:ext cx="632100" cy="632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207" name="Google Shape;207;p17"/>
          <p:cNvSpPr/>
          <p:nvPr/>
        </p:nvSpPr>
        <p:spPr>
          <a:xfrm>
            <a:off x="5803826" y="3260050"/>
            <a:ext cx="632100" cy="632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17"/>
          <p:cNvSpPr/>
          <p:nvPr/>
        </p:nvSpPr>
        <p:spPr>
          <a:xfrm>
            <a:off x="3093238" y="3942975"/>
            <a:ext cx="632100" cy="632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17"/>
          <p:cNvSpPr/>
          <p:nvPr/>
        </p:nvSpPr>
        <p:spPr>
          <a:xfrm>
            <a:off x="5937364" y="2430375"/>
            <a:ext cx="632100" cy="6321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7"/>
          <p:cNvSpPr/>
          <p:nvPr/>
        </p:nvSpPr>
        <p:spPr>
          <a:xfrm>
            <a:off x="7232676" y="2359800"/>
            <a:ext cx="632100" cy="632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17"/>
          <p:cNvSpPr/>
          <p:nvPr/>
        </p:nvSpPr>
        <p:spPr>
          <a:xfrm>
            <a:off x="4202389" y="2160575"/>
            <a:ext cx="632100" cy="6321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17"/>
          <p:cNvSpPr/>
          <p:nvPr/>
        </p:nvSpPr>
        <p:spPr>
          <a:xfrm>
            <a:off x="7232589" y="3601575"/>
            <a:ext cx="632100" cy="6321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17"/>
          <p:cNvSpPr txBox="1"/>
          <p:nvPr/>
        </p:nvSpPr>
        <p:spPr>
          <a:xfrm>
            <a:off x="1570288" y="1975894"/>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Member</a:t>
            </a:r>
            <a:endParaRPr sz="1000">
              <a:solidFill>
                <a:schemeClr val="dk2"/>
              </a:solidFill>
              <a:latin typeface="Times New Roman"/>
              <a:ea typeface="Times New Roman"/>
              <a:cs typeface="Times New Roman"/>
              <a:sym typeface="Times New Roman"/>
            </a:endParaRPr>
          </a:p>
        </p:txBody>
      </p:sp>
      <p:sp>
        <p:nvSpPr>
          <p:cNvPr id="214" name="Google Shape;214;p17"/>
          <p:cNvSpPr txBox="1"/>
          <p:nvPr/>
        </p:nvSpPr>
        <p:spPr>
          <a:xfrm>
            <a:off x="1999800" y="2849869"/>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Person</a:t>
            </a:r>
            <a:endParaRPr sz="1000">
              <a:solidFill>
                <a:schemeClr val="dk2"/>
              </a:solidFill>
              <a:latin typeface="Times New Roman"/>
              <a:ea typeface="Times New Roman"/>
              <a:cs typeface="Times New Roman"/>
              <a:sym typeface="Times New Roman"/>
            </a:endParaRPr>
          </a:p>
        </p:txBody>
      </p:sp>
      <p:sp>
        <p:nvSpPr>
          <p:cNvPr id="215" name="Google Shape;215;p17"/>
          <p:cNvSpPr txBox="1"/>
          <p:nvPr/>
        </p:nvSpPr>
        <p:spPr>
          <a:xfrm>
            <a:off x="1184876" y="3816294"/>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Alumni</a:t>
            </a:r>
            <a:endParaRPr sz="1000">
              <a:solidFill>
                <a:schemeClr val="dk2"/>
              </a:solidFill>
              <a:latin typeface="Times New Roman"/>
              <a:ea typeface="Times New Roman"/>
              <a:cs typeface="Times New Roman"/>
              <a:sym typeface="Times New Roman"/>
            </a:endParaRPr>
          </a:p>
        </p:txBody>
      </p:sp>
      <p:sp>
        <p:nvSpPr>
          <p:cNvPr id="216" name="Google Shape;216;p17"/>
          <p:cNvSpPr txBox="1"/>
          <p:nvPr/>
        </p:nvSpPr>
        <p:spPr>
          <a:xfrm>
            <a:off x="4125901" y="2326794"/>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Project</a:t>
            </a:r>
            <a:endParaRPr sz="1000">
              <a:solidFill>
                <a:schemeClr val="dk2"/>
              </a:solidFill>
              <a:latin typeface="Times New Roman"/>
              <a:ea typeface="Times New Roman"/>
              <a:cs typeface="Times New Roman"/>
              <a:sym typeface="Times New Roman"/>
            </a:endParaRPr>
          </a:p>
        </p:txBody>
      </p:sp>
      <p:sp>
        <p:nvSpPr>
          <p:cNvPr id="217" name="Google Shape;217;p17"/>
          <p:cNvSpPr txBox="1"/>
          <p:nvPr/>
        </p:nvSpPr>
        <p:spPr>
          <a:xfrm>
            <a:off x="5860877" y="2578882"/>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Research Product</a:t>
            </a:r>
            <a:endParaRPr sz="1000">
              <a:solidFill>
                <a:schemeClr val="dk2"/>
              </a:solidFill>
              <a:latin typeface="Times New Roman"/>
              <a:ea typeface="Times New Roman"/>
              <a:cs typeface="Times New Roman"/>
              <a:sym typeface="Times New Roman"/>
            </a:endParaRPr>
          </a:p>
        </p:txBody>
      </p:sp>
      <p:sp>
        <p:nvSpPr>
          <p:cNvPr id="218" name="Google Shape;218;p17"/>
          <p:cNvSpPr txBox="1"/>
          <p:nvPr/>
        </p:nvSpPr>
        <p:spPr>
          <a:xfrm>
            <a:off x="7156177" y="3767769"/>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Info</a:t>
            </a:r>
            <a:endParaRPr sz="1000">
              <a:solidFill>
                <a:schemeClr val="dk2"/>
              </a:solidFill>
              <a:latin typeface="Times New Roman"/>
              <a:ea typeface="Times New Roman"/>
              <a:cs typeface="Times New Roman"/>
              <a:sym typeface="Times New Roman"/>
            </a:endParaRPr>
          </a:p>
        </p:txBody>
      </p:sp>
      <p:sp>
        <p:nvSpPr>
          <p:cNvPr id="219" name="Google Shape;219;p17"/>
          <p:cNvSpPr txBox="1"/>
          <p:nvPr/>
        </p:nvSpPr>
        <p:spPr>
          <a:xfrm>
            <a:off x="7156176" y="2525994"/>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Location</a:t>
            </a:r>
            <a:endParaRPr sz="1000">
              <a:solidFill>
                <a:schemeClr val="dk2"/>
              </a:solidFill>
              <a:latin typeface="Times New Roman"/>
              <a:ea typeface="Times New Roman"/>
              <a:cs typeface="Times New Roman"/>
              <a:sym typeface="Times New Roman"/>
            </a:endParaRPr>
          </a:p>
        </p:txBody>
      </p:sp>
      <p:sp>
        <p:nvSpPr>
          <p:cNvPr id="220" name="Google Shape;220;p17"/>
          <p:cNvSpPr txBox="1"/>
          <p:nvPr/>
        </p:nvSpPr>
        <p:spPr>
          <a:xfrm>
            <a:off x="3016626" y="4109119"/>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Course</a:t>
            </a:r>
            <a:endParaRPr sz="1000">
              <a:solidFill>
                <a:schemeClr val="dk2"/>
              </a:solidFill>
              <a:latin typeface="Times New Roman"/>
              <a:ea typeface="Times New Roman"/>
              <a:cs typeface="Times New Roman"/>
              <a:sym typeface="Times New Roman"/>
            </a:endParaRPr>
          </a:p>
        </p:txBody>
      </p:sp>
      <p:sp>
        <p:nvSpPr>
          <p:cNvPr id="221" name="Google Shape;221;p17"/>
          <p:cNvSpPr txBox="1"/>
          <p:nvPr/>
        </p:nvSpPr>
        <p:spPr>
          <a:xfrm>
            <a:off x="5727313" y="3426244"/>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University</a:t>
            </a:r>
            <a:endParaRPr sz="1000">
              <a:solidFill>
                <a:schemeClr val="dk2"/>
              </a:solidFill>
              <a:latin typeface="Times New Roman"/>
              <a:ea typeface="Times New Roman"/>
              <a:cs typeface="Times New Roman"/>
              <a:sym typeface="Times New Roman"/>
            </a:endParaRPr>
          </a:p>
        </p:txBody>
      </p:sp>
      <p:sp>
        <p:nvSpPr>
          <p:cNvPr id="222" name="Google Shape;222;p17"/>
          <p:cNvSpPr txBox="1"/>
          <p:nvPr/>
        </p:nvSpPr>
        <p:spPr>
          <a:xfrm>
            <a:off x="3335813" y="1754507"/>
            <a:ext cx="785100" cy="29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latin typeface="Times New Roman"/>
                <a:ea typeface="Times New Roman"/>
                <a:cs typeface="Times New Roman"/>
                <a:sym typeface="Times New Roman"/>
              </a:rPr>
              <a:t>Research Topic</a:t>
            </a:r>
            <a:endParaRPr sz="1000">
              <a:solidFill>
                <a:schemeClr val="dk2"/>
              </a:solidFill>
              <a:latin typeface="Times New Roman"/>
              <a:ea typeface="Times New Roman"/>
              <a:cs typeface="Times New Roman"/>
              <a:sym typeface="Times New Roman"/>
            </a:endParaRPr>
          </a:p>
        </p:txBody>
      </p:sp>
      <p:cxnSp>
        <p:nvCxnSpPr>
          <p:cNvPr id="223" name="Google Shape;223;p17"/>
          <p:cNvCxnSpPr>
            <a:stCxn id="204" idx="1"/>
            <a:endCxn id="203" idx="4"/>
          </p:cNvCxnSpPr>
          <p:nvPr/>
        </p:nvCxnSpPr>
        <p:spPr>
          <a:xfrm rot="10800000">
            <a:off x="1962757" y="2441744"/>
            <a:ext cx="206100" cy="3345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17"/>
          <p:cNvCxnSpPr>
            <a:stCxn id="204" idx="3"/>
            <a:endCxn id="205" idx="7"/>
          </p:cNvCxnSpPr>
          <p:nvPr/>
        </p:nvCxnSpPr>
        <p:spPr>
          <a:xfrm flipH="1">
            <a:off x="1800757" y="3223206"/>
            <a:ext cx="368100" cy="5196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17"/>
          <p:cNvCxnSpPr>
            <a:stCxn id="207" idx="7"/>
            <a:endCxn id="210" idx="2"/>
          </p:cNvCxnSpPr>
          <p:nvPr/>
        </p:nvCxnSpPr>
        <p:spPr>
          <a:xfrm flipH="1" rot="10800000">
            <a:off x="6343357" y="2675819"/>
            <a:ext cx="889200" cy="6768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17"/>
          <p:cNvCxnSpPr>
            <a:stCxn id="210" idx="4"/>
            <a:endCxn id="212" idx="0"/>
          </p:cNvCxnSpPr>
          <p:nvPr/>
        </p:nvCxnSpPr>
        <p:spPr>
          <a:xfrm>
            <a:off x="7548726" y="2991900"/>
            <a:ext cx="0" cy="6096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17"/>
          <p:cNvCxnSpPr>
            <a:stCxn id="204" idx="7"/>
            <a:endCxn id="206" idx="3"/>
          </p:cNvCxnSpPr>
          <p:nvPr/>
        </p:nvCxnSpPr>
        <p:spPr>
          <a:xfrm flipH="1" rot="10800000">
            <a:off x="2615819" y="2127944"/>
            <a:ext cx="889200" cy="6483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17"/>
          <p:cNvCxnSpPr>
            <a:stCxn id="204" idx="6"/>
            <a:endCxn id="209" idx="3"/>
          </p:cNvCxnSpPr>
          <p:nvPr/>
        </p:nvCxnSpPr>
        <p:spPr>
          <a:xfrm flipH="1" rot="10800000">
            <a:off x="2708388" y="2970025"/>
            <a:ext cx="3321600" cy="297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17"/>
          <p:cNvCxnSpPr>
            <a:stCxn id="207" idx="3"/>
            <a:endCxn id="208" idx="7"/>
          </p:cNvCxnSpPr>
          <p:nvPr/>
        </p:nvCxnSpPr>
        <p:spPr>
          <a:xfrm flipH="1">
            <a:off x="3632894" y="3799581"/>
            <a:ext cx="2263500" cy="23610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17"/>
          <p:cNvCxnSpPr>
            <a:stCxn id="203" idx="6"/>
            <a:endCxn id="206" idx="2"/>
          </p:cNvCxnSpPr>
          <p:nvPr/>
        </p:nvCxnSpPr>
        <p:spPr>
          <a:xfrm flipH="1" rot="10800000">
            <a:off x="2278901" y="1904350"/>
            <a:ext cx="1133400" cy="2214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17"/>
          <p:cNvCxnSpPr>
            <a:stCxn id="204" idx="5"/>
            <a:endCxn id="207" idx="1"/>
          </p:cNvCxnSpPr>
          <p:nvPr/>
        </p:nvCxnSpPr>
        <p:spPr>
          <a:xfrm>
            <a:off x="2615819" y="3223206"/>
            <a:ext cx="3280500" cy="1293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17"/>
          <p:cNvCxnSpPr>
            <a:stCxn id="211" idx="7"/>
            <a:endCxn id="233" idx="0"/>
          </p:cNvCxnSpPr>
          <p:nvPr/>
        </p:nvCxnSpPr>
        <p:spPr>
          <a:xfrm flipH="1" rot="10800000">
            <a:off x="4741920" y="1606644"/>
            <a:ext cx="296700" cy="6465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17"/>
          <p:cNvCxnSpPr>
            <a:stCxn id="233" idx="0"/>
            <a:endCxn id="206" idx="6"/>
          </p:cNvCxnSpPr>
          <p:nvPr/>
        </p:nvCxnSpPr>
        <p:spPr>
          <a:xfrm flipH="1">
            <a:off x="4044575" y="1606775"/>
            <a:ext cx="993900" cy="2976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17"/>
          <p:cNvCxnSpPr>
            <a:stCxn id="209" idx="2"/>
            <a:endCxn id="233" idx="0"/>
          </p:cNvCxnSpPr>
          <p:nvPr/>
        </p:nvCxnSpPr>
        <p:spPr>
          <a:xfrm rot="10800000">
            <a:off x="5038564" y="1606725"/>
            <a:ext cx="898800" cy="11397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17"/>
          <p:cNvCxnSpPr>
            <a:stCxn id="204" idx="7"/>
            <a:endCxn id="211" idx="2"/>
          </p:cNvCxnSpPr>
          <p:nvPr/>
        </p:nvCxnSpPr>
        <p:spPr>
          <a:xfrm flipH="1" rot="10800000">
            <a:off x="2615819" y="2476544"/>
            <a:ext cx="1586700" cy="2997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17"/>
          <p:cNvCxnSpPr>
            <a:stCxn id="204" idx="6"/>
            <a:endCxn id="211" idx="3"/>
          </p:cNvCxnSpPr>
          <p:nvPr/>
        </p:nvCxnSpPr>
        <p:spPr>
          <a:xfrm flipH="1" rot="10800000">
            <a:off x="2708388" y="2700025"/>
            <a:ext cx="1586700" cy="2997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17"/>
          <p:cNvCxnSpPr>
            <a:stCxn id="204" idx="4"/>
            <a:endCxn id="208" idx="1"/>
          </p:cNvCxnSpPr>
          <p:nvPr/>
        </p:nvCxnSpPr>
        <p:spPr>
          <a:xfrm>
            <a:off x="2392338" y="3315775"/>
            <a:ext cx="793500" cy="7197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17"/>
          <p:cNvSpPr/>
          <p:nvPr/>
        </p:nvSpPr>
        <p:spPr>
          <a:xfrm>
            <a:off x="4741925" y="1606775"/>
            <a:ext cx="593100" cy="129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related_to</a:t>
            </a:r>
            <a:endParaRPr sz="200">
              <a:latin typeface="Times New Roman"/>
              <a:ea typeface="Times New Roman"/>
              <a:cs typeface="Times New Roman"/>
              <a:sym typeface="Times New Roman"/>
            </a:endParaRPr>
          </a:p>
        </p:txBody>
      </p:sp>
      <p:sp>
        <p:nvSpPr>
          <p:cNvPr id="239" name="Google Shape;239;p17"/>
          <p:cNvSpPr/>
          <p:nvPr/>
        </p:nvSpPr>
        <p:spPr>
          <a:xfrm>
            <a:off x="2729375" y="2367150"/>
            <a:ext cx="682800" cy="129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expertise_in</a:t>
            </a:r>
            <a:endParaRPr sz="200">
              <a:latin typeface="Times New Roman"/>
              <a:ea typeface="Times New Roman"/>
              <a:cs typeface="Times New Roman"/>
              <a:sym typeface="Times New Roman"/>
            </a:endParaRPr>
          </a:p>
        </p:txBody>
      </p:sp>
      <p:sp>
        <p:nvSpPr>
          <p:cNvPr id="240" name="Google Shape;240;p17"/>
          <p:cNvSpPr/>
          <p:nvPr/>
        </p:nvSpPr>
        <p:spPr>
          <a:xfrm>
            <a:off x="7252100" y="3186475"/>
            <a:ext cx="593100" cy="129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has_info</a:t>
            </a:r>
            <a:endParaRPr sz="200">
              <a:latin typeface="Times New Roman"/>
              <a:ea typeface="Times New Roman"/>
              <a:cs typeface="Times New Roman"/>
              <a:sym typeface="Times New Roman"/>
            </a:endParaRPr>
          </a:p>
        </p:txBody>
      </p:sp>
      <p:sp>
        <p:nvSpPr>
          <p:cNvPr id="241" name="Google Shape;241;p17"/>
          <p:cNvSpPr/>
          <p:nvPr/>
        </p:nvSpPr>
        <p:spPr>
          <a:xfrm>
            <a:off x="6303475" y="3096613"/>
            <a:ext cx="707100" cy="129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has_location</a:t>
            </a:r>
            <a:endParaRPr sz="200">
              <a:latin typeface="Times New Roman"/>
              <a:ea typeface="Times New Roman"/>
              <a:cs typeface="Times New Roman"/>
              <a:sym typeface="Times New Roman"/>
            </a:endParaRPr>
          </a:p>
        </p:txBody>
      </p:sp>
      <p:sp>
        <p:nvSpPr>
          <p:cNvPr id="242" name="Google Shape;242;p17"/>
          <p:cNvSpPr/>
          <p:nvPr/>
        </p:nvSpPr>
        <p:spPr>
          <a:xfrm>
            <a:off x="4229325" y="2920225"/>
            <a:ext cx="793500" cy="129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has_produced</a:t>
            </a:r>
            <a:endParaRPr sz="200">
              <a:latin typeface="Times New Roman"/>
              <a:ea typeface="Times New Roman"/>
              <a:cs typeface="Times New Roman"/>
              <a:sym typeface="Times New Roman"/>
            </a:endParaRPr>
          </a:p>
        </p:txBody>
      </p:sp>
      <p:sp>
        <p:nvSpPr>
          <p:cNvPr id="243" name="Google Shape;243;p17"/>
          <p:cNvSpPr/>
          <p:nvPr/>
        </p:nvSpPr>
        <p:spPr>
          <a:xfrm>
            <a:off x="4298249" y="3852975"/>
            <a:ext cx="707100" cy="129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has_subject</a:t>
            </a:r>
            <a:endParaRPr sz="200">
              <a:latin typeface="Times New Roman"/>
              <a:ea typeface="Times New Roman"/>
              <a:cs typeface="Times New Roman"/>
              <a:sym typeface="Times New Roman"/>
            </a:endParaRPr>
          </a:p>
        </p:txBody>
      </p:sp>
      <p:sp>
        <p:nvSpPr>
          <p:cNvPr id="244" name="Google Shape;244;p17"/>
          <p:cNvSpPr/>
          <p:nvPr/>
        </p:nvSpPr>
        <p:spPr>
          <a:xfrm>
            <a:off x="2410450" y="1932038"/>
            <a:ext cx="682800" cy="129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head_of</a:t>
            </a:r>
            <a:endParaRPr sz="200">
              <a:latin typeface="Times New Roman"/>
              <a:ea typeface="Times New Roman"/>
              <a:cs typeface="Times New Roman"/>
              <a:sym typeface="Times New Roman"/>
            </a:endParaRPr>
          </a:p>
        </p:txBody>
      </p:sp>
      <p:sp>
        <p:nvSpPr>
          <p:cNvPr id="245" name="Google Shape;245;p17"/>
          <p:cNvSpPr/>
          <p:nvPr/>
        </p:nvSpPr>
        <p:spPr>
          <a:xfrm>
            <a:off x="3675950" y="3223275"/>
            <a:ext cx="632100" cy="129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is_part_of</a:t>
            </a:r>
            <a:endParaRPr sz="200">
              <a:latin typeface="Times New Roman"/>
              <a:ea typeface="Times New Roman"/>
              <a:cs typeface="Times New Roman"/>
              <a:sym typeface="Times New Roman"/>
            </a:endParaRPr>
          </a:p>
        </p:txBody>
      </p:sp>
      <p:sp>
        <p:nvSpPr>
          <p:cNvPr id="246" name="Google Shape;246;p17"/>
          <p:cNvSpPr/>
          <p:nvPr/>
        </p:nvSpPr>
        <p:spPr>
          <a:xfrm>
            <a:off x="2935125" y="2574050"/>
            <a:ext cx="837900" cy="129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responsible_for</a:t>
            </a:r>
            <a:endParaRPr sz="200">
              <a:latin typeface="Times New Roman"/>
              <a:ea typeface="Times New Roman"/>
              <a:cs typeface="Times New Roman"/>
              <a:sym typeface="Times New Roman"/>
            </a:endParaRPr>
          </a:p>
        </p:txBody>
      </p:sp>
      <p:sp>
        <p:nvSpPr>
          <p:cNvPr id="247" name="Google Shape;247;p17"/>
          <p:cNvSpPr/>
          <p:nvPr/>
        </p:nvSpPr>
        <p:spPr>
          <a:xfrm>
            <a:off x="1379775" y="2581188"/>
            <a:ext cx="837900" cy="129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status_member</a:t>
            </a:r>
            <a:endParaRPr sz="200">
              <a:latin typeface="Times New Roman"/>
              <a:ea typeface="Times New Roman"/>
              <a:cs typeface="Times New Roman"/>
              <a:sym typeface="Times New Roman"/>
            </a:endParaRPr>
          </a:p>
        </p:txBody>
      </p:sp>
      <p:sp>
        <p:nvSpPr>
          <p:cNvPr id="248" name="Google Shape;248;p17"/>
          <p:cNvSpPr/>
          <p:nvPr/>
        </p:nvSpPr>
        <p:spPr>
          <a:xfrm>
            <a:off x="1565850" y="3418288"/>
            <a:ext cx="837900" cy="1293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status_alumni</a:t>
            </a:r>
            <a:endParaRPr sz="200">
              <a:latin typeface="Times New Roman"/>
              <a:ea typeface="Times New Roman"/>
              <a:cs typeface="Times New Roman"/>
              <a:sym typeface="Times New Roman"/>
            </a:endParaRPr>
          </a:p>
        </p:txBody>
      </p:sp>
      <p:sp>
        <p:nvSpPr>
          <p:cNvPr id="249" name="Google Shape;249;p17"/>
          <p:cNvSpPr/>
          <p:nvPr/>
        </p:nvSpPr>
        <p:spPr>
          <a:xfrm>
            <a:off x="2545950" y="3610850"/>
            <a:ext cx="486300" cy="129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teaches</a:t>
            </a:r>
            <a:endParaRPr sz="200">
              <a:latin typeface="Times New Roman"/>
              <a:ea typeface="Times New Roman"/>
              <a:cs typeface="Times New Roman"/>
              <a:sym typeface="Times New Roman"/>
            </a:endParaRPr>
          </a:p>
        </p:txBody>
      </p:sp>
      <p:sp>
        <p:nvSpPr>
          <p:cNvPr id="250" name="Google Shape;250;p17"/>
          <p:cNvSpPr/>
          <p:nvPr/>
        </p:nvSpPr>
        <p:spPr>
          <a:xfrm>
            <a:off x="3128700" y="2772025"/>
            <a:ext cx="837900" cy="129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800">
                <a:latin typeface="Times New Roman"/>
                <a:ea typeface="Times New Roman"/>
                <a:cs typeface="Times New Roman"/>
                <a:sym typeface="Times New Roman"/>
              </a:rPr>
              <a:t>worksAtProject</a:t>
            </a:r>
            <a:endParaRPr sz="200">
              <a:latin typeface="Times New Roman"/>
              <a:ea typeface="Times New Roman"/>
              <a:cs typeface="Times New Roman"/>
              <a:sym typeface="Times New Roman"/>
            </a:endParaRPr>
          </a:p>
        </p:txBody>
      </p:sp>
      <p:sp>
        <p:nvSpPr>
          <p:cNvPr id="251" name="Google Shape;251;p17"/>
          <p:cNvSpPr/>
          <p:nvPr/>
        </p:nvSpPr>
        <p:spPr>
          <a:xfrm>
            <a:off x="1515150" y="4618575"/>
            <a:ext cx="160500" cy="160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17"/>
          <p:cNvSpPr txBox="1"/>
          <p:nvPr/>
        </p:nvSpPr>
        <p:spPr>
          <a:xfrm>
            <a:off x="1614200" y="4521825"/>
            <a:ext cx="203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2"/>
                </a:solidFill>
                <a:latin typeface="Times New Roman"/>
                <a:ea typeface="Times New Roman"/>
                <a:cs typeface="Times New Roman"/>
                <a:sym typeface="Times New Roman"/>
              </a:rPr>
              <a:t>Matched with existing ontology</a:t>
            </a:r>
            <a:endParaRPr sz="1100">
              <a:solidFill>
                <a:schemeClr val="dk2"/>
              </a:solidFill>
              <a:latin typeface="Times New Roman"/>
              <a:ea typeface="Times New Roman"/>
              <a:cs typeface="Times New Roman"/>
              <a:sym typeface="Times New Roman"/>
            </a:endParaRPr>
          </a:p>
        </p:txBody>
      </p:sp>
      <p:sp>
        <p:nvSpPr>
          <p:cNvPr id="253" name="Google Shape;253;p17"/>
          <p:cNvSpPr/>
          <p:nvPr/>
        </p:nvSpPr>
        <p:spPr>
          <a:xfrm>
            <a:off x="4491750" y="4618575"/>
            <a:ext cx="160500" cy="160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17"/>
          <p:cNvSpPr txBox="1"/>
          <p:nvPr/>
        </p:nvSpPr>
        <p:spPr>
          <a:xfrm>
            <a:off x="4712400" y="4521825"/>
            <a:ext cx="1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2"/>
                </a:solidFill>
                <a:latin typeface="Times New Roman"/>
                <a:ea typeface="Times New Roman"/>
                <a:cs typeface="Times New Roman"/>
                <a:sym typeface="Times New Roman"/>
              </a:rPr>
              <a:t>No Match Found</a:t>
            </a:r>
            <a:endParaRPr sz="11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p:nvPr/>
        </p:nvSpPr>
        <p:spPr>
          <a:xfrm>
            <a:off x="3811750" y="1672200"/>
            <a:ext cx="1226100" cy="12261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18"/>
          <p:cNvSpPr/>
          <p:nvPr/>
        </p:nvSpPr>
        <p:spPr>
          <a:xfrm>
            <a:off x="7136725" y="2535750"/>
            <a:ext cx="892500" cy="892500"/>
          </a:xfrm>
          <a:prstGeom prst="ellipse">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18"/>
          <p:cNvSpPr/>
          <p:nvPr/>
        </p:nvSpPr>
        <p:spPr>
          <a:xfrm>
            <a:off x="6331975" y="1703550"/>
            <a:ext cx="1226100" cy="12261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18"/>
          <p:cNvSpPr txBox="1"/>
          <p:nvPr/>
        </p:nvSpPr>
        <p:spPr>
          <a:xfrm>
            <a:off x="6969925" y="2751138"/>
            <a:ext cx="1226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dk2"/>
                </a:solidFill>
                <a:latin typeface="Times New Roman"/>
                <a:ea typeface="Times New Roman"/>
                <a:cs typeface="Times New Roman"/>
                <a:sym typeface="Times New Roman"/>
              </a:rPr>
              <a:t>Karma</a:t>
            </a:r>
            <a:endParaRPr sz="12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it" sz="1200">
                <a:solidFill>
                  <a:schemeClr val="dk2"/>
                </a:solidFill>
                <a:latin typeface="Times New Roman"/>
                <a:ea typeface="Times New Roman"/>
                <a:cs typeface="Times New Roman"/>
                <a:sym typeface="Times New Roman"/>
              </a:rPr>
              <a:t>Linker</a:t>
            </a:r>
            <a:endParaRPr sz="1200">
              <a:solidFill>
                <a:schemeClr val="dk2"/>
              </a:solidFill>
              <a:latin typeface="Times New Roman"/>
              <a:ea typeface="Times New Roman"/>
              <a:cs typeface="Times New Roman"/>
              <a:sym typeface="Times New Roman"/>
            </a:endParaRPr>
          </a:p>
        </p:txBody>
      </p:sp>
      <p:sp>
        <p:nvSpPr>
          <p:cNvPr id="263" name="Google Shape;263;p18"/>
          <p:cNvSpPr txBox="1"/>
          <p:nvPr/>
        </p:nvSpPr>
        <p:spPr>
          <a:xfrm>
            <a:off x="0" y="637450"/>
            <a:ext cx="91440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600">
                <a:solidFill>
                  <a:schemeClr val="dk2"/>
                </a:solidFill>
                <a:latin typeface="Times New Roman"/>
                <a:ea typeface="Times New Roman"/>
                <a:cs typeface="Times New Roman"/>
                <a:sym typeface="Times New Roman"/>
              </a:rPr>
              <a:t>Phase 5 - Entity Definition</a:t>
            </a:r>
            <a:endParaRPr b="1" sz="2600">
              <a:solidFill>
                <a:schemeClr val="dk2"/>
              </a:solidFill>
              <a:latin typeface="Times New Roman"/>
              <a:ea typeface="Times New Roman"/>
              <a:cs typeface="Times New Roman"/>
              <a:sym typeface="Times New Roman"/>
            </a:endParaRPr>
          </a:p>
        </p:txBody>
      </p:sp>
      <p:cxnSp>
        <p:nvCxnSpPr>
          <p:cNvPr id="264" name="Google Shape;264;p18"/>
          <p:cNvCxnSpPr/>
          <p:nvPr/>
        </p:nvCxnSpPr>
        <p:spPr>
          <a:xfrm>
            <a:off x="975450" y="1271450"/>
            <a:ext cx="7193100" cy="21900"/>
          </a:xfrm>
          <a:prstGeom prst="straightConnector1">
            <a:avLst/>
          </a:prstGeom>
          <a:noFill/>
          <a:ln cap="flat" cmpd="sng" w="9525">
            <a:solidFill>
              <a:schemeClr val="dk2"/>
            </a:solidFill>
            <a:prstDash val="solid"/>
            <a:round/>
            <a:headEnd len="med" w="med" type="none"/>
            <a:tailEnd len="med" w="med" type="none"/>
          </a:ln>
        </p:spPr>
      </p:cxnSp>
      <p:sp>
        <p:nvSpPr>
          <p:cNvPr id="265" name="Google Shape;265;p18"/>
          <p:cNvSpPr/>
          <p:nvPr/>
        </p:nvSpPr>
        <p:spPr>
          <a:xfrm>
            <a:off x="922650" y="1672200"/>
            <a:ext cx="1226100" cy="12261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p>
        </p:txBody>
      </p:sp>
      <p:sp>
        <p:nvSpPr>
          <p:cNvPr id="266" name="Google Shape;266;p18"/>
          <p:cNvSpPr txBox="1"/>
          <p:nvPr/>
        </p:nvSpPr>
        <p:spPr>
          <a:xfrm>
            <a:off x="1018350" y="2054400"/>
            <a:ext cx="10347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500">
                <a:solidFill>
                  <a:schemeClr val="dk2"/>
                </a:solidFill>
                <a:latin typeface="Times New Roman"/>
                <a:ea typeface="Times New Roman"/>
                <a:cs typeface="Times New Roman"/>
                <a:sym typeface="Times New Roman"/>
              </a:rPr>
              <a:t>Entity</a:t>
            </a:r>
            <a:endParaRPr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it" sz="1500">
                <a:solidFill>
                  <a:schemeClr val="dk2"/>
                </a:solidFill>
                <a:latin typeface="Times New Roman"/>
                <a:ea typeface="Times New Roman"/>
                <a:cs typeface="Times New Roman"/>
                <a:sym typeface="Times New Roman"/>
              </a:rPr>
              <a:t>Matching</a:t>
            </a:r>
            <a:endParaRPr sz="1500">
              <a:solidFill>
                <a:schemeClr val="dk2"/>
              </a:solidFill>
              <a:latin typeface="Times New Roman"/>
              <a:ea typeface="Times New Roman"/>
              <a:cs typeface="Times New Roman"/>
              <a:sym typeface="Times New Roman"/>
            </a:endParaRPr>
          </a:p>
        </p:txBody>
      </p:sp>
      <p:sp>
        <p:nvSpPr>
          <p:cNvPr id="267" name="Google Shape;267;p18"/>
          <p:cNvSpPr txBox="1"/>
          <p:nvPr/>
        </p:nvSpPr>
        <p:spPr>
          <a:xfrm>
            <a:off x="3811700" y="2060025"/>
            <a:ext cx="1226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500">
                <a:solidFill>
                  <a:schemeClr val="dk2"/>
                </a:solidFill>
                <a:latin typeface="Times New Roman"/>
                <a:ea typeface="Times New Roman"/>
                <a:cs typeface="Times New Roman"/>
                <a:sym typeface="Times New Roman"/>
              </a:rPr>
              <a:t>Entity </a:t>
            </a:r>
            <a:endParaRPr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it" sz="1500">
                <a:solidFill>
                  <a:schemeClr val="dk2"/>
                </a:solidFill>
                <a:latin typeface="Times New Roman"/>
                <a:ea typeface="Times New Roman"/>
                <a:cs typeface="Times New Roman"/>
                <a:sym typeface="Times New Roman"/>
              </a:rPr>
              <a:t>Identification</a:t>
            </a:r>
            <a:endParaRPr sz="1500">
              <a:solidFill>
                <a:schemeClr val="dk2"/>
              </a:solidFill>
              <a:latin typeface="Times New Roman"/>
              <a:ea typeface="Times New Roman"/>
              <a:cs typeface="Times New Roman"/>
              <a:sym typeface="Times New Roman"/>
            </a:endParaRPr>
          </a:p>
        </p:txBody>
      </p:sp>
      <p:sp>
        <p:nvSpPr>
          <p:cNvPr id="268" name="Google Shape;268;p18"/>
          <p:cNvSpPr txBox="1"/>
          <p:nvPr/>
        </p:nvSpPr>
        <p:spPr>
          <a:xfrm>
            <a:off x="6345925" y="2020205"/>
            <a:ext cx="1198200" cy="53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500">
                <a:solidFill>
                  <a:schemeClr val="dk2"/>
                </a:solidFill>
                <a:latin typeface="Times New Roman"/>
                <a:ea typeface="Times New Roman"/>
                <a:cs typeface="Times New Roman"/>
                <a:sym typeface="Times New Roman"/>
              </a:rPr>
              <a:t>Data</a:t>
            </a:r>
            <a:endParaRPr sz="1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it" sz="1500">
                <a:solidFill>
                  <a:schemeClr val="dk2"/>
                </a:solidFill>
                <a:latin typeface="Times New Roman"/>
                <a:ea typeface="Times New Roman"/>
                <a:cs typeface="Times New Roman"/>
                <a:sym typeface="Times New Roman"/>
              </a:rPr>
              <a:t>Mapping</a:t>
            </a:r>
            <a:endParaRPr sz="1500">
              <a:solidFill>
                <a:schemeClr val="dk2"/>
              </a:solidFill>
              <a:latin typeface="Times New Roman"/>
              <a:ea typeface="Times New Roman"/>
              <a:cs typeface="Times New Roman"/>
              <a:sym typeface="Times New Roman"/>
            </a:endParaRPr>
          </a:p>
        </p:txBody>
      </p:sp>
      <p:cxnSp>
        <p:nvCxnSpPr>
          <p:cNvPr id="269" name="Google Shape;269;p18"/>
          <p:cNvCxnSpPr>
            <a:stCxn id="265" idx="6"/>
            <a:endCxn id="259" idx="2"/>
          </p:cNvCxnSpPr>
          <p:nvPr/>
        </p:nvCxnSpPr>
        <p:spPr>
          <a:xfrm>
            <a:off x="2148750" y="2285250"/>
            <a:ext cx="1662900" cy="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18"/>
          <p:cNvCxnSpPr>
            <a:stCxn id="259" idx="6"/>
            <a:endCxn id="268" idx="1"/>
          </p:cNvCxnSpPr>
          <p:nvPr/>
        </p:nvCxnSpPr>
        <p:spPr>
          <a:xfrm>
            <a:off x="5037850" y="2285250"/>
            <a:ext cx="1308000" cy="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18"/>
          <p:cNvSpPr/>
          <p:nvPr/>
        </p:nvSpPr>
        <p:spPr>
          <a:xfrm>
            <a:off x="974700" y="3351350"/>
            <a:ext cx="1122000" cy="2997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latin typeface="Times New Roman"/>
                <a:ea typeface="Times New Roman"/>
                <a:cs typeface="Times New Roman"/>
                <a:sym typeface="Times New Roman"/>
              </a:rPr>
              <a:t>Alumni</a:t>
            </a:r>
            <a:endParaRPr sz="1200">
              <a:latin typeface="Times New Roman"/>
              <a:ea typeface="Times New Roman"/>
              <a:cs typeface="Times New Roman"/>
              <a:sym typeface="Times New Roman"/>
            </a:endParaRPr>
          </a:p>
        </p:txBody>
      </p:sp>
      <p:sp>
        <p:nvSpPr>
          <p:cNvPr id="272" name="Google Shape;272;p18"/>
          <p:cNvSpPr/>
          <p:nvPr/>
        </p:nvSpPr>
        <p:spPr>
          <a:xfrm>
            <a:off x="974700" y="3742150"/>
            <a:ext cx="1122000" cy="2997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latin typeface="Times New Roman"/>
                <a:ea typeface="Times New Roman"/>
                <a:cs typeface="Times New Roman"/>
                <a:sym typeface="Times New Roman"/>
              </a:rPr>
              <a:t>Member</a:t>
            </a:r>
            <a:endParaRPr sz="1200">
              <a:latin typeface="Times New Roman"/>
              <a:ea typeface="Times New Roman"/>
              <a:cs typeface="Times New Roman"/>
              <a:sym typeface="Times New Roman"/>
            </a:endParaRPr>
          </a:p>
        </p:txBody>
      </p:sp>
      <p:sp>
        <p:nvSpPr>
          <p:cNvPr id="273" name="Google Shape;273;p18"/>
          <p:cNvSpPr/>
          <p:nvPr/>
        </p:nvSpPr>
        <p:spPr>
          <a:xfrm>
            <a:off x="3866650" y="3212850"/>
            <a:ext cx="1122000" cy="299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latin typeface="Times New Roman"/>
                <a:ea typeface="Times New Roman"/>
                <a:cs typeface="Times New Roman"/>
                <a:sym typeface="Times New Roman"/>
              </a:rPr>
              <a:t>Alumni</a:t>
            </a:r>
            <a:endParaRPr sz="1200">
              <a:latin typeface="Times New Roman"/>
              <a:ea typeface="Times New Roman"/>
              <a:cs typeface="Times New Roman"/>
              <a:sym typeface="Times New Roman"/>
            </a:endParaRPr>
          </a:p>
        </p:txBody>
      </p:sp>
      <p:sp>
        <p:nvSpPr>
          <p:cNvPr id="274" name="Google Shape;274;p18"/>
          <p:cNvSpPr/>
          <p:nvPr/>
        </p:nvSpPr>
        <p:spPr>
          <a:xfrm>
            <a:off x="3860950" y="3596250"/>
            <a:ext cx="1122000" cy="299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latin typeface="Times New Roman"/>
                <a:ea typeface="Times New Roman"/>
                <a:cs typeface="Times New Roman"/>
                <a:sym typeface="Times New Roman"/>
              </a:rPr>
              <a:t>Person</a:t>
            </a:r>
            <a:endParaRPr sz="1200">
              <a:latin typeface="Times New Roman"/>
              <a:ea typeface="Times New Roman"/>
              <a:cs typeface="Times New Roman"/>
              <a:sym typeface="Times New Roman"/>
            </a:endParaRPr>
          </a:p>
        </p:txBody>
      </p:sp>
      <p:sp>
        <p:nvSpPr>
          <p:cNvPr id="275" name="Google Shape;275;p18"/>
          <p:cNvSpPr/>
          <p:nvPr/>
        </p:nvSpPr>
        <p:spPr>
          <a:xfrm>
            <a:off x="3866650" y="3979650"/>
            <a:ext cx="1122000" cy="299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latin typeface="Times New Roman"/>
                <a:ea typeface="Times New Roman"/>
                <a:cs typeface="Times New Roman"/>
                <a:sym typeface="Times New Roman"/>
              </a:rPr>
              <a:t>Member</a:t>
            </a:r>
            <a:endParaRPr sz="1200">
              <a:latin typeface="Times New Roman"/>
              <a:ea typeface="Times New Roman"/>
              <a:cs typeface="Times New Roman"/>
              <a:sym typeface="Times New Roman"/>
            </a:endParaRPr>
          </a:p>
        </p:txBody>
      </p:sp>
      <p:cxnSp>
        <p:nvCxnSpPr>
          <p:cNvPr id="276" name="Google Shape;276;p18"/>
          <p:cNvCxnSpPr>
            <a:stCxn id="271" idx="3"/>
            <a:endCxn id="274" idx="1"/>
          </p:cNvCxnSpPr>
          <p:nvPr/>
        </p:nvCxnSpPr>
        <p:spPr>
          <a:xfrm>
            <a:off x="2096700" y="3501200"/>
            <a:ext cx="1764300" cy="2448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277" name="Google Shape;277;p18"/>
          <p:cNvCxnSpPr>
            <a:stCxn id="271" idx="3"/>
            <a:endCxn id="273" idx="1"/>
          </p:cNvCxnSpPr>
          <p:nvPr/>
        </p:nvCxnSpPr>
        <p:spPr>
          <a:xfrm flipH="1" rot="10800000">
            <a:off x="2096700" y="3362600"/>
            <a:ext cx="1770000" cy="138600"/>
          </a:xfrm>
          <a:prstGeom prst="bentConnector3">
            <a:avLst>
              <a:gd fmla="val 49831" name="adj1"/>
            </a:avLst>
          </a:prstGeom>
          <a:noFill/>
          <a:ln cap="flat" cmpd="sng" w="9525">
            <a:solidFill>
              <a:schemeClr val="dk2"/>
            </a:solidFill>
            <a:prstDash val="solid"/>
            <a:round/>
            <a:headEnd len="med" w="med" type="none"/>
            <a:tailEnd len="med" w="med" type="none"/>
          </a:ln>
        </p:spPr>
      </p:cxnSp>
      <p:cxnSp>
        <p:nvCxnSpPr>
          <p:cNvPr id="278" name="Google Shape;278;p18"/>
          <p:cNvCxnSpPr>
            <a:stCxn id="272" idx="3"/>
            <a:endCxn id="274" idx="1"/>
          </p:cNvCxnSpPr>
          <p:nvPr/>
        </p:nvCxnSpPr>
        <p:spPr>
          <a:xfrm flipH="1" rot="10800000">
            <a:off x="2096700" y="3746200"/>
            <a:ext cx="1764300" cy="1458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279" name="Google Shape;279;p18"/>
          <p:cNvCxnSpPr>
            <a:stCxn id="272" idx="3"/>
            <a:endCxn id="275" idx="1"/>
          </p:cNvCxnSpPr>
          <p:nvPr/>
        </p:nvCxnSpPr>
        <p:spPr>
          <a:xfrm>
            <a:off x="2096700" y="3892000"/>
            <a:ext cx="1770000" cy="237600"/>
          </a:xfrm>
          <a:prstGeom prst="bentConnector3">
            <a:avLst>
              <a:gd fmla="val 49835"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p:nvPr/>
        </p:nvSpPr>
        <p:spPr>
          <a:xfrm>
            <a:off x="4221500" y="2237875"/>
            <a:ext cx="476400" cy="461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rPr>
              <a:t>25</a:t>
            </a:r>
            <a:endParaRPr sz="1000">
              <a:solidFill>
                <a:schemeClr val="dk2"/>
              </a:solidFill>
            </a:endParaRPr>
          </a:p>
        </p:txBody>
      </p:sp>
      <p:sp>
        <p:nvSpPr>
          <p:cNvPr id="285" name="Google Shape;285;p19"/>
          <p:cNvSpPr/>
          <p:nvPr/>
        </p:nvSpPr>
        <p:spPr>
          <a:xfrm>
            <a:off x="5322125" y="4234825"/>
            <a:ext cx="476400" cy="4617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dk2"/>
                </a:solidFill>
              </a:rPr>
              <a:t>36</a:t>
            </a:r>
            <a:endParaRPr sz="1000">
              <a:solidFill>
                <a:schemeClr val="dk2"/>
              </a:solidFill>
            </a:endParaRPr>
          </a:p>
        </p:txBody>
      </p:sp>
      <p:sp>
        <p:nvSpPr>
          <p:cNvPr id="286" name="Google Shape;286;p19"/>
          <p:cNvSpPr/>
          <p:nvPr/>
        </p:nvSpPr>
        <p:spPr>
          <a:xfrm>
            <a:off x="7394050" y="3428300"/>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87" name="Google Shape;287;p19"/>
          <p:cNvSpPr/>
          <p:nvPr/>
        </p:nvSpPr>
        <p:spPr>
          <a:xfrm>
            <a:off x="8071625" y="2978500"/>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88" name="Google Shape;288;p19"/>
          <p:cNvSpPr/>
          <p:nvPr/>
        </p:nvSpPr>
        <p:spPr>
          <a:xfrm>
            <a:off x="1083500" y="2426750"/>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89" name="Google Shape;289;p19"/>
          <p:cNvSpPr/>
          <p:nvPr/>
        </p:nvSpPr>
        <p:spPr>
          <a:xfrm>
            <a:off x="888725" y="2865350"/>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90" name="Google Shape;290;p19"/>
          <p:cNvSpPr/>
          <p:nvPr/>
        </p:nvSpPr>
        <p:spPr>
          <a:xfrm>
            <a:off x="1221125" y="3212900"/>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91" name="Google Shape;291;p19"/>
          <p:cNvSpPr/>
          <p:nvPr/>
        </p:nvSpPr>
        <p:spPr>
          <a:xfrm>
            <a:off x="1733575" y="3121825"/>
            <a:ext cx="400200" cy="400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292" name="Google Shape;292;p19"/>
          <p:cNvSpPr txBox="1"/>
          <p:nvPr/>
        </p:nvSpPr>
        <p:spPr>
          <a:xfrm>
            <a:off x="0" y="637450"/>
            <a:ext cx="91440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600">
                <a:solidFill>
                  <a:schemeClr val="dk2"/>
                </a:solidFill>
                <a:latin typeface="Times New Roman"/>
                <a:ea typeface="Times New Roman"/>
                <a:cs typeface="Times New Roman"/>
                <a:sym typeface="Times New Roman"/>
              </a:rPr>
              <a:t>Evaluation</a:t>
            </a:r>
            <a:endParaRPr b="1" sz="2600">
              <a:solidFill>
                <a:schemeClr val="dk2"/>
              </a:solidFill>
              <a:latin typeface="Times New Roman"/>
              <a:ea typeface="Times New Roman"/>
              <a:cs typeface="Times New Roman"/>
              <a:sym typeface="Times New Roman"/>
            </a:endParaRPr>
          </a:p>
        </p:txBody>
      </p:sp>
      <p:cxnSp>
        <p:nvCxnSpPr>
          <p:cNvPr id="293" name="Google Shape;293;p19"/>
          <p:cNvCxnSpPr/>
          <p:nvPr/>
        </p:nvCxnSpPr>
        <p:spPr>
          <a:xfrm>
            <a:off x="975450" y="1271450"/>
            <a:ext cx="7193100" cy="21900"/>
          </a:xfrm>
          <a:prstGeom prst="straightConnector1">
            <a:avLst/>
          </a:prstGeom>
          <a:noFill/>
          <a:ln cap="flat" cmpd="sng" w="9525">
            <a:solidFill>
              <a:schemeClr val="dk2"/>
            </a:solidFill>
            <a:prstDash val="solid"/>
            <a:round/>
            <a:headEnd len="med" w="med" type="none"/>
            <a:tailEnd len="med" w="med" type="none"/>
          </a:ln>
        </p:spPr>
      </p:cxnSp>
      <p:sp>
        <p:nvSpPr>
          <p:cNvPr id="294" name="Google Shape;294;p19"/>
          <p:cNvSpPr/>
          <p:nvPr/>
        </p:nvSpPr>
        <p:spPr>
          <a:xfrm>
            <a:off x="1142250" y="2535800"/>
            <a:ext cx="892500" cy="8925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19"/>
          <p:cNvSpPr/>
          <p:nvPr/>
        </p:nvSpPr>
        <p:spPr>
          <a:xfrm>
            <a:off x="7206950" y="2578850"/>
            <a:ext cx="1034700" cy="10347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19"/>
          <p:cNvSpPr/>
          <p:nvPr/>
        </p:nvSpPr>
        <p:spPr>
          <a:xfrm>
            <a:off x="4370825" y="2476100"/>
            <a:ext cx="951300" cy="952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19"/>
          <p:cNvSpPr/>
          <p:nvPr/>
        </p:nvSpPr>
        <p:spPr>
          <a:xfrm>
            <a:off x="6268875" y="1664450"/>
            <a:ext cx="1367100" cy="1367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19"/>
          <p:cNvSpPr txBox="1"/>
          <p:nvPr/>
        </p:nvSpPr>
        <p:spPr>
          <a:xfrm>
            <a:off x="6268875" y="2117150"/>
            <a:ext cx="1367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Data</a:t>
            </a:r>
            <a:endParaRPr sz="16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Layer</a:t>
            </a:r>
            <a:endParaRPr sz="1600">
              <a:solidFill>
                <a:schemeClr val="dk2"/>
              </a:solidFill>
              <a:latin typeface="Times New Roman"/>
              <a:ea typeface="Times New Roman"/>
              <a:cs typeface="Times New Roman"/>
              <a:sym typeface="Times New Roman"/>
            </a:endParaRPr>
          </a:p>
        </p:txBody>
      </p:sp>
      <p:sp>
        <p:nvSpPr>
          <p:cNvPr id="299" name="Google Shape;299;p19"/>
          <p:cNvSpPr txBox="1"/>
          <p:nvPr/>
        </p:nvSpPr>
        <p:spPr>
          <a:xfrm>
            <a:off x="7111250" y="2865338"/>
            <a:ext cx="1226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Connectivity</a:t>
            </a:r>
            <a:endParaRPr sz="1600">
              <a:solidFill>
                <a:schemeClr val="dk2"/>
              </a:solidFill>
              <a:latin typeface="Times New Roman"/>
              <a:ea typeface="Times New Roman"/>
              <a:cs typeface="Times New Roman"/>
              <a:sym typeface="Times New Roman"/>
            </a:endParaRPr>
          </a:p>
        </p:txBody>
      </p:sp>
      <p:sp>
        <p:nvSpPr>
          <p:cNvPr id="300" name="Google Shape;300;p19"/>
          <p:cNvSpPr txBox="1"/>
          <p:nvPr/>
        </p:nvSpPr>
        <p:spPr>
          <a:xfrm>
            <a:off x="4233425" y="2721338"/>
            <a:ext cx="1226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Results</a:t>
            </a:r>
            <a:endParaRPr sz="1600">
              <a:solidFill>
                <a:schemeClr val="dk2"/>
              </a:solidFill>
              <a:latin typeface="Times New Roman"/>
              <a:ea typeface="Times New Roman"/>
              <a:cs typeface="Times New Roman"/>
              <a:sym typeface="Times New Roman"/>
            </a:endParaRPr>
          </a:p>
        </p:txBody>
      </p:sp>
      <p:sp>
        <p:nvSpPr>
          <p:cNvPr id="301" name="Google Shape;301;p19"/>
          <p:cNvSpPr txBox="1"/>
          <p:nvPr/>
        </p:nvSpPr>
        <p:spPr>
          <a:xfrm>
            <a:off x="975450" y="2751188"/>
            <a:ext cx="1226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dk2"/>
                </a:solidFill>
                <a:latin typeface="Times New Roman"/>
                <a:ea typeface="Times New Roman"/>
                <a:cs typeface="Times New Roman"/>
                <a:sym typeface="Times New Roman"/>
              </a:rPr>
              <a:t>Coverage</a:t>
            </a:r>
            <a:endParaRPr sz="1600">
              <a:solidFill>
                <a:schemeClr val="dk2"/>
              </a:solidFill>
              <a:latin typeface="Times New Roman"/>
              <a:ea typeface="Times New Roman"/>
              <a:cs typeface="Times New Roman"/>
              <a:sym typeface="Times New Roman"/>
            </a:endParaRPr>
          </a:p>
        </p:txBody>
      </p:sp>
      <p:sp>
        <p:nvSpPr>
          <p:cNvPr id="302" name="Google Shape;302;p19"/>
          <p:cNvSpPr/>
          <p:nvPr/>
        </p:nvSpPr>
        <p:spPr>
          <a:xfrm>
            <a:off x="1661825" y="1641150"/>
            <a:ext cx="1410300" cy="13989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19"/>
          <p:cNvSpPr txBox="1"/>
          <p:nvPr/>
        </p:nvSpPr>
        <p:spPr>
          <a:xfrm>
            <a:off x="1661825" y="2061450"/>
            <a:ext cx="14103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Knowledge</a:t>
            </a:r>
            <a:endParaRPr sz="16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Layer</a:t>
            </a:r>
            <a:endParaRPr sz="1600">
              <a:solidFill>
                <a:schemeClr val="dk2"/>
              </a:solidFill>
              <a:latin typeface="Times New Roman"/>
              <a:ea typeface="Times New Roman"/>
              <a:cs typeface="Times New Roman"/>
              <a:sym typeface="Times New Roman"/>
            </a:endParaRPr>
          </a:p>
        </p:txBody>
      </p:sp>
      <p:sp>
        <p:nvSpPr>
          <p:cNvPr id="304" name="Google Shape;304;p19"/>
          <p:cNvSpPr/>
          <p:nvPr/>
        </p:nvSpPr>
        <p:spPr>
          <a:xfrm>
            <a:off x="3912750" y="3187950"/>
            <a:ext cx="1637700" cy="16377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19"/>
          <p:cNvSpPr txBox="1"/>
          <p:nvPr/>
        </p:nvSpPr>
        <p:spPr>
          <a:xfrm>
            <a:off x="3985250" y="3705600"/>
            <a:ext cx="1550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Query</a:t>
            </a:r>
            <a:endParaRPr sz="16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Execution</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0"/>
          <p:cNvSpPr txBox="1"/>
          <p:nvPr/>
        </p:nvSpPr>
        <p:spPr>
          <a:xfrm>
            <a:off x="0" y="637450"/>
            <a:ext cx="91440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600">
                <a:solidFill>
                  <a:schemeClr val="dk2"/>
                </a:solidFill>
                <a:latin typeface="Times New Roman"/>
                <a:ea typeface="Times New Roman"/>
                <a:cs typeface="Times New Roman"/>
                <a:sym typeface="Times New Roman"/>
              </a:rPr>
              <a:t>Metadata Definition</a:t>
            </a:r>
            <a:endParaRPr b="1" sz="2600">
              <a:solidFill>
                <a:schemeClr val="dk2"/>
              </a:solidFill>
              <a:latin typeface="Times New Roman"/>
              <a:ea typeface="Times New Roman"/>
              <a:cs typeface="Times New Roman"/>
              <a:sym typeface="Times New Roman"/>
            </a:endParaRPr>
          </a:p>
        </p:txBody>
      </p:sp>
      <p:cxnSp>
        <p:nvCxnSpPr>
          <p:cNvPr id="311" name="Google Shape;311;p20"/>
          <p:cNvCxnSpPr/>
          <p:nvPr/>
        </p:nvCxnSpPr>
        <p:spPr>
          <a:xfrm>
            <a:off x="975450" y="1271450"/>
            <a:ext cx="7193100" cy="21900"/>
          </a:xfrm>
          <a:prstGeom prst="straightConnector1">
            <a:avLst/>
          </a:prstGeom>
          <a:noFill/>
          <a:ln cap="flat" cmpd="sng" w="9525">
            <a:solidFill>
              <a:schemeClr val="dk2"/>
            </a:solidFill>
            <a:prstDash val="solid"/>
            <a:round/>
            <a:headEnd len="med" w="med" type="none"/>
            <a:tailEnd len="med" w="med" type="none"/>
          </a:ln>
        </p:spPr>
      </p:cxnSp>
      <p:sp>
        <p:nvSpPr>
          <p:cNvPr id="312" name="Google Shape;312;p20"/>
          <p:cNvSpPr/>
          <p:nvPr/>
        </p:nvSpPr>
        <p:spPr>
          <a:xfrm>
            <a:off x="975450" y="1431725"/>
            <a:ext cx="1189500" cy="639900"/>
          </a:xfrm>
          <a:prstGeom prst="roundRect">
            <a:avLst>
              <a:gd fmla="val 16667" name="adj"/>
            </a:avLst>
          </a:prstGeom>
          <a:solidFill>
            <a:srgbClr val="B4A7D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latin typeface="Times New Roman"/>
                <a:ea typeface="Times New Roman"/>
                <a:cs typeface="Times New Roman"/>
                <a:sym typeface="Times New Roman"/>
              </a:rPr>
              <a:t>Project</a:t>
            </a:r>
            <a:endParaRPr sz="1600">
              <a:latin typeface="Times New Roman"/>
              <a:ea typeface="Times New Roman"/>
              <a:cs typeface="Times New Roman"/>
              <a:sym typeface="Times New Roman"/>
            </a:endParaRPr>
          </a:p>
        </p:txBody>
      </p:sp>
      <p:sp>
        <p:nvSpPr>
          <p:cNvPr id="313" name="Google Shape;313;p20"/>
          <p:cNvSpPr/>
          <p:nvPr/>
        </p:nvSpPr>
        <p:spPr>
          <a:xfrm>
            <a:off x="975450" y="2174275"/>
            <a:ext cx="1189500" cy="6399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latin typeface="Times New Roman"/>
                <a:ea typeface="Times New Roman"/>
                <a:cs typeface="Times New Roman"/>
                <a:sym typeface="Times New Roman"/>
              </a:rPr>
              <a:t>Data resources</a:t>
            </a:r>
            <a:endParaRPr sz="1600">
              <a:latin typeface="Times New Roman"/>
              <a:ea typeface="Times New Roman"/>
              <a:cs typeface="Times New Roman"/>
              <a:sym typeface="Times New Roman"/>
            </a:endParaRPr>
          </a:p>
        </p:txBody>
      </p:sp>
      <p:sp>
        <p:nvSpPr>
          <p:cNvPr id="314" name="Google Shape;314;p20"/>
          <p:cNvSpPr/>
          <p:nvPr/>
        </p:nvSpPr>
        <p:spPr>
          <a:xfrm>
            <a:off x="975450" y="2916825"/>
            <a:ext cx="1189500" cy="6399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latin typeface="Times New Roman"/>
                <a:ea typeface="Times New Roman"/>
                <a:cs typeface="Times New Roman"/>
                <a:sym typeface="Times New Roman"/>
              </a:rPr>
              <a:t>Language Resources</a:t>
            </a:r>
            <a:endParaRPr sz="1600">
              <a:latin typeface="Times New Roman"/>
              <a:ea typeface="Times New Roman"/>
              <a:cs typeface="Times New Roman"/>
              <a:sym typeface="Times New Roman"/>
            </a:endParaRPr>
          </a:p>
        </p:txBody>
      </p:sp>
      <p:sp>
        <p:nvSpPr>
          <p:cNvPr id="315" name="Google Shape;315;p20"/>
          <p:cNvSpPr/>
          <p:nvPr/>
        </p:nvSpPr>
        <p:spPr>
          <a:xfrm>
            <a:off x="975450" y="3659375"/>
            <a:ext cx="1189500" cy="6399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latin typeface="Times New Roman"/>
                <a:ea typeface="Times New Roman"/>
                <a:cs typeface="Times New Roman"/>
                <a:sym typeface="Times New Roman"/>
              </a:rPr>
              <a:t>Knowledge resources</a:t>
            </a:r>
            <a:endParaRPr sz="1600">
              <a:latin typeface="Times New Roman"/>
              <a:ea typeface="Times New Roman"/>
              <a:cs typeface="Times New Roman"/>
              <a:sym typeface="Times New Roman"/>
            </a:endParaRPr>
          </a:p>
        </p:txBody>
      </p:sp>
      <p:sp>
        <p:nvSpPr>
          <p:cNvPr id="316" name="Google Shape;316;p20"/>
          <p:cNvSpPr/>
          <p:nvPr/>
        </p:nvSpPr>
        <p:spPr>
          <a:xfrm>
            <a:off x="1515150" y="4618575"/>
            <a:ext cx="160500" cy="1605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0"/>
          <p:cNvSpPr txBox="1"/>
          <p:nvPr/>
        </p:nvSpPr>
        <p:spPr>
          <a:xfrm>
            <a:off x="1614200" y="4521825"/>
            <a:ext cx="203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2"/>
                </a:solidFill>
                <a:latin typeface="Times New Roman"/>
                <a:ea typeface="Times New Roman"/>
                <a:cs typeface="Times New Roman"/>
                <a:sym typeface="Times New Roman"/>
              </a:rPr>
              <a:t>Pre-existing resource</a:t>
            </a:r>
            <a:endParaRPr sz="1100">
              <a:solidFill>
                <a:schemeClr val="dk2"/>
              </a:solidFill>
              <a:latin typeface="Times New Roman"/>
              <a:ea typeface="Times New Roman"/>
              <a:cs typeface="Times New Roman"/>
              <a:sym typeface="Times New Roman"/>
            </a:endParaRPr>
          </a:p>
        </p:txBody>
      </p:sp>
      <p:sp>
        <p:nvSpPr>
          <p:cNvPr id="318" name="Google Shape;318;p20"/>
          <p:cNvSpPr/>
          <p:nvPr/>
        </p:nvSpPr>
        <p:spPr>
          <a:xfrm>
            <a:off x="3059175" y="4618575"/>
            <a:ext cx="160500" cy="1605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20"/>
          <p:cNvSpPr txBox="1"/>
          <p:nvPr/>
        </p:nvSpPr>
        <p:spPr>
          <a:xfrm>
            <a:off x="3279825" y="4521825"/>
            <a:ext cx="1803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2"/>
                </a:solidFill>
                <a:latin typeface="Times New Roman"/>
                <a:ea typeface="Times New Roman"/>
                <a:cs typeface="Times New Roman"/>
                <a:sym typeface="Times New Roman"/>
              </a:rPr>
              <a:t>Produced during project</a:t>
            </a:r>
            <a:endParaRPr sz="1100">
              <a:solidFill>
                <a:schemeClr val="dk2"/>
              </a:solidFill>
              <a:latin typeface="Times New Roman"/>
              <a:ea typeface="Times New Roman"/>
              <a:cs typeface="Times New Roman"/>
              <a:sym typeface="Times New Roman"/>
            </a:endParaRPr>
          </a:p>
        </p:txBody>
      </p:sp>
      <p:sp>
        <p:nvSpPr>
          <p:cNvPr id="320" name="Google Shape;320;p20"/>
          <p:cNvSpPr/>
          <p:nvPr/>
        </p:nvSpPr>
        <p:spPr>
          <a:xfrm>
            <a:off x="2363300" y="1477463"/>
            <a:ext cx="533400" cy="5334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1</a:t>
            </a:r>
            <a:endParaRPr>
              <a:latin typeface="Times New Roman"/>
              <a:ea typeface="Times New Roman"/>
              <a:cs typeface="Times New Roman"/>
              <a:sym typeface="Times New Roman"/>
            </a:endParaRPr>
          </a:p>
        </p:txBody>
      </p:sp>
      <p:sp>
        <p:nvSpPr>
          <p:cNvPr id="321" name="Google Shape;321;p20"/>
          <p:cNvSpPr/>
          <p:nvPr/>
        </p:nvSpPr>
        <p:spPr>
          <a:xfrm>
            <a:off x="2546188" y="2377663"/>
            <a:ext cx="457200" cy="457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10</a:t>
            </a:r>
            <a:endParaRPr sz="1100">
              <a:latin typeface="Times New Roman"/>
              <a:ea typeface="Times New Roman"/>
              <a:cs typeface="Times New Roman"/>
              <a:sym typeface="Times New Roman"/>
            </a:endParaRPr>
          </a:p>
        </p:txBody>
      </p:sp>
      <p:sp>
        <p:nvSpPr>
          <p:cNvPr id="322" name="Google Shape;322;p20"/>
          <p:cNvSpPr/>
          <p:nvPr/>
        </p:nvSpPr>
        <p:spPr>
          <a:xfrm>
            <a:off x="2546175" y="3083825"/>
            <a:ext cx="457200" cy="457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p:txBody>
      </p:sp>
      <p:sp>
        <p:nvSpPr>
          <p:cNvPr id="323" name="Google Shape;323;p20"/>
          <p:cNvSpPr/>
          <p:nvPr/>
        </p:nvSpPr>
        <p:spPr>
          <a:xfrm>
            <a:off x="2546188" y="3810675"/>
            <a:ext cx="457200" cy="457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324" name="Google Shape;324;p20"/>
          <p:cNvSpPr/>
          <p:nvPr/>
        </p:nvSpPr>
        <p:spPr>
          <a:xfrm>
            <a:off x="3255075" y="1431725"/>
            <a:ext cx="5334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Title</a:t>
            </a:r>
            <a:endParaRPr sz="1100">
              <a:latin typeface="Times New Roman"/>
              <a:ea typeface="Times New Roman"/>
              <a:cs typeface="Times New Roman"/>
              <a:sym typeface="Times New Roman"/>
            </a:endParaRPr>
          </a:p>
        </p:txBody>
      </p:sp>
      <p:sp>
        <p:nvSpPr>
          <p:cNvPr id="325" name="Google Shape;325;p20"/>
          <p:cNvSpPr/>
          <p:nvPr/>
        </p:nvSpPr>
        <p:spPr>
          <a:xfrm>
            <a:off x="3948475" y="1431725"/>
            <a:ext cx="5334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URL</a:t>
            </a:r>
            <a:endParaRPr sz="1100">
              <a:latin typeface="Times New Roman"/>
              <a:ea typeface="Times New Roman"/>
              <a:cs typeface="Times New Roman"/>
              <a:sym typeface="Times New Roman"/>
            </a:endParaRPr>
          </a:p>
        </p:txBody>
      </p:sp>
      <p:sp>
        <p:nvSpPr>
          <p:cNvPr id="326" name="Google Shape;326;p20"/>
          <p:cNvSpPr/>
          <p:nvPr/>
        </p:nvSpPr>
        <p:spPr>
          <a:xfrm>
            <a:off x="4664575" y="1431725"/>
            <a:ext cx="8307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Keywords</a:t>
            </a:r>
            <a:endParaRPr sz="1100">
              <a:latin typeface="Times New Roman"/>
              <a:ea typeface="Times New Roman"/>
              <a:cs typeface="Times New Roman"/>
              <a:sym typeface="Times New Roman"/>
            </a:endParaRPr>
          </a:p>
        </p:txBody>
      </p:sp>
      <p:sp>
        <p:nvSpPr>
          <p:cNvPr id="327" name="Google Shape;327;p20"/>
          <p:cNvSpPr/>
          <p:nvPr/>
        </p:nvSpPr>
        <p:spPr>
          <a:xfrm>
            <a:off x="3255075" y="1804925"/>
            <a:ext cx="7386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End Date</a:t>
            </a:r>
            <a:endParaRPr sz="1100">
              <a:latin typeface="Times New Roman"/>
              <a:ea typeface="Times New Roman"/>
              <a:cs typeface="Times New Roman"/>
              <a:sym typeface="Times New Roman"/>
            </a:endParaRPr>
          </a:p>
        </p:txBody>
      </p:sp>
      <p:sp>
        <p:nvSpPr>
          <p:cNvPr id="328" name="Google Shape;328;p20"/>
          <p:cNvSpPr/>
          <p:nvPr/>
        </p:nvSpPr>
        <p:spPr>
          <a:xfrm>
            <a:off x="4115025" y="1804925"/>
            <a:ext cx="11664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Funding Agency</a:t>
            </a:r>
            <a:endParaRPr sz="1100">
              <a:latin typeface="Times New Roman"/>
              <a:ea typeface="Times New Roman"/>
              <a:cs typeface="Times New Roman"/>
              <a:sym typeface="Times New Roman"/>
            </a:endParaRPr>
          </a:p>
        </p:txBody>
      </p:sp>
      <p:sp>
        <p:nvSpPr>
          <p:cNvPr id="329" name="Google Shape;329;p20"/>
          <p:cNvSpPr/>
          <p:nvPr/>
        </p:nvSpPr>
        <p:spPr>
          <a:xfrm>
            <a:off x="5655325" y="1431725"/>
            <a:ext cx="5334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Type</a:t>
            </a:r>
            <a:endParaRPr sz="1100">
              <a:latin typeface="Times New Roman"/>
              <a:ea typeface="Times New Roman"/>
              <a:cs typeface="Times New Roman"/>
              <a:sym typeface="Times New Roman"/>
            </a:endParaRPr>
          </a:p>
        </p:txBody>
      </p:sp>
      <p:sp>
        <p:nvSpPr>
          <p:cNvPr id="330" name="Google Shape;330;p20"/>
          <p:cNvSpPr/>
          <p:nvPr/>
        </p:nvSpPr>
        <p:spPr>
          <a:xfrm>
            <a:off x="6329525" y="1431725"/>
            <a:ext cx="9960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Description</a:t>
            </a:r>
            <a:endParaRPr sz="1100">
              <a:latin typeface="Times New Roman"/>
              <a:ea typeface="Times New Roman"/>
              <a:cs typeface="Times New Roman"/>
              <a:sym typeface="Times New Roman"/>
            </a:endParaRPr>
          </a:p>
        </p:txBody>
      </p:sp>
      <p:sp>
        <p:nvSpPr>
          <p:cNvPr id="331" name="Google Shape;331;p20"/>
          <p:cNvSpPr/>
          <p:nvPr/>
        </p:nvSpPr>
        <p:spPr>
          <a:xfrm>
            <a:off x="5349573" y="1804925"/>
            <a:ext cx="5334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Input</a:t>
            </a:r>
            <a:endParaRPr sz="1100">
              <a:latin typeface="Times New Roman"/>
              <a:ea typeface="Times New Roman"/>
              <a:cs typeface="Times New Roman"/>
              <a:sym typeface="Times New Roman"/>
            </a:endParaRPr>
          </a:p>
        </p:txBody>
      </p:sp>
      <p:sp>
        <p:nvSpPr>
          <p:cNvPr id="332" name="Google Shape;332;p20"/>
          <p:cNvSpPr/>
          <p:nvPr/>
        </p:nvSpPr>
        <p:spPr>
          <a:xfrm>
            <a:off x="5951125" y="1804925"/>
            <a:ext cx="6285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Output</a:t>
            </a:r>
            <a:endParaRPr sz="1100">
              <a:latin typeface="Times New Roman"/>
              <a:ea typeface="Times New Roman"/>
              <a:cs typeface="Times New Roman"/>
              <a:sym typeface="Times New Roman"/>
            </a:endParaRPr>
          </a:p>
        </p:txBody>
      </p:sp>
      <p:sp>
        <p:nvSpPr>
          <p:cNvPr id="333" name="Google Shape;333;p20"/>
          <p:cNvSpPr/>
          <p:nvPr/>
        </p:nvSpPr>
        <p:spPr>
          <a:xfrm>
            <a:off x="7483675" y="1431725"/>
            <a:ext cx="8307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Start Date</a:t>
            </a:r>
            <a:endParaRPr sz="1100">
              <a:latin typeface="Times New Roman"/>
              <a:ea typeface="Times New Roman"/>
              <a:cs typeface="Times New Roman"/>
              <a:sym typeface="Times New Roman"/>
            </a:endParaRPr>
          </a:p>
        </p:txBody>
      </p:sp>
      <p:sp>
        <p:nvSpPr>
          <p:cNvPr id="334" name="Google Shape;334;p20"/>
          <p:cNvSpPr/>
          <p:nvPr/>
        </p:nvSpPr>
        <p:spPr>
          <a:xfrm>
            <a:off x="6650475" y="1804925"/>
            <a:ext cx="8712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Coordinator</a:t>
            </a:r>
            <a:endParaRPr sz="1100">
              <a:latin typeface="Times New Roman"/>
              <a:ea typeface="Times New Roman"/>
              <a:cs typeface="Times New Roman"/>
              <a:sym typeface="Times New Roman"/>
            </a:endParaRPr>
          </a:p>
        </p:txBody>
      </p:sp>
      <p:sp>
        <p:nvSpPr>
          <p:cNvPr id="335" name="Google Shape;335;p20"/>
          <p:cNvSpPr/>
          <p:nvPr/>
        </p:nvSpPr>
        <p:spPr>
          <a:xfrm>
            <a:off x="7628825" y="1804925"/>
            <a:ext cx="929400" cy="266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Observations</a:t>
            </a:r>
            <a:endParaRPr sz="1100">
              <a:latin typeface="Times New Roman"/>
              <a:ea typeface="Times New Roman"/>
              <a:cs typeface="Times New Roman"/>
              <a:sym typeface="Times New Roman"/>
            </a:endParaRPr>
          </a:p>
        </p:txBody>
      </p:sp>
      <p:sp>
        <p:nvSpPr>
          <p:cNvPr id="336" name="Google Shape;336;p20"/>
          <p:cNvSpPr/>
          <p:nvPr/>
        </p:nvSpPr>
        <p:spPr>
          <a:xfrm>
            <a:off x="3255075" y="2360875"/>
            <a:ext cx="476400" cy="266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Title</a:t>
            </a:r>
            <a:endParaRPr sz="1100">
              <a:latin typeface="Times New Roman"/>
              <a:ea typeface="Times New Roman"/>
              <a:cs typeface="Times New Roman"/>
              <a:sym typeface="Times New Roman"/>
            </a:endParaRPr>
          </a:p>
        </p:txBody>
      </p:sp>
      <p:sp>
        <p:nvSpPr>
          <p:cNvPr id="337" name="Google Shape;337;p20"/>
          <p:cNvSpPr/>
          <p:nvPr/>
        </p:nvSpPr>
        <p:spPr>
          <a:xfrm>
            <a:off x="3794175" y="2360875"/>
            <a:ext cx="871200" cy="266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Description</a:t>
            </a:r>
            <a:endParaRPr sz="1100">
              <a:latin typeface="Times New Roman"/>
              <a:ea typeface="Times New Roman"/>
              <a:cs typeface="Times New Roman"/>
              <a:sym typeface="Times New Roman"/>
            </a:endParaRPr>
          </a:p>
        </p:txBody>
      </p:sp>
      <p:sp>
        <p:nvSpPr>
          <p:cNvPr id="338" name="Google Shape;338;p20"/>
          <p:cNvSpPr/>
          <p:nvPr/>
        </p:nvSpPr>
        <p:spPr>
          <a:xfrm>
            <a:off x="4728075" y="2360875"/>
            <a:ext cx="476400" cy="266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Type</a:t>
            </a:r>
            <a:endParaRPr sz="1100">
              <a:latin typeface="Times New Roman"/>
              <a:ea typeface="Times New Roman"/>
              <a:cs typeface="Times New Roman"/>
              <a:sym typeface="Times New Roman"/>
            </a:endParaRPr>
          </a:p>
        </p:txBody>
      </p:sp>
      <p:sp>
        <p:nvSpPr>
          <p:cNvPr id="339" name="Google Shape;339;p20"/>
          <p:cNvSpPr/>
          <p:nvPr/>
        </p:nvSpPr>
        <p:spPr>
          <a:xfrm>
            <a:off x="5267175" y="2360875"/>
            <a:ext cx="476400" cy="266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Size</a:t>
            </a:r>
            <a:endParaRPr sz="1100">
              <a:latin typeface="Times New Roman"/>
              <a:ea typeface="Times New Roman"/>
              <a:cs typeface="Times New Roman"/>
              <a:sym typeface="Times New Roman"/>
            </a:endParaRPr>
          </a:p>
        </p:txBody>
      </p:sp>
      <p:sp>
        <p:nvSpPr>
          <p:cNvPr id="340" name="Google Shape;340;p20"/>
          <p:cNvSpPr/>
          <p:nvPr/>
        </p:nvSpPr>
        <p:spPr>
          <a:xfrm>
            <a:off x="5806275" y="2360875"/>
            <a:ext cx="830700" cy="266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FileFormat</a:t>
            </a:r>
            <a:endParaRPr sz="1100">
              <a:latin typeface="Times New Roman"/>
              <a:ea typeface="Times New Roman"/>
              <a:cs typeface="Times New Roman"/>
              <a:sym typeface="Times New Roman"/>
            </a:endParaRPr>
          </a:p>
        </p:txBody>
      </p:sp>
      <p:sp>
        <p:nvSpPr>
          <p:cNvPr id="341" name="Google Shape;341;p20"/>
          <p:cNvSpPr/>
          <p:nvPr/>
        </p:nvSpPr>
        <p:spPr>
          <a:xfrm>
            <a:off x="6699675" y="2360875"/>
            <a:ext cx="830700" cy="266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Keywords</a:t>
            </a:r>
            <a:endParaRPr sz="1100">
              <a:latin typeface="Times New Roman"/>
              <a:ea typeface="Times New Roman"/>
              <a:cs typeface="Times New Roman"/>
              <a:sym typeface="Times New Roman"/>
            </a:endParaRPr>
          </a:p>
        </p:txBody>
      </p:sp>
      <p:sp>
        <p:nvSpPr>
          <p:cNvPr id="342" name="Google Shape;342;p20"/>
          <p:cNvSpPr/>
          <p:nvPr/>
        </p:nvSpPr>
        <p:spPr>
          <a:xfrm>
            <a:off x="7593075" y="2360875"/>
            <a:ext cx="929400" cy="266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Source Info</a:t>
            </a:r>
            <a:endParaRPr sz="1100">
              <a:latin typeface="Times New Roman"/>
              <a:ea typeface="Times New Roman"/>
              <a:cs typeface="Times New Roman"/>
              <a:sym typeface="Times New Roman"/>
            </a:endParaRPr>
          </a:p>
        </p:txBody>
      </p:sp>
      <p:sp>
        <p:nvSpPr>
          <p:cNvPr id="343" name="Google Shape;343;p20"/>
          <p:cNvSpPr/>
          <p:nvPr/>
        </p:nvSpPr>
        <p:spPr>
          <a:xfrm>
            <a:off x="3255075" y="3103425"/>
            <a:ext cx="476400" cy="26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Title</a:t>
            </a:r>
            <a:endParaRPr sz="1100">
              <a:latin typeface="Times New Roman"/>
              <a:ea typeface="Times New Roman"/>
              <a:cs typeface="Times New Roman"/>
              <a:sym typeface="Times New Roman"/>
            </a:endParaRPr>
          </a:p>
        </p:txBody>
      </p:sp>
      <p:sp>
        <p:nvSpPr>
          <p:cNvPr id="344" name="Google Shape;344;p20"/>
          <p:cNvSpPr/>
          <p:nvPr/>
        </p:nvSpPr>
        <p:spPr>
          <a:xfrm>
            <a:off x="3794175" y="3103425"/>
            <a:ext cx="871200" cy="26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Description</a:t>
            </a:r>
            <a:endParaRPr sz="1100">
              <a:latin typeface="Times New Roman"/>
              <a:ea typeface="Times New Roman"/>
              <a:cs typeface="Times New Roman"/>
              <a:sym typeface="Times New Roman"/>
            </a:endParaRPr>
          </a:p>
        </p:txBody>
      </p:sp>
      <p:sp>
        <p:nvSpPr>
          <p:cNvPr id="345" name="Google Shape;345;p20"/>
          <p:cNvSpPr/>
          <p:nvPr/>
        </p:nvSpPr>
        <p:spPr>
          <a:xfrm>
            <a:off x="4728075" y="3103425"/>
            <a:ext cx="476400" cy="26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Type</a:t>
            </a:r>
            <a:endParaRPr sz="1100">
              <a:latin typeface="Times New Roman"/>
              <a:ea typeface="Times New Roman"/>
              <a:cs typeface="Times New Roman"/>
              <a:sym typeface="Times New Roman"/>
            </a:endParaRPr>
          </a:p>
        </p:txBody>
      </p:sp>
      <p:sp>
        <p:nvSpPr>
          <p:cNvPr id="346" name="Google Shape;346;p20"/>
          <p:cNvSpPr/>
          <p:nvPr/>
        </p:nvSpPr>
        <p:spPr>
          <a:xfrm>
            <a:off x="5267175" y="3103425"/>
            <a:ext cx="476400" cy="26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Size</a:t>
            </a:r>
            <a:endParaRPr sz="1100">
              <a:latin typeface="Times New Roman"/>
              <a:ea typeface="Times New Roman"/>
              <a:cs typeface="Times New Roman"/>
              <a:sym typeface="Times New Roman"/>
            </a:endParaRPr>
          </a:p>
        </p:txBody>
      </p:sp>
      <p:sp>
        <p:nvSpPr>
          <p:cNvPr id="347" name="Google Shape;347;p20"/>
          <p:cNvSpPr/>
          <p:nvPr/>
        </p:nvSpPr>
        <p:spPr>
          <a:xfrm>
            <a:off x="5806275" y="3103425"/>
            <a:ext cx="830700" cy="26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FileFormat</a:t>
            </a:r>
            <a:endParaRPr sz="1100">
              <a:latin typeface="Times New Roman"/>
              <a:ea typeface="Times New Roman"/>
              <a:cs typeface="Times New Roman"/>
              <a:sym typeface="Times New Roman"/>
            </a:endParaRPr>
          </a:p>
        </p:txBody>
      </p:sp>
      <p:sp>
        <p:nvSpPr>
          <p:cNvPr id="348" name="Google Shape;348;p20"/>
          <p:cNvSpPr/>
          <p:nvPr/>
        </p:nvSpPr>
        <p:spPr>
          <a:xfrm>
            <a:off x="6699675" y="3103425"/>
            <a:ext cx="830700" cy="26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Keywords</a:t>
            </a:r>
            <a:endParaRPr sz="1100">
              <a:latin typeface="Times New Roman"/>
              <a:ea typeface="Times New Roman"/>
              <a:cs typeface="Times New Roman"/>
              <a:sym typeface="Times New Roman"/>
            </a:endParaRPr>
          </a:p>
        </p:txBody>
      </p:sp>
      <p:sp>
        <p:nvSpPr>
          <p:cNvPr id="349" name="Google Shape;349;p20"/>
          <p:cNvSpPr/>
          <p:nvPr/>
        </p:nvSpPr>
        <p:spPr>
          <a:xfrm>
            <a:off x="7593075" y="3103425"/>
            <a:ext cx="929400" cy="266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Source Info</a:t>
            </a:r>
            <a:endParaRPr sz="1100">
              <a:latin typeface="Times New Roman"/>
              <a:ea typeface="Times New Roman"/>
              <a:cs typeface="Times New Roman"/>
              <a:sym typeface="Times New Roman"/>
            </a:endParaRPr>
          </a:p>
        </p:txBody>
      </p:sp>
      <p:sp>
        <p:nvSpPr>
          <p:cNvPr id="350" name="Google Shape;350;p20"/>
          <p:cNvSpPr/>
          <p:nvPr/>
        </p:nvSpPr>
        <p:spPr>
          <a:xfrm>
            <a:off x="3255075" y="3812625"/>
            <a:ext cx="476400" cy="266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Title</a:t>
            </a:r>
            <a:endParaRPr sz="1100">
              <a:latin typeface="Times New Roman"/>
              <a:ea typeface="Times New Roman"/>
              <a:cs typeface="Times New Roman"/>
              <a:sym typeface="Times New Roman"/>
            </a:endParaRPr>
          </a:p>
        </p:txBody>
      </p:sp>
      <p:sp>
        <p:nvSpPr>
          <p:cNvPr id="351" name="Google Shape;351;p20"/>
          <p:cNvSpPr/>
          <p:nvPr/>
        </p:nvSpPr>
        <p:spPr>
          <a:xfrm>
            <a:off x="3794175" y="3812625"/>
            <a:ext cx="871200" cy="266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Description</a:t>
            </a:r>
            <a:endParaRPr sz="1100">
              <a:latin typeface="Times New Roman"/>
              <a:ea typeface="Times New Roman"/>
              <a:cs typeface="Times New Roman"/>
              <a:sym typeface="Times New Roman"/>
            </a:endParaRPr>
          </a:p>
        </p:txBody>
      </p:sp>
      <p:sp>
        <p:nvSpPr>
          <p:cNvPr id="352" name="Google Shape;352;p20"/>
          <p:cNvSpPr/>
          <p:nvPr/>
        </p:nvSpPr>
        <p:spPr>
          <a:xfrm>
            <a:off x="4728075" y="3812625"/>
            <a:ext cx="476400" cy="266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Type</a:t>
            </a:r>
            <a:endParaRPr sz="1100">
              <a:latin typeface="Times New Roman"/>
              <a:ea typeface="Times New Roman"/>
              <a:cs typeface="Times New Roman"/>
              <a:sym typeface="Times New Roman"/>
            </a:endParaRPr>
          </a:p>
        </p:txBody>
      </p:sp>
      <p:sp>
        <p:nvSpPr>
          <p:cNvPr id="353" name="Google Shape;353;p20"/>
          <p:cNvSpPr/>
          <p:nvPr/>
        </p:nvSpPr>
        <p:spPr>
          <a:xfrm>
            <a:off x="5267175" y="3812625"/>
            <a:ext cx="476400" cy="266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Size</a:t>
            </a:r>
            <a:endParaRPr sz="1100">
              <a:latin typeface="Times New Roman"/>
              <a:ea typeface="Times New Roman"/>
              <a:cs typeface="Times New Roman"/>
              <a:sym typeface="Times New Roman"/>
            </a:endParaRPr>
          </a:p>
        </p:txBody>
      </p:sp>
      <p:sp>
        <p:nvSpPr>
          <p:cNvPr id="354" name="Google Shape;354;p20"/>
          <p:cNvSpPr/>
          <p:nvPr/>
        </p:nvSpPr>
        <p:spPr>
          <a:xfrm>
            <a:off x="5806275" y="3812625"/>
            <a:ext cx="830700" cy="266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FileFormat</a:t>
            </a:r>
            <a:endParaRPr sz="1100">
              <a:latin typeface="Times New Roman"/>
              <a:ea typeface="Times New Roman"/>
              <a:cs typeface="Times New Roman"/>
              <a:sym typeface="Times New Roman"/>
            </a:endParaRPr>
          </a:p>
        </p:txBody>
      </p:sp>
      <p:sp>
        <p:nvSpPr>
          <p:cNvPr id="355" name="Google Shape;355;p20"/>
          <p:cNvSpPr/>
          <p:nvPr/>
        </p:nvSpPr>
        <p:spPr>
          <a:xfrm>
            <a:off x="6699675" y="3812625"/>
            <a:ext cx="830700" cy="266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Keywords</a:t>
            </a:r>
            <a:endParaRPr sz="1100">
              <a:latin typeface="Times New Roman"/>
              <a:ea typeface="Times New Roman"/>
              <a:cs typeface="Times New Roman"/>
              <a:sym typeface="Times New Roman"/>
            </a:endParaRPr>
          </a:p>
        </p:txBody>
      </p:sp>
      <p:sp>
        <p:nvSpPr>
          <p:cNvPr id="356" name="Google Shape;356;p20"/>
          <p:cNvSpPr/>
          <p:nvPr/>
        </p:nvSpPr>
        <p:spPr>
          <a:xfrm>
            <a:off x="7593075" y="3812625"/>
            <a:ext cx="929400" cy="266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Source Info</a:t>
            </a:r>
            <a:endParaRPr sz="1100">
              <a:latin typeface="Times New Roman"/>
              <a:ea typeface="Times New Roman"/>
              <a:cs typeface="Times New Roman"/>
              <a:sym typeface="Times New Roman"/>
            </a:endParaRPr>
          </a:p>
        </p:txBody>
      </p:sp>
      <p:sp>
        <p:nvSpPr>
          <p:cNvPr id="357" name="Google Shape;357;p20"/>
          <p:cNvSpPr/>
          <p:nvPr/>
        </p:nvSpPr>
        <p:spPr>
          <a:xfrm>
            <a:off x="2256613" y="2194963"/>
            <a:ext cx="457200" cy="457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Times New Roman"/>
                <a:ea typeface="Times New Roman"/>
                <a:cs typeface="Times New Roman"/>
                <a:sym typeface="Times New Roman"/>
              </a:rPr>
              <a:t>8</a:t>
            </a:r>
            <a:endParaRPr>
              <a:latin typeface="Times New Roman"/>
              <a:ea typeface="Times New Roman"/>
              <a:cs typeface="Times New Roman"/>
              <a:sym typeface="Times New Roman"/>
            </a:endParaRPr>
          </a:p>
        </p:txBody>
      </p:sp>
      <p:sp>
        <p:nvSpPr>
          <p:cNvPr id="358" name="Google Shape;358;p20"/>
          <p:cNvSpPr/>
          <p:nvPr/>
        </p:nvSpPr>
        <p:spPr>
          <a:xfrm>
            <a:off x="2256600" y="2901125"/>
            <a:ext cx="457200" cy="457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p:txBody>
      </p:sp>
      <p:sp>
        <p:nvSpPr>
          <p:cNvPr id="359" name="Google Shape;359;p20"/>
          <p:cNvSpPr/>
          <p:nvPr/>
        </p:nvSpPr>
        <p:spPr>
          <a:xfrm>
            <a:off x="2256613" y="3627975"/>
            <a:ext cx="457200" cy="4572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1</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1"/>
          <p:cNvSpPr txBox="1"/>
          <p:nvPr/>
        </p:nvSpPr>
        <p:spPr>
          <a:xfrm>
            <a:off x="0" y="637450"/>
            <a:ext cx="91440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2600">
                <a:solidFill>
                  <a:schemeClr val="dk2"/>
                </a:solidFill>
                <a:latin typeface="Times New Roman"/>
                <a:ea typeface="Times New Roman"/>
                <a:cs typeface="Times New Roman"/>
                <a:sym typeface="Times New Roman"/>
              </a:rPr>
              <a:t>Result &amp; Open Issues</a:t>
            </a:r>
            <a:endParaRPr b="1" sz="2600">
              <a:solidFill>
                <a:schemeClr val="dk2"/>
              </a:solidFill>
              <a:latin typeface="Times New Roman"/>
              <a:ea typeface="Times New Roman"/>
              <a:cs typeface="Times New Roman"/>
              <a:sym typeface="Times New Roman"/>
            </a:endParaRPr>
          </a:p>
        </p:txBody>
      </p:sp>
      <p:cxnSp>
        <p:nvCxnSpPr>
          <p:cNvPr id="365" name="Google Shape;365;p21"/>
          <p:cNvCxnSpPr/>
          <p:nvPr/>
        </p:nvCxnSpPr>
        <p:spPr>
          <a:xfrm>
            <a:off x="975450" y="1271450"/>
            <a:ext cx="7193100" cy="21900"/>
          </a:xfrm>
          <a:prstGeom prst="straightConnector1">
            <a:avLst/>
          </a:prstGeom>
          <a:noFill/>
          <a:ln cap="flat" cmpd="sng" w="9525">
            <a:solidFill>
              <a:schemeClr val="dk2"/>
            </a:solidFill>
            <a:prstDash val="solid"/>
            <a:round/>
            <a:headEnd len="med" w="med" type="none"/>
            <a:tailEnd len="med" w="med" type="none"/>
          </a:ln>
        </p:spPr>
      </p:cxnSp>
      <p:sp>
        <p:nvSpPr>
          <p:cNvPr id="366" name="Google Shape;366;p21"/>
          <p:cNvSpPr/>
          <p:nvPr/>
        </p:nvSpPr>
        <p:spPr>
          <a:xfrm>
            <a:off x="6298025" y="3007900"/>
            <a:ext cx="1637700" cy="1637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1"/>
          <p:cNvSpPr/>
          <p:nvPr/>
        </p:nvSpPr>
        <p:spPr>
          <a:xfrm>
            <a:off x="4815850" y="1613025"/>
            <a:ext cx="1367100" cy="13671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21"/>
          <p:cNvSpPr txBox="1"/>
          <p:nvPr/>
        </p:nvSpPr>
        <p:spPr>
          <a:xfrm>
            <a:off x="4815850" y="2065725"/>
            <a:ext cx="1367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Lack of Data</a:t>
            </a:r>
            <a:endParaRPr sz="1800">
              <a:solidFill>
                <a:schemeClr val="dk2"/>
              </a:solidFill>
              <a:latin typeface="Times New Roman"/>
              <a:ea typeface="Times New Roman"/>
              <a:cs typeface="Times New Roman"/>
              <a:sym typeface="Times New Roman"/>
            </a:endParaRPr>
          </a:p>
        </p:txBody>
      </p:sp>
      <p:sp>
        <p:nvSpPr>
          <p:cNvPr id="369" name="Google Shape;369;p21"/>
          <p:cNvSpPr txBox="1"/>
          <p:nvPr/>
        </p:nvSpPr>
        <p:spPr>
          <a:xfrm>
            <a:off x="6341825" y="3595900"/>
            <a:ext cx="1550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600">
                <a:solidFill>
                  <a:schemeClr val="dk2"/>
                </a:solidFill>
                <a:latin typeface="Times New Roman"/>
                <a:ea typeface="Times New Roman"/>
                <a:cs typeface="Times New Roman"/>
                <a:sym typeface="Times New Roman"/>
              </a:rPr>
              <a:t>Late relevance of </a:t>
            </a:r>
            <a:r>
              <a:rPr lang="it" sz="1600">
                <a:solidFill>
                  <a:schemeClr val="dk2"/>
                </a:solidFill>
                <a:latin typeface="Times New Roman"/>
                <a:ea typeface="Times New Roman"/>
                <a:cs typeface="Times New Roman"/>
                <a:sym typeface="Times New Roman"/>
              </a:rPr>
              <a:t>Metadata</a:t>
            </a:r>
            <a:endParaRPr sz="1800">
              <a:solidFill>
                <a:schemeClr val="dk2"/>
              </a:solidFill>
              <a:latin typeface="Times New Roman"/>
              <a:ea typeface="Times New Roman"/>
              <a:cs typeface="Times New Roman"/>
              <a:sym typeface="Times New Roman"/>
            </a:endParaRPr>
          </a:p>
        </p:txBody>
      </p:sp>
      <p:pic>
        <p:nvPicPr>
          <p:cNvPr id="370" name="Google Shape;370;p21"/>
          <p:cNvPicPr preferRelativeResize="0"/>
          <p:nvPr/>
        </p:nvPicPr>
        <p:blipFill>
          <a:blip r:embed="rId3">
            <a:alphaModFix/>
          </a:blip>
          <a:stretch>
            <a:fillRect/>
          </a:stretch>
        </p:blipFill>
        <p:spPr>
          <a:xfrm>
            <a:off x="544600" y="1345650"/>
            <a:ext cx="3662967" cy="3545349"/>
          </a:xfrm>
          <a:prstGeom prst="rect">
            <a:avLst/>
          </a:prstGeom>
          <a:noFill/>
          <a:ln>
            <a:noFill/>
          </a:ln>
        </p:spPr>
      </p:pic>
      <p:sp>
        <p:nvSpPr>
          <p:cNvPr id="371" name="Google Shape;371;p21"/>
          <p:cNvSpPr/>
          <p:nvPr/>
        </p:nvSpPr>
        <p:spPr>
          <a:xfrm>
            <a:off x="1418725" y="4811450"/>
            <a:ext cx="160500" cy="1605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21"/>
          <p:cNvSpPr txBox="1"/>
          <p:nvPr/>
        </p:nvSpPr>
        <p:spPr>
          <a:xfrm>
            <a:off x="1517775" y="4714700"/>
            <a:ext cx="203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2"/>
                </a:solidFill>
                <a:latin typeface="Times New Roman"/>
                <a:ea typeface="Times New Roman"/>
                <a:cs typeface="Times New Roman"/>
                <a:sym typeface="Times New Roman"/>
              </a:rPr>
              <a:t>EType</a:t>
            </a:r>
            <a:endParaRPr sz="11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