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C7CC71-592B-4C5E-9673-267635D24CFF}" v="71" dt="2022-08-28T23:32:52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FA54E-CE99-4510-B3FF-D8EF69712385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08347-BACA-4A9E-B256-C5DA99C58A9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65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08347-BACA-4A9E-B256-C5DA99C58A9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109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52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34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0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6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99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45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5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0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2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8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50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Straight Connector 10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12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26" name="Rectangle 1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7" name="Straight Connector 16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Mulher posando para foto em frente a parede verde&#10;&#10;Descrição gerada automaticamente com confiança média">
            <a:extLst>
              <a:ext uri="{FF2B5EF4-FFF2-40B4-BE49-F238E27FC236}">
                <a16:creationId xmlns:a16="http://schemas.microsoft.com/office/drawing/2014/main" id="{0D03D76A-020E-8F51-9586-84A06A0049C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859" y="659380"/>
            <a:ext cx="4251366" cy="5539240"/>
          </a:xfrm>
          <a:prstGeom prst="rect">
            <a:avLst/>
          </a:prstGeom>
          <a:effectLst>
            <a:softEdge rad="31750"/>
          </a:effectLst>
        </p:spPr>
      </p:pic>
      <p:cxnSp>
        <p:nvCxnSpPr>
          <p:cNvPr id="228" name="Straight Connector 18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173FB83B-1EA5-4CA1-52C0-CF3D8105CDA7}"/>
              </a:ext>
            </a:extLst>
          </p:cNvPr>
          <p:cNvSpPr/>
          <p:nvPr/>
        </p:nvSpPr>
        <p:spPr>
          <a:xfrm>
            <a:off x="453560" y="3562965"/>
            <a:ext cx="6356739" cy="309133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b="1" dirty="0">
                <a:solidFill>
                  <a:srgbClr val="C00000"/>
                </a:solidFill>
                <a:latin typeface="Bahnschrift" panose="020B0502040204020203" pitchFamily="34" charset="0"/>
              </a:rPr>
              <a:t>Dores e Necessidades</a:t>
            </a:r>
            <a:endParaRPr lang="pt-BR" b="1" dirty="0">
              <a:latin typeface="Bahnschrift SemiBold" panose="020B0502040204020203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Bahnschrift SemiBold" panose="020B0502040204020203" pitchFamily="34" charset="0"/>
              </a:rPr>
              <a:t>Precisa de apoio para monitorar os alunos durantes as aulas na sala de informática.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Bahnschrift SemiBold" panose="020B0502040204020203" pitchFamily="34" charset="0"/>
              </a:rPr>
              <a:t>Os alunos tendem a desviar dos conteúdos da aula por não existir nenhum tipo de controle de seus acessos e permissões.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Bahnschrift SemiBold" panose="020B0502040204020203" pitchFamily="34" charset="0"/>
              </a:rPr>
              <a:t>Não gosta de ter que ficar chamando a atenção dos alunos.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Bahnschrift SemiBold" panose="020B0502040204020203" pitchFamily="34" charset="0"/>
              </a:rPr>
              <a:t>Precisa agilizar os conteúdos para as aulas ficarem dinâmicas.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Bahnschrift SemiBold" panose="020B0502040204020203" pitchFamily="34" charset="0"/>
              </a:rPr>
              <a:t>Corre o risco de não poder realizar mais aulas na sala de informática, caso os computadores peguem um vírus.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35C543-EBF4-7589-095E-6734A641D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092" y="315763"/>
            <a:ext cx="4994333" cy="2931439"/>
          </a:xfr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Bahnschrift" panose="020B0502040204020203" pitchFamily="34" charset="0"/>
                <a:ea typeface="+mj-ea"/>
                <a:cs typeface="+mj-cs"/>
              </a:rPr>
              <a:t>	Elaine</a:t>
            </a:r>
            <a:b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</a:br>
            <a:b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</a:br>
            <a: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“Sou </a:t>
            </a:r>
            <a:r>
              <a:rPr lang="en-US" sz="16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professora</a:t>
            </a:r>
            <a: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em</a:t>
            </a:r>
            <a: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uma</a:t>
            </a:r>
            <a: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escola</a:t>
            </a:r>
            <a: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pública</a:t>
            </a:r>
            <a: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e </a:t>
            </a:r>
            <a:r>
              <a:rPr lang="en-US" sz="16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não</a:t>
            </a:r>
            <a: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consigo</a:t>
            </a:r>
            <a: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monitorar</a:t>
            </a:r>
            <a: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meus </a:t>
            </a:r>
            <a:r>
              <a:rPr lang="en-US" sz="16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alunos</a:t>
            </a:r>
            <a: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durante</a:t>
            </a:r>
            <a: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as aulas de </a:t>
            </a:r>
            <a:r>
              <a:rPr lang="en-US" sz="16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informática</a:t>
            </a:r>
            <a: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”</a:t>
            </a:r>
            <a:b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</a:br>
            <a:b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</a:rPr>
              <a:t>- </a:t>
            </a:r>
            <a:r>
              <a:rPr lang="en-US" sz="16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Atarefada</a:t>
            </a:r>
            <a:b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</a:rPr>
              <a:t>- </a:t>
            </a:r>
            <a:r>
              <a:rPr lang="en-US" sz="16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Tem</a:t>
            </a:r>
            <a: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muitos</a:t>
            </a:r>
            <a: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alunos</a:t>
            </a:r>
            <a: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</a:rPr>
              <a:t> para </a:t>
            </a:r>
            <a:r>
              <a:rPr lang="en-US" sz="16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monitorar</a:t>
            </a:r>
            <a:b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</a:rPr>
              <a:t>- </a:t>
            </a:r>
            <a:r>
              <a:rPr lang="pt-BR" sz="1600" dirty="0">
                <a:solidFill>
                  <a:schemeClr val="tx1"/>
                </a:solidFill>
                <a:latin typeface="Bahnschrift SemiBold" panose="020B0502040204020203" pitchFamily="34" charset="0"/>
              </a:rPr>
              <a:t>Proativa</a:t>
            </a:r>
            <a:b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</a:rPr>
              <a:t>- </a:t>
            </a:r>
            <a:r>
              <a:rPr lang="en-US" sz="16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Multidisciplinar</a:t>
            </a:r>
            <a:b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</a:rPr>
              <a:t>- </a:t>
            </a:r>
            <a:r>
              <a:rPr lang="en-US" sz="16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Experiente</a:t>
            </a:r>
            <a:b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</a:rPr>
              <a:t>- </a:t>
            </a:r>
            <a:r>
              <a:rPr lang="en-US" sz="16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Estressada</a:t>
            </a:r>
            <a:b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</a:rPr>
            </a:br>
            <a:endParaRPr lang="en-US" sz="1600" dirty="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995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9FE2C7-47B8-0CE1-E874-C9CEC654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6334" y="753587"/>
            <a:ext cx="5189964" cy="2693906"/>
          </a:xfr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1" dirty="0">
                <a:solidFill>
                  <a:srgbClr val="C00000"/>
                </a:solidFill>
                <a:latin typeface="Bahnschrift" panose="020B0502040204020203" pitchFamily="34" charset="0"/>
                <a:ea typeface="+mj-ea"/>
                <a:cs typeface="+mj-cs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Bahnschrift" panose="020B0502040204020203" pitchFamily="34" charset="0"/>
                <a:ea typeface="+mj-ea"/>
                <a:cs typeface="+mj-cs"/>
              </a:rPr>
              <a:t>Cleiton</a:t>
            </a:r>
            <a:br>
              <a:rPr lang="en-US" sz="17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600" b="1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</a:b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“Sou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estudante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em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uma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escola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pública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tenho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dificuldade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nas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aulas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na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sala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informática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.”</a:t>
            </a:r>
            <a:b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</a:br>
            <a:b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</a:b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Gosta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utilizar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redes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sociais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.</a:t>
            </a:r>
            <a:b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</a:b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Conectado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.</a:t>
            </a:r>
            <a:b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</a:b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Perde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o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foco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com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facilidade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.</a:t>
            </a:r>
            <a:b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</a:b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Desinteressado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em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segurança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da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informação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.</a:t>
            </a:r>
            <a:endParaRPr lang="en-US" sz="17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DB63508B-F47F-438E-BED2-0A8A8E2FB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A4AC1BB6-3EC1-6B6C-4DDF-543B56C9AB46}"/>
              </a:ext>
            </a:extLst>
          </p:cNvPr>
          <p:cNvSpPr/>
          <p:nvPr/>
        </p:nvSpPr>
        <p:spPr>
          <a:xfrm>
            <a:off x="5886334" y="3622912"/>
            <a:ext cx="4244494" cy="247003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b="1" dirty="0" err="1">
                <a:solidFill>
                  <a:srgbClr val="C00000"/>
                </a:solidFill>
                <a:latin typeface="Bahnschrift" panose="020B0502040204020203" pitchFamily="34" charset="0"/>
              </a:rPr>
              <a:t>Dores</a:t>
            </a:r>
            <a:r>
              <a:rPr lang="en-US" b="1" dirty="0">
                <a:solidFill>
                  <a:srgbClr val="C00000"/>
                </a:solidFill>
                <a:latin typeface="Bahnschrift" panose="020B0502040204020203" pitchFamily="34" charset="0"/>
              </a:rPr>
              <a:t> e </a:t>
            </a:r>
            <a:r>
              <a:rPr lang="en-US" b="1" dirty="0" err="1">
                <a:solidFill>
                  <a:srgbClr val="C00000"/>
                </a:solidFill>
                <a:latin typeface="Bahnschrift" panose="020B0502040204020203" pitchFamily="34" charset="0"/>
              </a:rPr>
              <a:t>Necessidades</a:t>
            </a:r>
            <a:endParaRPr lang="en-US" b="1" dirty="0">
              <a:solidFill>
                <a:srgbClr val="C00000"/>
              </a:solidFill>
              <a:latin typeface="Bahnschrift" panose="020B0502040204020203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</a:pPr>
            <a:endParaRPr lang="en-US" sz="1900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Não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 sabe da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importância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 da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cibersegurança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Dificuldade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estudar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durante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 as aulas.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Notas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baixas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Dependente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 do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ritmo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aprendizagem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 da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sala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Pode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 ser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penalizado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por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ignorância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.</a:t>
            </a:r>
          </a:p>
        </p:txBody>
      </p:sp>
      <p:pic>
        <p:nvPicPr>
          <p:cNvPr id="5" name="Espaço Reservado para Conteúdo 4" descr="Homem de uniforme branco e vermelho&#10;&#10;Descrição gerada automaticamente com confiança média">
            <a:extLst>
              <a:ext uri="{FF2B5EF4-FFF2-40B4-BE49-F238E27FC236}">
                <a16:creationId xmlns:a16="http://schemas.microsoft.com/office/drawing/2014/main" id="{384EB545-C940-94F5-D812-00BAE5711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922" y="665275"/>
            <a:ext cx="4145583" cy="5527444"/>
          </a:xfrm>
          <a:prstGeom prst="rect">
            <a:avLst/>
          </a:prstGeom>
          <a:effectLst>
            <a:softEdge rad="31750"/>
          </a:effectLst>
        </p:spPr>
      </p:pic>
      <p:cxnSp>
        <p:nvCxnSpPr>
          <p:cNvPr id="19" name="Straight Connector 14">
            <a:extLst>
              <a:ext uri="{FF2B5EF4-FFF2-40B4-BE49-F238E27FC236}">
                <a16:creationId xmlns:a16="http://schemas.microsoft.com/office/drawing/2014/main" id="{292D5B16-1A4B-49B6-8647-332D7BF2B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513616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2A8A68E1C8AD4BB8607B0553D331B3" ma:contentTypeVersion="10" ma:contentTypeDescription="Create a new document." ma:contentTypeScope="" ma:versionID="28b342db61faeca1e5ef3a2a204f1a30">
  <xsd:schema xmlns:xsd="http://www.w3.org/2001/XMLSchema" xmlns:xs="http://www.w3.org/2001/XMLSchema" xmlns:p="http://schemas.microsoft.com/office/2006/metadata/properties" xmlns:ns3="7a087c55-5f08-466c-910b-e029fd4269fe" targetNamespace="http://schemas.microsoft.com/office/2006/metadata/properties" ma:root="true" ma:fieldsID="d471e2f7d01cdeb60024e70d1a925bd0" ns3:_="">
    <xsd:import namespace="7a087c55-5f08-466c-910b-e029fd4269f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087c55-5f08-466c-910b-e029fd4269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62A65C-1D7C-4CB6-A7D4-ED42B6692128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7a087c55-5f08-466c-910b-e029fd4269fe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7A654D8-916A-4800-A234-24B90BB6F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087c55-5f08-466c-910b-e029fd4269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BF848E-57EE-4899-BAE4-CBDD1C2315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212</Words>
  <Application>Microsoft Office PowerPoint</Application>
  <PresentationFormat>Widescreen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Bahnschrift</vt:lpstr>
      <vt:lpstr>Bahnschrift SemiBold</vt:lpstr>
      <vt:lpstr>Calibri</vt:lpstr>
      <vt:lpstr>Seaford</vt:lpstr>
      <vt:lpstr>LevelVTI</vt:lpstr>
      <vt:lpstr> Elaine  “Sou professora em uma escola pública e não consigo monitorar meus alunos, durante as aulas de informática”  - Atarefada - Tem muitos alunos para monitorar - Proativa - Multidisciplinar - Experiente - Estressada </vt:lpstr>
      <vt:lpstr> Cleiton  “Sou estudante em uma escola pública, tenho dificuldade nas aulas na sala de informática.”  Gosta de utilizar redes sociais. Conectado. Perde o foco com facilidade. Desinteressado em segurança da informação.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Elaine  “Sou professora em uma escola pública e não consigo monitora meus alunos, durante as aulas de informática”  Atarefada. Gosta de utilizar redes sociais. Tem muitos alunos para monitorar. Proativa.</dc:title>
  <dc:creator>ARTHUR PERACOLLI DE FREITAS .</dc:creator>
  <cp:lastModifiedBy>Vitor Mendes</cp:lastModifiedBy>
  <cp:revision>8</cp:revision>
  <dcterms:created xsi:type="dcterms:W3CDTF">2022-08-28T18:56:32Z</dcterms:created>
  <dcterms:modified xsi:type="dcterms:W3CDTF">2022-11-29T22:34:47Z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0x010100892A8A68E1C8AD4BB8607B0553D331B3</vt:lpwstr>
  </property>
</Properties>
</file>