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18"/>
  </p:notesMasterIdLst>
  <p:sldIdLst>
    <p:sldId id="1864" r:id="rId5"/>
    <p:sldId id="1868" r:id="rId6"/>
    <p:sldId id="1846" r:id="rId7"/>
    <p:sldId id="1845" r:id="rId8"/>
    <p:sldId id="1848" r:id="rId9"/>
    <p:sldId id="1869" r:id="rId10"/>
    <p:sldId id="1849" r:id="rId11"/>
    <p:sldId id="1870" r:id="rId12"/>
    <p:sldId id="1852" r:id="rId13"/>
    <p:sldId id="1866" r:id="rId14"/>
    <p:sldId id="1858" r:id="rId15"/>
    <p:sldId id="1859" r:id="rId16"/>
    <p:sldId id="1867" r:id="rId1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ddi Tarun" initials="RT" lastIdx="2" clrIdx="0">
    <p:extLst>
      <p:ext uri="{19B8F6BF-5375-455C-9EA6-DF929625EA0E}">
        <p15:presenceInfo xmlns:p15="http://schemas.microsoft.com/office/powerpoint/2012/main" userId="24dd13a7c5ff8e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78AF"/>
    <a:srgbClr val="005C68"/>
    <a:srgbClr val="3B2E58"/>
    <a:srgbClr val="FE4387"/>
    <a:srgbClr val="FF2625"/>
    <a:srgbClr val="007788"/>
    <a:srgbClr val="297C2A"/>
    <a:srgbClr val="F69000"/>
    <a:srgbClr val="01C2D1"/>
    <a:srgbClr val="D6D7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24" autoAdjust="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18T11:42:12.669" idx="2">
    <p:pos x="146" y="146"/>
    <p:text>Prior times likelyhood by evidence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B60B1-BEF5-4848-BB02-98EBFE355C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"/>
            <a:ext cx="12191998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906BF34F-6945-4E11-BAEC-F66F7254C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BC85C715-EF0D-4E33-AC89-C35DD2596E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340929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8FD53BA4-73D2-4CCA-8580-11F422152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White Striped background">
            <a:extLst>
              <a:ext uri="{FF2B5EF4-FFF2-40B4-BE49-F238E27FC236}">
                <a16:creationId xmlns:a16="http://schemas.microsoft.com/office/drawing/2014/main" id="{3917D528-010E-4303-97BF-F7F67BC661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5" descr="Red, blue grey white pattern background">
            <a:extLst>
              <a:ext uri="{FF2B5EF4-FFF2-40B4-BE49-F238E27FC236}">
                <a16:creationId xmlns:a16="http://schemas.microsoft.com/office/drawing/2014/main" id="{CD2D4C14-919B-45F8-8FB9-55AAC8A8FC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6" descr="Red, blue grey white pattern background">
            <a:extLst>
              <a:ext uri="{FF2B5EF4-FFF2-40B4-BE49-F238E27FC236}">
                <a16:creationId xmlns:a16="http://schemas.microsoft.com/office/drawing/2014/main" id="{3A82D859-AED3-485F-A04E-40320B1043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8" descr="Red, blue grey white pattern background">
            <a:extLst>
              <a:ext uri="{FF2B5EF4-FFF2-40B4-BE49-F238E27FC236}">
                <a16:creationId xmlns:a16="http://schemas.microsoft.com/office/drawing/2014/main" id="{EFDBB6A3-9760-4B41-9E31-6D5DD396E1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1" name="Picture Placeholder 5" descr="Red, blue grey white pattern background">
            <a:extLst>
              <a:ext uri="{FF2B5EF4-FFF2-40B4-BE49-F238E27FC236}">
                <a16:creationId xmlns:a16="http://schemas.microsoft.com/office/drawing/2014/main" id="{1014381E-E235-4624-9267-69EEEE9826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Gra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6696C96D-182E-490E-A117-B60FF18536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Picture placeholder ">
            <a:extLst>
              <a:ext uri="{FF2B5EF4-FFF2-40B4-BE49-F238E27FC236}">
                <a16:creationId xmlns:a16="http://schemas.microsoft.com/office/drawing/2014/main" id="{21F9B252-B7D4-4DA8-92E8-8A98BFEF4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703" r:id="rId9"/>
    <p:sldLayoutId id="2147483690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linear_model.LogisticRegression.html" TargetMode="External"/><Relationship Id="rId2" Type="http://schemas.openxmlformats.org/officeDocument/2006/relationships/hyperlink" Target="https://www.kaggle.com/iabhishekofficial/mobile-price-classification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analyticsvidhya.com/blog/2017/09/understaing-support-vector-machine-example-code/" TargetMode="External"/><Relationship Id="rId5" Type="http://schemas.openxmlformats.org/officeDocument/2006/relationships/hyperlink" Target="https://www.analyticsvidhya.com/blog/2017/09/naive-bayes-explained/" TargetMode="External"/><Relationship Id="rId4" Type="http://schemas.openxmlformats.org/officeDocument/2006/relationships/hyperlink" Target="https://scikit-learn.org/stable/modules/naive_baye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0" y="2766219"/>
            <a:ext cx="7090113" cy="1325563"/>
          </a:xfrm>
        </p:spPr>
        <p:txBody>
          <a:bodyPr anchor="ctr">
            <a:noAutofit/>
          </a:bodyPr>
          <a:lstStyle/>
          <a:p>
            <a:r>
              <a:rPr lang="en-US" altLang="en-US" dirty="0">
                <a:solidFill>
                  <a:schemeClr val="accent2"/>
                </a:solidFill>
              </a:rPr>
              <a:t>Mobile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1"/>
                </a:solidFill>
              </a:rPr>
              <a:t>Price </a:t>
            </a:r>
            <a:r>
              <a:rPr lang="en-US" altLang="en-US" dirty="0">
                <a:solidFill>
                  <a:srgbClr val="3578AF"/>
                </a:solidFill>
              </a:rPr>
              <a:t>Classification</a:t>
            </a:r>
            <a:r>
              <a:rPr lang="en-US" alt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48A3E0-187B-4D28-9E48-BC86F9D25A27}"/>
              </a:ext>
            </a:extLst>
          </p:cNvPr>
          <p:cNvSpPr txBox="1"/>
          <p:nvPr/>
        </p:nvSpPr>
        <p:spPr>
          <a:xfrm>
            <a:off x="4572000" y="2581553"/>
            <a:ext cx="500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Machine Learning Mini Project</a:t>
            </a:r>
            <a:endParaRPr lang="en-IN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55AD7E-7BCD-476F-83F0-379387EE0D0E}"/>
              </a:ext>
            </a:extLst>
          </p:cNvPr>
          <p:cNvSpPr txBox="1"/>
          <p:nvPr/>
        </p:nvSpPr>
        <p:spPr>
          <a:xfrm>
            <a:off x="4572000" y="4530669"/>
            <a:ext cx="5005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Under The Guidance: Prof. </a:t>
            </a:r>
            <a:r>
              <a:rPr lang="en-IN" i="0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Arundhati Das</a:t>
            </a:r>
          </a:p>
          <a:p>
            <a:endParaRPr lang="en-IN" dirty="0">
              <a:solidFill>
                <a:srgbClr val="202124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IN" i="0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Name:      R B Ch S Tarun</a:t>
            </a:r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18C6B5-87AC-4DA5-94CA-6E092A6A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/>
          <a:lstStyle/>
          <a:p>
            <a:pPr algn="ctr"/>
            <a:r>
              <a:rPr lang="en-US" dirty="0"/>
              <a:t>Accuracy Measures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D3F12D7-31CD-43A0-85A8-98B7E6DA0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705731"/>
              </p:ext>
            </p:extLst>
          </p:nvPr>
        </p:nvGraphicFramePr>
        <p:xfrm>
          <a:off x="1313472" y="1871460"/>
          <a:ext cx="9488855" cy="2962846"/>
        </p:xfrm>
        <a:graphic>
          <a:graphicData uri="http://schemas.openxmlformats.org/drawingml/2006/table">
            <a:tbl>
              <a:tblPr firstRow="1" bandRow="1">
                <a:effectLst>
                  <a:outerShdw blurRad="152400" dist="317500" dir="5400000" sx="90000" sy="-19000" rotWithShape="0">
                    <a:prstClr val="black">
                      <a:alpha val="15000"/>
                    </a:prstClr>
                  </a:outerShdw>
                </a:effectLst>
                <a:tableStyleId>{5C22544A-7EE6-4342-B048-85BDC9FD1C3A}</a:tableStyleId>
              </a:tblPr>
              <a:tblGrid>
                <a:gridCol w="3497242">
                  <a:extLst>
                    <a:ext uri="{9D8B030D-6E8A-4147-A177-3AD203B41FA5}">
                      <a16:colId xmlns:a16="http://schemas.microsoft.com/office/drawing/2014/main" val="130270082"/>
                    </a:ext>
                  </a:extLst>
                </a:gridCol>
                <a:gridCol w="1244743">
                  <a:extLst>
                    <a:ext uri="{9D8B030D-6E8A-4147-A177-3AD203B41FA5}">
                      <a16:colId xmlns:a16="http://schemas.microsoft.com/office/drawing/2014/main" val="2886788654"/>
                    </a:ext>
                  </a:extLst>
                </a:gridCol>
                <a:gridCol w="1345223">
                  <a:extLst>
                    <a:ext uri="{9D8B030D-6E8A-4147-A177-3AD203B41FA5}">
                      <a16:colId xmlns:a16="http://schemas.microsoft.com/office/drawing/2014/main" val="496168907"/>
                    </a:ext>
                  </a:extLst>
                </a:gridCol>
                <a:gridCol w="1773932">
                  <a:extLst>
                    <a:ext uri="{9D8B030D-6E8A-4147-A177-3AD203B41FA5}">
                      <a16:colId xmlns:a16="http://schemas.microsoft.com/office/drawing/2014/main" val="1318937099"/>
                    </a:ext>
                  </a:extLst>
                </a:gridCol>
                <a:gridCol w="1627715">
                  <a:extLst>
                    <a:ext uri="{9D8B030D-6E8A-4147-A177-3AD203B41FA5}">
                      <a16:colId xmlns:a16="http://schemas.microsoft.com/office/drawing/2014/main" val="2968502623"/>
                    </a:ext>
                  </a:extLst>
                </a:gridCol>
              </a:tblGrid>
              <a:tr h="7753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  <a:endParaRPr lang="en-IN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  <a:endParaRPr lang="en-IN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AUC Curve</a:t>
                      </a:r>
                      <a:endParaRPr lang="en-IN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2114160"/>
                  </a:ext>
                </a:extLst>
              </a:tr>
              <a:tr h="6955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</a:t>
                      </a:r>
                      <a:endParaRPr lang="en-IN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0.782</a:t>
                      </a:r>
                      <a:endParaRPr lang="en-IN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0.782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7613481"/>
                  </a:ext>
                </a:extLst>
              </a:tr>
              <a:tr h="6669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 Vector Classification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</a:t>
                      </a:r>
                      <a:endParaRPr lang="en-IN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0.864</a:t>
                      </a:r>
                      <a:endParaRPr lang="en-IN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0.864</a:t>
                      </a:r>
                      <a:endParaRPr lang="en-IN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  <a:endParaRPr lang="en-IN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3638194"/>
                  </a:ext>
                </a:extLst>
              </a:tr>
              <a:tr h="4125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Naïve Bayes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  <a:endParaRPr lang="en-IN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0.818 </a:t>
                      </a:r>
                      <a:endParaRPr lang="en-IN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0.818 </a:t>
                      </a:r>
                      <a:endParaRPr lang="en-IN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  <a:endParaRPr lang="en-IN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4917174"/>
                  </a:ext>
                </a:extLst>
              </a:tr>
              <a:tr h="4125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</a:t>
                      </a:r>
                      <a:endParaRPr lang="en-IN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0.834 </a:t>
                      </a:r>
                      <a:endParaRPr lang="en-IN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0.834 </a:t>
                      </a:r>
                      <a:endParaRPr lang="en-IN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  <a:endParaRPr lang="en-IN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9209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979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altLang="en-US" dirty="0"/>
              <a:t>As we can see from the Accuracy measures, the model trained with </a:t>
            </a:r>
            <a:r>
              <a:rPr lang="en-US" altLang="en-US" b="1" dirty="0"/>
              <a:t>Support Vector Machine(SVM) </a:t>
            </a:r>
            <a:r>
              <a:rPr lang="en-US" altLang="en-US" dirty="0"/>
              <a:t>has better accuracy and performance scores compared to other so now lets put this model to get </a:t>
            </a:r>
            <a:r>
              <a:rPr lang="en-US" altLang="en-US" dirty="0" err="1"/>
              <a:t>predections</a:t>
            </a:r>
            <a:r>
              <a:rPr lang="en-US" altLang="en-US" dirty="0"/>
              <a:t> on Prices of Mobiles.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6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562321"/>
            <a:ext cx="9141397" cy="615553"/>
          </a:xfrm>
        </p:spPr>
        <p:txBody>
          <a:bodyPr/>
          <a:lstStyle/>
          <a:p>
            <a:r>
              <a:rPr lang="en-US" dirty="0"/>
              <a:t>Applying Algorithm To </a:t>
            </a:r>
            <a:r>
              <a:rPr lang="en-US" dirty="0">
                <a:solidFill>
                  <a:srgbClr val="3578AF"/>
                </a:solidFill>
              </a:rPr>
              <a:t>Test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8189C3-5D64-4128-899E-BCC2471BE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27" y="1429114"/>
            <a:ext cx="11608346" cy="42770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177800" dist="38100" dir="8100000" algn="tr" rotWithShape="0">
              <a:srgbClr val="3578AF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A36B3A-558B-413E-877B-7275290A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75CE5-70A2-411D-881E-7B75B82931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 from: </a:t>
            </a:r>
            <a:r>
              <a:rPr lang="en-US" dirty="0">
                <a:hlinkClick r:id="rId2"/>
              </a:rPr>
              <a:t>https://www.kaggle.com/iabhishekofficial/mobile-price-classification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https://scikit-learn.org/stable/modules/generated/sklearn.linear_model.LogisticRegression.html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https://scikit-learn.org/stable/modules/naive_bayes.html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https://www.analyticsvidhya.com/blog/2017/09/naive-bayes-explained/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https://www.analyticsvidhya.com/blog/2017/09/understaing-support-vector-machine-example-code/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2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59E0-827B-494C-9DA3-13F2B3039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0DF32-A500-4992-9004-FBB78DFFDD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Glimpse Of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Algorithm’s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Importing Libraries And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Analyzing</a:t>
            </a:r>
            <a:r>
              <a:rPr lang="en-IN" dirty="0"/>
              <a:t>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Modelling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Accuracy Measures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Applying Algorithm To Test Data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37660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340929" cy="3276600"/>
          </a:xfrm>
        </p:spPr>
        <p:txBody>
          <a:bodyPr/>
          <a:lstStyle/>
          <a:p>
            <a:pPr lvl="1"/>
            <a:r>
              <a:rPr lang="en-US" altLang="en-US" dirty="0"/>
              <a:t>We are going to do implementing a salable model for predicting the mobile price prediction using some of the regression techniques based of some of features in the dataset which is called mobile Price Prediction. </a:t>
            </a:r>
          </a:p>
          <a:p>
            <a:pPr lvl="1"/>
            <a:r>
              <a:rPr lang="en-US" altLang="en-US" dirty="0"/>
              <a:t>There are some of the processing techniques for creating a model.</a:t>
            </a:r>
          </a:p>
          <a:p>
            <a:pPr lvl="1"/>
            <a:r>
              <a:rPr lang="en-US" altLang="en-US" dirty="0"/>
              <a:t>Factors Considered: battery capacity, color, clock speed, dual sim, network type, storage capacity, weight, height, weight, ram, </a:t>
            </a:r>
          </a:p>
          <a:p>
            <a:pPr lvl="1"/>
            <a:r>
              <a:rPr lang="en-US" dirty="0"/>
              <a:t>This kind of prediction will help companies estimate price of mobiles to give tough </a:t>
            </a:r>
            <a:r>
              <a:rPr lang="en-US" dirty="0" err="1"/>
              <a:t>competion</a:t>
            </a:r>
            <a:r>
              <a:rPr lang="en-US" dirty="0"/>
              <a:t> to other mobile manufacturer</a:t>
            </a:r>
          </a:p>
        </p:txBody>
      </p:sp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826091"/>
            <a:ext cx="9141397" cy="615553"/>
          </a:xfrm>
        </p:spPr>
        <p:txBody>
          <a:bodyPr/>
          <a:lstStyle/>
          <a:p>
            <a:r>
              <a:rPr lang="en-US" dirty="0"/>
              <a:t>Glimpse Of Dataset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C2F516-5CCC-400B-AA09-27326A7FE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33" y="2003994"/>
            <a:ext cx="11091934" cy="28500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35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/>
          <a:lstStyle/>
          <a:p>
            <a:r>
              <a:rPr lang="en-US" dirty="0"/>
              <a:t>Algorithm’s Used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C6A9FD9-630E-44B9-BED8-AFEA6C84A8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432562"/>
            <a:ext cx="10667999" cy="1158237"/>
          </a:xfrm>
        </p:spPr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The major aim of in this project is to predict the house prices based on the features using some of the regression techniques and algorithms.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CB9128-7452-4D39-B5BF-D72C56700280}"/>
              </a:ext>
            </a:extLst>
          </p:cNvPr>
          <p:cNvSpPr txBox="1"/>
          <p:nvPr/>
        </p:nvSpPr>
        <p:spPr>
          <a:xfrm>
            <a:off x="762000" y="2713819"/>
            <a:ext cx="6682154" cy="2222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Logistic Regression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Support Vector Classification(SVM)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Naive Bayes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ID3 Decision Tree Classifier</a:t>
            </a:r>
          </a:p>
        </p:txBody>
      </p:sp>
    </p:spTree>
    <p:extLst>
      <p:ext uri="{BB962C8B-B14F-4D97-AF65-F5344CB8AC3E}">
        <p14:creationId xmlns:p14="http://schemas.microsoft.com/office/powerpoint/2010/main" val="295767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C984-D7AD-4614-81F8-AE7B3167B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07436"/>
            <a:ext cx="10591800" cy="646332"/>
          </a:xfrm>
        </p:spPr>
        <p:txBody>
          <a:bodyPr/>
          <a:lstStyle/>
          <a:p>
            <a:r>
              <a:rPr lang="en-US" dirty="0"/>
              <a:t>Importing Libraries And Dataset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73400B-BD79-4521-AFA6-779E5F592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24304"/>
            <a:ext cx="6737838" cy="26715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3B2E58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7A8AAB-BC34-4B36-BB92-25A99B8D9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2" y="4008482"/>
            <a:ext cx="6737838" cy="17023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005C68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05238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en-US" dirty="0"/>
              <a:t>Analyzing 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69122" y="1928445"/>
            <a:ext cx="6477000" cy="36839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Used to get the overall information about the data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Checks the sum of null values in </a:t>
            </a:r>
            <a:r>
              <a:rPr lang="en-US" dirty="0" err="1"/>
              <a:t>dataframe</a:t>
            </a:r>
            <a:endParaRPr lang="en-US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Dropped unnecessary data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Plots the variation of price range with respect to features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Plots the graph on how the Increase in </a:t>
            </a:r>
          </a:p>
          <a:p>
            <a:pPr>
              <a:lnSpc>
                <a:spcPct val="150000"/>
              </a:lnSpc>
            </a:pPr>
            <a:r>
              <a:rPr lang="en-US" dirty="0"/>
              <a:t>     RAM effecting the price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568FD3-372E-4203-BA6B-AB481EC9755B}"/>
              </a:ext>
            </a:extLst>
          </p:cNvPr>
          <p:cNvSpPr/>
          <p:nvPr/>
        </p:nvSpPr>
        <p:spPr>
          <a:xfrm>
            <a:off x="0" y="0"/>
            <a:ext cx="4765431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4C1ADDF-6EE6-4791-A369-A51DB548A3A2}"/>
              </a:ext>
            </a:extLst>
          </p:cNvPr>
          <p:cNvSpPr txBox="1">
            <a:spLocks/>
          </p:cNvSpPr>
          <p:nvPr/>
        </p:nvSpPr>
        <p:spPr>
          <a:xfrm>
            <a:off x="3069630" y="1969475"/>
            <a:ext cx="6477000" cy="3276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F7470C6-17C6-4A59-BC35-90EB6D475AB5}"/>
              </a:ext>
            </a:extLst>
          </p:cNvPr>
          <p:cNvSpPr txBox="1">
            <a:spLocks/>
          </p:cNvSpPr>
          <p:nvPr/>
        </p:nvSpPr>
        <p:spPr>
          <a:xfrm>
            <a:off x="244365" y="1904996"/>
            <a:ext cx="4572911" cy="36839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data.info()</a:t>
            </a:r>
          </a:p>
          <a:p>
            <a:pPr marL="285750" indent="-28575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data.isnull</a:t>
            </a:r>
            <a:r>
              <a:rPr lang="en-US" dirty="0">
                <a:solidFill>
                  <a:schemeClr val="tx1"/>
                </a:solidFill>
              </a:rPr>
              <a:t>().sum()</a:t>
            </a:r>
          </a:p>
          <a:p>
            <a:pPr marL="285750" indent="-28575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data = </a:t>
            </a:r>
            <a:r>
              <a:rPr lang="en-US" dirty="0" err="1">
                <a:solidFill>
                  <a:schemeClr val="tx1"/>
                </a:solidFill>
              </a:rPr>
              <a:t>data.drop</a:t>
            </a:r>
            <a:r>
              <a:rPr lang="en-US" dirty="0">
                <a:solidFill>
                  <a:schemeClr val="tx1"/>
                </a:solidFill>
              </a:rPr>
              <a:t>("</a:t>
            </a:r>
            <a:r>
              <a:rPr lang="en-US" dirty="0" err="1">
                <a:solidFill>
                  <a:schemeClr val="tx1"/>
                </a:solidFill>
              </a:rPr>
              <a:t>talk_time",axis</a:t>
            </a:r>
            <a:r>
              <a:rPr lang="en-US" dirty="0">
                <a:solidFill>
                  <a:schemeClr val="tx1"/>
                </a:solidFill>
              </a:rPr>
              <a:t> =1)</a:t>
            </a:r>
          </a:p>
          <a:p>
            <a:pPr marL="285750" indent="-28575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sns.countplot</a:t>
            </a:r>
            <a:r>
              <a:rPr lang="en-US" dirty="0">
                <a:solidFill>
                  <a:schemeClr val="tx1"/>
                </a:solidFill>
              </a:rPr>
              <a:t>(x="</a:t>
            </a:r>
            <a:r>
              <a:rPr lang="en-US" dirty="0" err="1">
                <a:solidFill>
                  <a:schemeClr val="tx1"/>
                </a:solidFill>
              </a:rPr>
              <a:t>price_range</a:t>
            </a:r>
            <a:r>
              <a:rPr lang="en-US" dirty="0">
                <a:solidFill>
                  <a:schemeClr val="tx1"/>
                </a:solidFill>
              </a:rPr>
              <a:t>", data=data)</a:t>
            </a:r>
          </a:p>
          <a:p>
            <a:pPr marL="285750" indent="-28575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sns.jointplot</a:t>
            </a:r>
            <a:r>
              <a:rPr lang="en-US" dirty="0">
                <a:solidFill>
                  <a:schemeClr val="tx1"/>
                </a:solidFill>
              </a:rPr>
              <a:t>(x='</a:t>
            </a:r>
            <a:r>
              <a:rPr lang="en-US" dirty="0" err="1">
                <a:solidFill>
                  <a:schemeClr val="tx1"/>
                </a:solidFill>
              </a:rPr>
              <a:t>ram',y</a:t>
            </a:r>
            <a:r>
              <a:rPr lang="en-US" dirty="0">
                <a:solidFill>
                  <a:schemeClr val="tx1"/>
                </a:solidFill>
              </a:rPr>
              <a:t>='</a:t>
            </a:r>
            <a:r>
              <a:rPr lang="en-US" dirty="0" err="1">
                <a:solidFill>
                  <a:schemeClr val="tx1"/>
                </a:solidFill>
              </a:rPr>
              <a:t>price_range</a:t>
            </a:r>
            <a:r>
              <a:rPr lang="en-US" dirty="0">
                <a:solidFill>
                  <a:schemeClr val="tx1"/>
                </a:solidFill>
              </a:rPr>
              <a:t>’,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data=</a:t>
            </a:r>
            <a:r>
              <a:rPr lang="en-US" dirty="0" err="1">
                <a:solidFill>
                  <a:schemeClr val="tx1"/>
                </a:solidFill>
              </a:rPr>
              <a:t>data,color</a:t>
            </a:r>
            <a:r>
              <a:rPr lang="en-US" dirty="0">
                <a:solidFill>
                  <a:schemeClr val="tx1"/>
                </a:solidFill>
              </a:rPr>
              <a:t>='</a:t>
            </a:r>
            <a:r>
              <a:rPr lang="en-US" dirty="0" err="1">
                <a:solidFill>
                  <a:schemeClr val="tx1"/>
                </a:solidFill>
              </a:rPr>
              <a:t>green',kind</a:t>
            </a:r>
            <a:r>
              <a:rPr lang="en-US" dirty="0">
                <a:solidFill>
                  <a:schemeClr val="tx1"/>
                </a:solidFill>
              </a:rPr>
              <a:t>='</a:t>
            </a:r>
            <a:r>
              <a:rPr lang="en-US" dirty="0" err="1">
                <a:solidFill>
                  <a:schemeClr val="tx1"/>
                </a:solidFill>
              </a:rPr>
              <a:t>kde</a:t>
            </a:r>
            <a:r>
              <a:rPr lang="en-US" dirty="0">
                <a:solidFill>
                  <a:schemeClr val="tx1"/>
                </a:solidFill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3947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C984-D7AD-4614-81F8-AE7B3167B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07436"/>
            <a:ext cx="10591800" cy="646332"/>
          </a:xfrm>
        </p:spPr>
        <p:txBody>
          <a:bodyPr/>
          <a:lstStyle/>
          <a:p>
            <a:r>
              <a:rPr lang="en-US" dirty="0"/>
              <a:t>Analyzing the Data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33BE4-DB57-440E-8FF7-9A80C9760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57532"/>
            <a:ext cx="8826378" cy="47429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005C68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27045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8B51BF-780C-45D4-A1D0-32D55EA0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3"/>
            <a:ext cx="5334000" cy="1189038"/>
          </a:xfrm>
        </p:spPr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219809" y="1905000"/>
            <a:ext cx="11728938" cy="3276600"/>
          </a:xfrm>
        </p:spPr>
        <p:txBody>
          <a:bodyPr vert="horz" lIns="91440" tIns="45720" rIns="91440" bIns="45720" numCol="1" rtlCol="0" anchor="t">
            <a:norm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Logistic Regression                                           </a:t>
            </a: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-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from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sklearn.linear_model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import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LogisticRegression</a:t>
            </a: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Support Vector Classification(SVM)                 </a:t>
            </a: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-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from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sklearn.svm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import SVC</a:t>
            </a: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Naive Bayes                                                      </a:t>
            </a: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-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from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sklearn.naive_bayes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import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GaussianNB</a:t>
            </a: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ID3 Decision Tree Classifier                              </a:t>
            </a: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-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from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sklearn.tree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import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DecisionTreeClassifier</a:t>
            </a: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>
              <a:lnSpc>
                <a:spcPct val="200000"/>
              </a:lnSpc>
            </a:pPr>
            <a:endParaRPr lang="en-IN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3042"/>
      </a:accent1>
      <a:accent2>
        <a:srgbClr val="3578AF"/>
      </a:accent2>
      <a:accent3>
        <a:srgbClr val="C4C4C4"/>
      </a:accent3>
      <a:accent4>
        <a:srgbClr val="A80B22"/>
      </a:accent4>
      <a:accent5>
        <a:srgbClr val="E2E2E2"/>
      </a:accent5>
      <a:accent6>
        <a:srgbClr val="2A6187"/>
      </a:accent6>
      <a:hlink>
        <a:srgbClr val="0563C1"/>
      </a:hlink>
      <a:folHlink>
        <a:srgbClr val="954F72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wish American Heritage Month_Win32_JC_SL_v3" id="{5A91364D-DD38-4994-BB9C-41D074FD197A}" vid="{8577DF34-D72C-48EB-902A-0A54C766E0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F283A3-AA81-4663-8764-64F64C723FD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15C1F8C-D27A-4CE7-9DF4-4AFDB2880F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EE2DFF-920A-42C9-AEE0-3A0BF6AF46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Jewish American Heritage Month presentation</Template>
  <TotalTime>403</TotalTime>
  <Words>515</Words>
  <Application>Microsoft Office PowerPoint</Application>
  <PresentationFormat>Widescreen</PresentationFormat>
  <Paragraphs>88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Segoe UI</vt:lpstr>
      <vt:lpstr>Segoe UI Semibold</vt:lpstr>
      <vt:lpstr>Office Theme</vt:lpstr>
      <vt:lpstr>Mobile Price Classification </vt:lpstr>
      <vt:lpstr>Contents</vt:lpstr>
      <vt:lpstr>Introduction</vt:lpstr>
      <vt:lpstr>Glimpse Of Dataset</vt:lpstr>
      <vt:lpstr>Algorithm’s Used</vt:lpstr>
      <vt:lpstr>Importing Libraries And Dataset</vt:lpstr>
      <vt:lpstr>Analyzing the Data</vt:lpstr>
      <vt:lpstr>Analyzing the Data</vt:lpstr>
      <vt:lpstr>Modelling</vt:lpstr>
      <vt:lpstr>Accuracy Measures</vt:lpstr>
      <vt:lpstr>Conclusion</vt:lpstr>
      <vt:lpstr>Applying Algorithm To Test Data</vt:lpstr>
      <vt:lpstr>References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Price Classification </dc:title>
  <dc:subject/>
  <dc:creator>Reddi Tarun</dc:creator>
  <cp:keywords/>
  <dc:description/>
  <cp:lastModifiedBy>Reddi Tarun</cp:lastModifiedBy>
  <cp:revision>3</cp:revision>
  <dcterms:created xsi:type="dcterms:W3CDTF">2021-11-17T04:49:42Z</dcterms:created>
  <dcterms:modified xsi:type="dcterms:W3CDTF">2021-12-09T17:54:38Z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