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6" r:id="rId3"/>
    <p:sldId id="276" r:id="rId4"/>
    <p:sldId id="278" r:id="rId5"/>
    <p:sldId id="280" r:id="rId6"/>
    <p:sldId id="281" r:id="rId7"/>
    <p:sldId id="282" r:id="rId8"/>
    <p:sldId id="285" r:id="rId9"/>
    <p:sldId id="258" r:id="rId10"/>
    <p:sldId id="259" r:id="rId11"/>
    <p:sldId id="260" r:id="rId12"/>
    <p:sldId id="261" r:id="rId13"/>
    <p:sldId id="262" r:id="rId14"/>
    <p:sldId id="263" r:id="rId15"/>
    <p:sldId id="264" r:id="rId16"/>
    <p:sldId id="265" r:id="rId17"/>
    <p:sldId id="267" r:id="rId18"/>
    <p:sldId id="271" r:id="rId19"/>
    <p:sldId id="286" r:id="rId20"/>
    <p:sldId id="284"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353155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207792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005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425211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100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157335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2813572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8165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6921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E09E4-86A3-445C-A3BB-E42D22BC058A}"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83846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E09E4-86A3-445C-A3BB-E42D22BC058A}"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205971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E09E4-86A3-445C-A3BB-E42D22BC058A}"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205303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9E09E4-86A3-445C-A3BB-E42D22BC058A}"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1170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E09E4-86A3-445C-A3BB-E42D22BC058A}"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65943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E09E4-86A3-445C-A3BB-E42D22BC058A}"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155362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9E09E4-86A3-445C-A3BB-E42D22BC058A}"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B3B27E-1A79-49CC-BC4D-D47243D7AA5D}" type="slidenum">
              <a:rPr lang="en-IN" smtClean="0"/>
              <a:t>‹#›</a:t>
            </a:fld>
            <a:endParaRPr lang="en-IN"/>
          </a:p>
        </p:txBody>
      </p:sp>
    </p:spTree>
    <p:extLst>
      <p:ext uri="{BB962C8B-B14F-4D97-AF65-F5344CB8AC3E}">
        <p14:creationId xmlns:p14="http://schemas.microsoft.com/office/powerpoint/2010/main" val="50564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E09E4-86A3-445C-A3BB-E42D22BC058A}" type="datetimeFigureOut">
              <a:rPr lang="en-IN" smtClean="0"/>
              <a:t>05-10-2023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B3B27E-1A79-49CC-BC4D-D47243D7AA5D}" type="slidenum">
              <a:rPr lang="en-IN" smtClean="0"/>
              <a:t>‹#›</a:t>
            </a:fld>
            <a:endParaRPr lang="en-IN"/>
          </a:p>
        </p:txBody>
      </p:sp>
    </p:spTree>
    <p:extLst>
      <p:ext uri="{BB962C8B-B14F-4D97-AF65-F5344CB8AC3E}">
        <p14:creationId xmlns:p14="http://schemas.microsoft.com/office/powerpoint/2010/main" val="2261708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martsheet.com/comprehensive-guide-values-principles-agile-manifesto" TargetMode="External"/><Relationship Id="rId2" Type="http://schemas.openxmlformats.org/officeDocument/2006/relationships/hyperlink" Target="https://youtu.be/8eVXTyIZ1Hs?si=BikpUME_0nv0CM68" TargetMode="External"/><Relationship Id="rId1" Type="http://schemas.openxmlformats.org/officeDocument/2006/relationships/slideLayout" Target="../slideLayouts/slideLayout2.xml"/><Relationship Id="rId6" Type="http://schemas.openxmlformats.org/officeDocument/2006/relationships/hyperlink" Target="https://www.geeksforgeeks.org/what-is-jira-software/" TargetMode="External"/><Relationship Id="rId5" Type="http://schemas.openxmlformats.org/officeDocument/2006/relationships/hyperlink" Target="https://www.atlassian.com/agile#:~:text=What%20is%20the%20Agile%20methodology,planning%2C%20executing%2C%20and%20evaluating" TargetMode="External"/><Relationship Id="rId4" Type="http://schemas.openxmlformats.org/officeDocument/2006/relationships/hyperlink" Target="https://premieragile.com/types-of-agile-frame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868" y="942393"/>
            <a:ext cx="9780650" cy="4376056"/>
          </a:xfrm>
        </p:spPr>
        <p:txBody>
          <a:bodyPr>
            <a:normAutofit/>
          </a:bodyPr>
          <a:lstStyle/>
          <a:p>
            <a:pPr algn="ctr"/>
            <a:r>
              <a:rPr lang="en-IN" b="1" i="1" dirty="0"/>
              <a:t>Agile</a:t>
            </a:r>
            <a:br>
              <a:rPr lang="en-IN" b="1" i="1" dirty="0"/>
            </a:br>
            <a:r>
              <a:rPr lang="en-IN" b="1" i="1" dirty="0"/>
              <a:t>Methodologies</a:t>
            </a:r>
            <a:br>
              <a:rPr lang="en-IN" b="1" i="1" dirty="0"/>
            </a:br>
            <a:r>
              <a:rPr lang="en-IN" b="1" i="1" dirty="0"/>
              <a:t> AND </a:t>
            </a:r>
            <a:br>
              <a:rPr lang="en-IN" b="1" i="1" dirty="0"/>
            </a:br>
            <a:r>
              <a:rPr lang="en-IN" b="1" i="1" dirty="0"/>
              <a:t> Jira</a:t>
            </a:r>
          </a:p>
        </p:txBody>
      </p:sp>
      <p:sp>
        <p:nvSpPr>
          <p:cNvPr id="4" name="Title 1"/>
          <p:cNvSpPr txBox="1">
            <a:spLocks/>
          </p:cNvSpPr>
          <p:nvPr/>
        </p:nvSpPr>
        <p:spPr>
          <a:xfrm>
            <a:off x="7823200" y="5010726"/>
            <a:ext cx="3436218" cy="8035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700" dirty="0"/>
              <a:t>- By Praveen Reddy</a:t>
            </a:r>
          </a:p>
        </p:txBody>
      </p:sp>
    </p:spTree>
    <p:extLst>
      <p:ext uri="{BB962C8B-B14F-4D97-AF65-F5344CB8AC3E}">
        <p14:creationId xmlns:p14="http://schemas.microsoft.com/office/powerpoint/2010/main" val="236049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Autofit/>
          </a:bodyPr>
          <a:lstStyle/>
          <a:p>
            <a:r>
              <a:rPr lang="en-IN" b="1" i="1" dirty="0"/>
              <a:t>Agile Principles</a:t>
            </a:r>
          </a:p>
        </p:txBody>
      </p:sp>
      <p:sp>
        <p:nvSpPr>
          <p:cNvPr id="3" name="Content Placeholder 2"/>
          <p:cNvSpPr>
            <a:spLocks noGrp="1"/>
          </p:cNvSpPr>
          <p:nvPr>
            <p:ph idx="1"/>
          </p:nvPr>
        </p:nvSpPr>
        <p:spPr>
          <a:xfrm>
            <a:off x="838200" y="1542473"/>
            <a:ext cx="10515600" cy="5246254"/>
          </a:xfrm>
        </p:spPr>
        <p:txBody>
          <a:bodyPr>
            <a:noAutofit/>
          </a:bodyPr>
          <a:lstStyle/>
          <a:p>
            <a:pPr marL="0" lvl="0" indent="0">
              <a:buNone/>
            </a:pPr>
            <a:r>
              <a:rPr lang="en-US" sz="2300" dirty="0">
                <a:solidFill>
                  <a:prstClr val="black"/>
                </a:solidFill>
              </a:rPr>
              <a:t>Twelve principles behind the Agile Manifesto,  Some key principles are,</a:t>
            </a:r>
          </a:p>
          <a:p>
            <a:pPr lvl="0" fontAlgn="base"/>
            <a:endParaRPr lang="en-US" sz="2300" dirty="0">
              <a:solidFill>
                <a:prstClr val="black"/>
              </a:solidFill>
            </a:endParaRPr>
          </a:p>
          <a:p>
            <a:pPr lvl="0" fontAlgn="base"/>
            <a:r>
              <a:rPr lang="en-US" sz="2300" dirty="0">
                <a:solidFill>
                  <a:prstClr val="black"/>
                </a:solidFill>
              </a:rPr>
              <a:t>Customer satisfaction through early and continuous delivery </a:t>
            </a:r>
          </a:p>
          <a:p>
            <a:pPr lvl="0" fontAlgn="base"/>
            <a:endParaRPr lang="en-US" sz="2300" dirty="0">
              <a:solidFill>
                <a:prstClr val="black"/>
              </a:solidFill>
            </a:endParaRPr>
          </a:p>
          <a:p>
            <a:pPr lvl="0" fontAlgn="base"/>
            <a:r>
              <a:rPr lang="en-US" sz="2300" dirty="0">
                <a:solidFill>
                  <a:prstClr val="black"/>
                </a:solidFill>
              </a:rPr>
              <a:t>Embrace Changing Requirements throughout the development process </a:t>
            </a:r>
          </a:p>
          <a:p>
            <a:pPr lvl="0" fontAlgn="base"/>
            <a:endParaRPr lang="en-US" sz="2300" dirty="0">
              <a:solidFill>
                <a:prstClr val="black"/>
              </a:solidFill>
            </a:endParaRPr>
          </a:p>
          <a:p>
            <a:pPr lvl="0" fontAlgn="base"/>
            <a:r>
              <a:rPr lang="en-US" sz="2300" dirty="0">
                <a:solidFill>
                  <a:prstClr val="black"/>
                </a:solidFill>
              </a:rPr>
              <a:t>Frequent delivery of working software </a:t>
            </a:r>
          </a:p>
          <a:p>
            <a:pPr lvl="0" fontAlgn="base"/>
            <a:endParaRPr lang="en-US" sz="2300" dirty="0">
              <a:solidFill>
                <a:prstClr val="black"/>
              </a:solidFill>
            </a:endParaRPr>
          </a:p>
          <a:p>
            <a:pPr lvl="0" fontAlgn="base"/>
            <a:r>
              <a:rPr lang="en-US" sz="2300" dirty="0">
                <a:solidFill>
                  <a:prstClr val="black"/>
                </a:solidFill>
              </a:rPr>
              <a:t>Enable face-to-face interactions</a:t>
            </a:r>
          </a:p>
          <a:p>
            <a:pPr lvl="0" fontAlgn="base"/>
            <a:endParaRPr lang="en-US" sz="2300" dirty="0">
              <a:solidFill>
                <a:prstClr val="black"/>
              </a:solidFill>
            </a:endParaRPr>
          </a:p>
          <a:p>
            <a:pPr lvl="0" fontAlgn="base"/>
            <a:r>
              <a:rPr lang="en-US" sz="2300" dirty="0">
                <a:solidFill>
                  <a:prstClr val="black"/>
                </a:solidFill>
              </a:rPr>
              <a:t>Simplicity</a:t>
            </a:r>
          </a:p>
        </p:txBody>
      </p:sp>
    </p:spTree>
    <p:extLst>
      <p:ext uri="{BB962C8B-B14F-4D97-AF65-F5344CB8AC3E}">
        <p14:creationId xmlns:p14="http://schemas.microsoft.com/office/powerpoint/2010/main" val="310387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Autofit/>
          </a:bodyPr>
          <a:lstStyle/>
          <a:p>
            <a:r>
              <a:rPr lang="en-IN" b="1" i="1" dirty="0"/>
              <a:t>Agile Frameworks</a:t>
            </a:r>
          </a:p>
        </p:txBody>
      </p:sp>
      <p:sp>
        <p:nvSpPr>
          <p:cNvPr id="3" name="Content Placeholder 2"/>
          <p:cNvSpPr>
            <a:spLocks noGrp="1"/>
          </p:cNvSpPr>
          <p:nvPr>
            <p:ph idx="1"/>
          </p:nvPr>
        </p:nvSpPr>
        <p:spPr>
          <a:xfrm>
            <a:off x="838200" y="1089891"/>
            <a:ext cx="10515600" cy="5384800"/>
          </a:xfrm>
        </p:spPr>
        <p:txBody>
          <a:bodyPr>
            <a:noAutofit/>
          </a:bodyPr>
          <a:lstStyle/>
          <a:p>
            <a:pPr marL="0" indent="0">
              <a:buNone/>
            </a:pPr>
            <a:r>
              <a:rPr lang="en-US" sz="2300" b="1" dirty="0"/>
              <a:t>Scrum:</a:t>
            </a:r>
          </a:p>
          <a:p>
            <a:r>
              <a:rPr lang="en-US" sz="2300" dirty="0"/>
              <a:t>Scrum Framework: Scrum defines roles (Product Owner, Scrum Master, Development Team), events (Sprint, Daily Scrum, Sprint Review), and artifacts (Product Backlog, Sprint Backlog).</a:t>
            </a:r>
          </a:p>
          <a:p>
            <a:endParaRPr lang="en-US" sz="2300" dirty="0"/>
          </a:p>
          <a:p>
            <a:r>
              <a:rPr lang="en-US" sz="2300" dirty="0"/>
              <a:t>Iterative Approach</a:t>
            </a:r>
          </a:p>
          <a:p>
            <a:endParaRPr lang="en-US" sz="2300" dirty="0"/>
          </a:p>
          <a:p>
            <a:r>
              <a:rPr lang="en-US" sz="2300" dirty="0"/>
              <a:t>Transparency</a:t>
            </a:r>
          </a:p>
          <a:p>
            <a:endParaRPr lang="en-US" sz="2300" dirty="0"/>
          </a:p>
          <a:p>
            <a:r>
              <a:rPr lang="en-US" sz="2300" dirty="0"/>
              <a:t>Collaboration</a:t>
            </a:r>
          </a:p>
          <a:p>
            <a:endParaRPr lang="en-US" sz="2300" dirty="0"/>
          </a:p>
          <a:p>
            <a:r>
              <a:rPr lang="en-US" sz="2300" dirty="0"/>
              <a:t>Benefits: Rapid delivery, better team collaboration, and adaptability to changing requirements.</a:t>
            </a:r>
          </a:p>
          <a:p>
            <a:pPr marL="0" indent="0">
              <a:buNone/>
            </a:pPr>
            <a:endParaRPr lang="en-US" sz="2300" dirty="0"/>
          </a:p>
        </p:txBody>
      </p:sp>
    </p:spTree>
    <p:extLst>
      <p:ext uri="{BB962C8B-B14F-4D97-AF65-F5344CB8AC3E}">
        <p14:creationId xmlns:p14="http://schemas.microsoft.com/office/powerpoint/2010/main" val="59832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5164"/>
            <a:ext cx="10515600" cy="5271799"/>
          </a:xfrm>
        </p:spPr>
        <p:txBody>
          <a:bodyPr>
            <a:normAutofit lnSpcReduction="10000"/>
          </a:bodyPr>
          <a:lstStyle/>
          <a:p>
            <a:pPr marL="0" indent="0">
              <a:buNone/>
            </a:pPr>
            <a:r>
              <a:rPr lang="en-US" sz="2300" b="1" dirty="0">
                <a:solidFill>
                  <a:schemeClr val="accent1"/>
                </a:solidFill>
              </a:rPr>
              <a:t>Lean Software development:</a:t>
            </a:r>
          </a:p>
          <a:p>
            <a:pPr marL="0" indent="0">
              <a:buNone/>
            </a:pPr>
            <a:endParaRPr lang="en-US" sz="2300" dirty="0"/>
          </a:p>
          <a:p>
            <a:r>
              <a:rPr lang="en-US" sz="2400" dirty="0"/>
              <a:t>Lean emphasizes eliminating waste, maximizing value, and optimizing flow in software development.</a:t>
            </a:r>
          </a:p>
          <a:p>
            <a:endParaRPr lang="en-US" sz="2400" dirty="0"/>
          </a:p>
          <a:p>
            <a:r>
              <a:rPr lang="en-US" sz="2400" dirty="0"/>
              <a:t>Key Concepts: Value stream mapping, minimizing work in progress (WIP), and continuous improvement.</a:t>
            </a:r>
          </a:p>
          <a:p>
            <a:endParaRPr lang="en-US" sz="2400" dirty="0"/>
          </a:p>
          <a:p>
            <a:r>
              <a:rPr lang="en-US" sz="2400" dirty="0"/>
              <a:t>Customer Focus</a:t>
            </a:r>
          </a:p>
          <a:p>
            <a:endParaRPr lang="en-US" sz="2400" dirty="0"/>
          </a:p>
          <a:p>
            <a:r>
              <a:rPr lang="en-US" sz="2400" dirty="0"/>
              <a:t>Benefits: Improved efficiency, reduced waste, faster delivery, and customer satisfaction.</a:t>
            </a:r>
          </a:p>
          <a:p>
            <a:endParaRPr lang="en-US" sz="2300" dirty="0"/>
          </a:p>
        </p:txBody>
      </p:sp>
    </p:spTree>
    <p:extLst>
      <p:ext uri="{BB962C8B-B14F-4D97-AF65-F5344CB8AC3E}">
        <p14:creationId xmlns:p14="http://schemas.microsoft.com/office/powerpoint/2010/main" val="214253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855"/>
            <a:ext cx="10515600" cy="5401108"/>
          </a:xfrm>
        </p:spPr>
        <p:txBody>
          <a:bodyPr>
            <a:normAutofit lnSpcReduction="10000"/>
          </a:bodyPr>
          <a:lstStyle/>
          <a:p>
            <a:pPr marL="0" indent="0">
              <a:buNone/>
            </a:pPr>
            <a:r>
              <a:rPr lang="en-US" sz="2300" b="1" dirty="0">
                <a:solidFill>
                  <a:schemeClr val="accent1"/>
                </a:solidFill>
              </a:rPr>
              <a:t>Kanban</a:t>
            </a:r>
            <a:r>
              <a:rPr lang="en-US" sz="2300" dirty="0">
                <a:solidFill>
                  <a:schemeClr val="accent1"/>
                </a:solidFill>
              </a:rPr>
              <a:t>:</a:t>
            </a:r>
          </a:p>
          <a:p>
            <a:pPr marL="0" indent="0">
              <a:buNone/>
            </a:pPr>
            <a:endParaRPr lang="en-US" sz="2300" dirty="0"/>
          </a:p>
          <a:p>
            <a:r>
              <a:rPr lang="en-US" sz="2300" dirty="0"/>
              <a:t>Visualize Workflow</a:t>
            </a:r>
          </a:p>
          <a:p>
            <a:endParaRPr lang="en-US" sz="2300" dirty="0"/>
          </a:p>
          <a:p>
            <a:r>
              <a:rPr lang="en-US" sz="2300" dirty="0"/>
              <a:t>Limits Work in progress</a:t>
            </a:r>
          </a:p>
          <a:p>
            <a:endParaRPr lang="en-US" sz="2300" dirty="0"/>
          </a:p>
          <a:p>
            <a:r>
              <a:rPr lang="en-US" sz="2300" dirty="0"/>
              <a:t>Continuous Improvement</a:t>
            </a:r>
          </a:p>
          <a:p>
            <a:endParaRPr lang="en-US" sz="2300" dirty="0"/>
          </a:p>
          <a:p>
            <a:r>
              <a:rPr lang="en-US" sz="2300" dirty="0"/>
              <a:t>Flexibility</a:t>
            </a:r>
          </a:p>
          <a:p>
            <a:endParaRPr lang="en-US" sz="2300" dirty="0"/>
          </a:p>
          <a:p>
            <a:r>
              <a:rPr lang="en-US" sz="2300" dirty="0"/>
              <a:t>Benefits: Enhanced workflow visibility, reduced bottlenecks, improved efficiency, and quicker issue resolution.</a:t>
            </a:r>
          </a:p>
        </p:txBody>
      </p:sp>
    </p:spTree>
    <p:extLst>
      <p:ext uri="{BB962C8B-B14F-4D97-AF65-F5344CB8AC3E}">
        <p14:creationId xmlns:p14="http://schemas.microsoft.com/office/powerpoint/2010/main" val="155300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Agile Practices</a:t>
            </a:r>
          </a:p>
        </p:txBody>
      </p:sp>
      <p:sp>
        <p:nvSpPr>
          <p:cNvPr id="3" name="Content Placeholder 2"/>
          <p:cNvSpPr>
            <a:spLocks noGrp="1"/>
          </p:cNvSpPr>
          <p:nvPr>
            <p:ph idx="1"/>
          </p:nvPr>
        </p:nvSpPr>
        <p:spPr/>
        <p:txBody>
          <a:bodyPr>
            <a:normAutofit fontScale="92500" lnSpcReduction="10000"/>
          </a:bodyPr>
          <a:lstStyle/>
          <a:p>
            <a:r>
              <a:rPr lang="en-US" sz="2300" dirty="0"/>
              <a:t>User Stories for Requirements</a:t>
            </a:r>
          </a:p>
          <a:p>
            <a:endParaRPr lang="en-US" sz="2300" dirty="0"/>
          </a:p>
          <a:p>
            <a:r>
              <a:rPr lang="en-US" sz="2300" dirty="0"/>
              <a:t>Iterative Development</a:t>
            </a:r>
          </a:p>
          <a:p>
            <a:endParaRPr lang="en-US" sz="2300" dirty="0"/>
          </a:p>
          <a:p>
            <a:r>
              <a:rPr lang="en-US" sz="2300" dirty="0"/>
              <a:t>Continuous Integration</a:t>
            </a:r>
          </a:p>
          <a:p>
            <a:endParaRPr lang="en-US" sz="2300" dirty="0"/>
          </a:p>
          <a:p>
            <a:r>
              <a:rPr lang="en-US" sz="2300" dirty="0"/>
              <a:t>Test-Driven Development (TDD)</a:t>
            </a:r>
          </a:p>
          <a:p>
            <a:endParaRPr lang="en-US" sz="2300" dirty="0"/>
          </a:p>
          <a:p>
            <a:r>
              <a:rPr lang="en-IN" sz="2400" dirty="0"/>
              <a:t>Retrospectives for Improvement</a:t>
            </a:r>
            <a:endParaRPr lang="en-US" sz="2300" dirty="0"/>
          </a:p>
        </p:txBody>
      </p:sp>
    </p:spTree>
    <p:extLst>
      <p:ext uri="{BB962C8B-B14F-4D97-AF65-F5344CB8AC3E}">
        <p14:creationId xmlns:p14="http://schemas.microsoft.com/office/powerpoint/2010/main" val="329323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Benefits of Agile</a:t>
            </a:r>
          </a:p>
        </p:txBody>
      </p:sp>
      <p:sp>
        <p:nvSpPr>
          <p:cNvPr id="3" name="Content Placeholder 2"/>
          <p:cNvSpPr>
            <a:spLocks noGrp="1"/>
          </p:cNvSpPr>
          <p:nvPr>
            <p:ph idx="1"/>
          </p:nvPr>
        </p:nvSpPr>
        <p:spPr/>
        <p:txBody>
          <a:bodyPr>
            <a:normAutofit/>
          </a:bodyPr>
          <a:lstStyle/>
          <a:p>
            <a:r>
              <a:rPr lang="en-US" sz="2300" dirty="0"/>
              <a:t>Faster Time-to-Market</a:t>
            </a:r>
          </a:p>
          <a:p>
            <a:endParaRPr lang="en-US" sz="2300" dirty="0"/>
          </a:p>
          <a:p>
            <a:r>
              <a:rPr lang="en-US" sz="2300" dirty="0"/>
              <a:t>Enhanced Customer Satisfaction</a:t>
            </a:r>
          </a:p>
          <a:p>
            <a:endParaRPr lang="en-US" sz="2300" dirty="0"/>
          </a:p>
          <a:p>
            <a:r>
              <a:rPr lang="en-US" sz="2300" dirty="0"/>
              <a:t>Adaptability</a:t>
            </a:r>
          </a:p>
          <a:p>
            <a:endParaRPr lang="en-US" sz="2300" dirty="0"/>
          </a:p>
          <a:p>
            <a:r>
              <a:rPr lang="en-US" sz="2300" dirty="0"/>
              <a:t>Transparency and Collaboration</a:t>
            </a:r>
          </a:p>
        </p:txBody>
      </p:sp>
    </p:spTree>
    <p:extLst>
      <p:ext uri="{BB962C8B-B14F-4D97-AF65-F5344CB8AC3E}">
        <p14:creationId xmlns:p14="http://schemas.microsoft.com/office/powerpoint/2010/main" val="395256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Challenges in Agile</a:t>
            </a:r>
          </a:p>
        </p:txBody>
      </p:sp>
      <p:sp>
        <p:nvSpPr>
          <p:cNvPr id="3" name="Content Placeholder 2"/>
          <p:cNvSpPr>
            <a:spLocks noGrp="1"/>
          </p:cNvSpPr>
          <p:nvPr>
            <p:ph idx="1"/>
          </p:nvPr>
        </p:nvSpPr>
        <p:spPr/>
        <p:txBody>
          <a:bodyPr>
            <a:normAutofit/>
          </a:bodyPr>
          <a:lstStyle/>
          <a:p>
            <a:r>
              <a:rPr lang="en-US" sz="2300" dirty="0"/>
              <a:t>Managing Changing Requirements</a:t>
            </a:r>
          </a:p>
          <a:p>
            <a:endParaRPr lang="en-US" sz="2300" dirty="0"/>
          </a:p>
          <a:p>
            <a:r>
              <a:rPr lang="en-US" sz="2300" dirty="0"/>
              <a:t>Team Collaboration</a:t>
            </a:r>
          </a:p>
          <a:p>
            <a:endParaRPr lang="en-US" sz="2300" dirty="0"/>
          </a:p>
          <a:p>
            <a:r>
              <a:rPr lang="en-US" sz="2300" dirty="0"/>
              <a:t>Scaling Agile</a:t>
            </a:r>
          </a:p>
          <a:p>
            <a:endParaRPr lang="en-US" sz="2300" dirty="0"/>
          </a:p>
          <a:p>
            <a:r>
              <a:rPr lang="en-US" sz="2300" dirty="0"/>
              <a:t>Balancing Flexibility and Structure</a:t>
            </a:r>
          </a:p>
        </p:txBody>
      </p:sp>
    </p:spTree>
    <p:extLst>
      <p:ext uri="{BB962C8B-B14F-4D97-AF65-F5344CB8AC3E}">
        <p14:creationId xmlns:p14="http://schemas.microsoft.com/office/powerpoint/2010/main" val="95747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Autofit/>
          </a:bodyPr>
          <a:lstStyle/>
          <a:p>
            <a:r>
              <a:rPr lang="en-IN" b="1" i="1" dirty="0"/>
              <a:t>Agile in Real World</a:t>
            </a:r>
          </a:p>
        </p:txBody>
      </p:sp>
      <p:sp>
        <p:nvSpPr>
          <p:cNvPr id="3" name="Content Placeholder 2"/>
          <p:cNvSpPr>
            <a:spLocks noGrp="1"/>
          </p:cNvSpPr>
          <p:nvPr>
            <p:ph idx="1"/>
          </p:nvPr>
        </p:nvSpPr>
        <p:spPr>
          <a:xfrm>
            <a:off x="838200" y="1450109"/>
            <a:ext cx="10515600" cy="4726854"/>
          </a:xfrm>
        </p:spPr>
        <p:txBody>
          <a:bodyPr>
            <a:noAutofit/>
          </a:bodyPr>
          <a:lstStyle/>
          <a:p>
            <a:r>
              <a:rPr lang="en-US" sz="2300" dirty="0"/>
              <a:t>Netflix: </a:t>
            </a:r>
          </a:p>
          <a:p>
            <a:pPr lvl="1"/>
            <a:r>
              <a:rPr lang="en-US" sz="2300" dirty="0"/>
              <a:t>Netflix relies on Agile for content development and recommendation algorithms, enabling them to deliver personalized content to millions of subscribers.</a:t>
            </a:r>
            <a:endParaRPr lang="en-IN" sz="2300" dirty="0"/>
          </a:p>
          <a:p>
            <a:endParaRPr lang="en-IN" sz="2300" dirty="0"/>
          </a:p>
          <a:p>
            <a:r>
              <a:rPr lang="en-US" sz="2300" dirty="0"/>
              <a:t>Agile at Amazon: </a:t>
            </a:r>
          </a:p>
          <a:p>
            <a:pPr lvl="1"/>
            <a:r>
              <a:rPr lang="en-US" sz="2300" dirty="0"/>
              <a:t>Amazon's web services (AWS) division uses Agile practices to rapidly innovate and release new cloud computing services. </a:t>
            </a:r>
          </a:p>
          <a:p>
            <a:pPr lvl="1"/>
            <a:endParaRPr lang="en-US" sz="2300" b="1" dirty="0"/>
          </a:p>
          <a:p>
            <a:r>
              <a:rPr lang="en-US" sz="2300" dirty="0"/>
              <a:t>Airbnb: </a:t>
            </a:r>
          </a:p>
          <a:p>
            <a:pPr lvl="1"/>
            <a:r>
              <a:rPr lang="en-US" sz="2300" dirty="0"/>
              <a:t>Airbnb uses Agile to continuously enhance its platform based on user feedback, resulting in frequent updates and improved user experiences.</a:t>
            </a:r>
          </a:p>
        </p:txBody>
      </p:sp>
    </p:spTree>
    <p:extLst>
      <p:ext uri="{BB962C8B-B14F-4D97-AF65-F5344CB8AC3E}">
        <p14:creationId xmlns:p14="http://schemas.microsoft.com/office/powerpoint/2010/main" val="374367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Conclusion</a:t>
            </a:r>
          </a:p>
        </p:txBody>
      </p:sp>
      <p:sp>
        <p:nvSpPr>
          <p:cNvPr id="3" name="Content Placeholder 2"/>
          <p:cNvSpPr>
            <a:spLocks noGrp="1"/>
          </p:cNvSpPr>
          <p:nvPr>
            <p:ph idx="1"/>
          </p:nvPr>
        </p:nvSpPr>
        <p:spPr/>
        <p:txBody>
          <a:bodyPr>
            <a:normAutofit fontScale="85000" lnSpcReduction="20000"/>
          </a:bodyPr>
          <a:lstStyle/>
          <a:p>
            <a:r>
              <a:rPr lang="en-US" sz="2300" b="1" dirty="0"/>
              <a:t>Agile methodologies</a:t>
            </a:r>
            <a:r>
              <a:rPr lang="en-US" sz="2300" dirty="0"/>
              <a:t> prioritize collaboration, adaptability, and value delivery.</a:t>
            </a:r>
          </a:p>
          <a:p>
            <a:r>
              <a:rPr lang="en-US" sz="2300" dirty="0"/>
              <a:t>Agile offers benefits such as speed, customer satisfaction, and adaptability to change.</a:t>
            </a:r>
          </a:p>
          <a:p>
            <a:endParaRPr lang="en-US" sz="2300" dirty="0"/>
          </a:p>
          <a:p>
            <a:r>
              <a:rPr lang="en-US" sz="2300" b="1" dirty="0"/>
              <a:t>Jira</a:t>
            </a:r>
            <a:r>
              <a:rPr lang="en-US" sz="2300" dirty="0"/>
              <a:t> serves as an indispensable tool, facilitating Agile project management.</a:t>
            </a:r>
          </a:p>
          <a:p>
            <a:r>
              <a:rPr lang="en-US" sz="2300" dirty="0"/>
              <a:t>Jira supports Agile teams through planning, tracking, and customization.</a:t>
            </a:r>
          </a:p>
          <a:p>
            <a:endParaRPr lang="en-US" sz="2300" dirty="0"/>
          </a:p>
          <a:p>
            <a:r>
              <a:rPr lang="en-US" sz="2300" b="1" dirty="0"/>
              <a:t>Agile + Jira</a:t>
            </a:r>
            <a:r>
              <a:rPr lang="en-US" sz="2300" dirty="0"/>
              <a:t> results in efficient, responsive, and ultimately successful project management.</a:t>
            </a:r>
          </a:p>
        </p:txBody>
      </p:sp>
    </p:spTree>
    <p:extLst>
      <p:ext uri="{BB962C8B-B14F-4D97-AF65-F5344CB8AC3E}">
        <p14:creationId xmlns:p14="http://schemas.microsoft.com/office/powerpoint/2010/main" val="273949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BF4F-4997-A43D-A0FC-22E255D865F7}"/>
              </a:ext>
            </a:extLst>
          </p:cNvPr>
          <p:cNvSpPr>
            <a:spLocks noGrp="1"/>
          </p:cNvSpPr>
          <p:nvPr>
            <p:ph type="title"/>
          </p:nvPr>
        </p:nvSpPr>
        <p:spPr>
          <a:xfrm>
            <a:off x="677334" y="609600"/>
            <a:ext cx="8596668" cy="929951"/>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D4C5A028-C9F1-3AED-0FFF-A6CE362E4D05}"/>
              </a:ext>
            </a:extLst>
          </p:cNvPr>
          <p:cNvSpPr>
            <a:spLocks noGrp="1"/>
          </p:cNvSpPr>
          <p:nvPr>
            <p:ph idx="1"/>
          </p:nvPr>
        </p:nvSpPr>
        <p:spPr>
          <a:xfrm>
            <a:off x="457200" y="1371601"/>
            <a:ext cx="9321282" cy="4669762"/>
          </a:xfrm>
        </p:spPr>
        <p:txBody>
          <a:bodyPr/>
          <a:lstStyle/>
          <a:p>
            <a:pPr marL="0" indent="0">
              <a:buNone/>
            </a:pPr>
            <a:endParaRPr lang="en-IN" dirty="0">
              <a:hlinkClick r:id="rId2"/>
            </a:endParaRPr>
          </a:p>
          <a:p>
            <a:pPr marL="0" indent="0">
              <a:buNone/>
            </a:pPr>
            <a:r>
              <a:rPr lang="en-IN" dirty="0">
                <a:hlinkClick r:id="rId2"/>
              </a:rPr>
              <a:t>https://youtu.be/8eVXTyIZ1Hs?si=BikpUME_0nv0CM68</a:t>
            </a:r>
            <a:endParaRPr lang="en-IN" dirty="0"/>
          </a:p>
          <a:p>
            <a:pPr marL="0" indent="0">
              <a:buNone/>
            </a:pPr>
            <a:r>
              <a:rPr lang="en-IN" dirty="0">
                <a:hlinkClick r:id="rId3"/>
              </a:rPr>
              <a:t>https://www.smartsheet.com/comprehensive-guide-values-principles-agile-manifesto</a:t>
            </a:r>
            <a:endParaRPr lang="en-IN" dirty="0"/>
          </a:p>
          <a:p>
            <a:pPr marL="0" indent="0">
              <a:buNone/>
            </a:pPr>
            <a:r>
              <a:rPr lang="en-IN" dirty="0">
                <a:hlinkClick r:id="rId4"/>
              </a:rPr>
              <a:t>https://premieragile.com/types-of-agile-frameworks/</a:t>
            </a:r>
            <a:endParaRPr lang="en-IN" dirty="0"/>
          </a:p>
          <a:p>
            <a:pPr marL="0" indent="0">
              <a:buNone/>
            </a:pPr>
            <a:r>
              <a:rPr lang="en-IN" dirty="0">
                <a:hlinkClick r:id="rId5"/>
              </a:rPr>
              <a:t>https://www.atlassian.com/agile#:~:text=What%20is%20the%20Agile%20methodology,planning%2C%20executing%2C%20and%20evaluating</a:t>
            </a:r>
            <a:endParaRPr lang="en-IN" dirty="0"/>
          </a:p>
          <a:p>
            <a:pPr marL="0" indent="0">
              <a:buNone/>
            </a:pPr>
            <a:r>
              <a:rPr lang="en-IN" dirty="0">
                <a:hlinkClick r:id="rId6"/>
              </a:rPr>
              <a:t>https://www.geeksforgeeks.org/what-is-jira-software/</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5880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847F-9301-13D9-86F6-36E5384C450A}"/>
              </a:ext>
            </a:extLst>
          </p:cNvPr>
          <p:cNvSpPr>
            <a:spLocks noGrp="1"/>
          </p:cNvSpPr>
          <p:nvPr>
            <p:ph type="ctrTitle"/>
          </p:nvPr>
        </p:nvSpPr>
        <p:spPr>
          <a:xfrm>
            <a:off x="1507067" y="342900"/>
            <a:ext cx="7766936" cy="967740"/>
          </a:xfrm>
        </p:spPr>
        <p:txBody>
          <a:bodyPr>
            <a:normAutofit fontScale="90000"/>
          </a:bodyPr>
          <a:lstStyle/>
          <a:p>
            <a:r>
              <a:rPr lang="en-IN" sz="4000" dirty="0">
                <a:latin typeface="Söhne"/>
              </a:rPr>
              <a:t>S</a:t>
            </a:r>
            <a:r>
              <a:rPr lang="en-IN" sz="4000" b="0" i="0" dirty="0">
                <a:effectLst/>
                <a:latin typeface="Söhne"/>
              </a:rPr>
              <a:t>oftware </a:t>
            </a:r>
            <a:r>
              <a:rPr lang="en-IN" sz="4000" dirty="0">
                <a:latin typeface="Söhne"/>
              </a:rPr>
              <a:t>D</a:t>
            </a:r>
            <a:r>
              <a:rPr lang="en-IN" sz="4000" b="0" i="0" dirty="0">
                <a:effectLst/>
                <a:latin typeface="Söhne"/>
              </a:rPr>
              <a:t>evelopment </a:t>
            </a:r>
            <a:r>
              <a:rPr lang="en-IN" sz="4000" dirty="0">
                <a:latin typeface="Söhne"/>
              </a:rPr>
              <a:t>L</a:t>
            </a:r>
            <a:r>
              <a:rPr lang="en-IN" sz="4000" b="0" i="0" dirty="0">
                <a:effectLst/>
                <a:latin typeface="Söhne"/>
              </a:rPr>
              <a:t>ife </a:t>
            </a:r>
            <a:r>
              <a:rPr lang="en-IN" sz="4000" dirty="0">
                <a:latin typeface="Söhne"/>
              </a:rPr>
              <a:t>C</a:t>
            </a:r>
            <a:r>
              <a:rPr lang="en-IN" sz="4000" b="0" i="0" dirty="0">
                <a:effectLst/>
                <a:latin typeface="Söhne"/>
              </a:rPr>
              <a:t>ycle(JIRA)</a:t>
            </a:r>
            <a:endParaRPr lang="en-IN" sz="4000" dirty="0"/>
          </a:p>
        </p:txBody>
      </p:sp>
      <p:sp>
        <p:nvSpPr>
          <p:cNvPr id="3" name="Subtitle 2">
            <a:extLst>
              <a:ext uri="{FF2B5EF4-FFF2-40B4-BE49-F238E27FC236}">
                <a16:creationId xmlns:a16="http://schemas.microsoft.com/office/drawing/2014/main" id="{B4F319C2-FE43-88B4-0D95-F10E03A96D5B}"/>
              </a:ext>
            </a:extLst>
          </p:cNvPr>
          <p:cNvSpPr>
            <a:spLocks noGrp="1"/>
          </p:cNvSpPr>
          <p:nvPr>
            <p:ph type="subTitle" idx="1"/>
          </p:nvPr>
        </p:nvSpPr>
        <p:spPr>
          <a:xfrm>
            <a:off x="1524000" y="1424940"/>
            <a:ext cx="9144000" cy="3832860"/>
          </a:xfrm>
        </p:spPr>
        <p:txBody>
          <a:bodyPr>
            <a:normAutofit fontScale="92500" lnSpcReduction="10000"/>
          </a:bodyPr>
          <a:lstStyle/>
          <a:p>
            <a:pPr algn="just"/>
            <a:r>
              <a:rPr lang="en-US" sz="2600" b="1" dirty="0">
                <a:solidFill>
                  <a:schemeClr val="tx1"/>
                </a:solidFill>
              </a:rPr>
              <a:t>Introduction:</a:t>
            </a:r>
          </a:p>
          <a:p>
            <a:pPr marL="342900" indent="-342900" algn="just">
              <a:buFont typeface="Arial" panose="020B0604020202020204" pitchFamily="34" charset="0"/>
              <a:buChar char="•"/>
            </a:pPr>
            <a:r>
              <a:rPr lang="en-US" sz="2000" dirty="0">
                <a:solidFill>
                  <a:schemeClr val="tx1"/>
                </a:solidFill>
              </a:rPr>
              <a:t>Jira Software is a work management tool for software teams that need to organize and track their work. </a:t>
            </a:r>
          </a:p>
          <a:p>
            <a:pPr marL="342900" indent="-342900" algn="just">
              <a:buFont typeface="Arial" panose="020B0604020202020204" pitchFamily="34" charset="0"/>
              <a:buChar char="•"/>
            </a:pPr>
            <a:r>
              <a:rPr lang="en-US" sz="2000" dirty="0">
                <a:solidFill>
                  <a:schemeClr val="tx1"/>
                </a:solidFill>
              </a:rPr>
              <a:t>Jira is incredibly flexible and can be customized to work with your team's unique workflow, meaning teams of all kinds can enjoy increased productivity and visibility as they march toward releasing amazing software.</a:t>
            </a:r>
          </a:p>
          <a:p>
            <a:pPr marL="342900" indent="-342900" algn="just">
              <a:buFont typeface="Arial" panose="020B0604020202020204" pitchFamily="34" charset="0"/>
              <a:buChar char="•"/>
            </a:pPr>
            <a:r>
              <a:rPr lang="en-US" sz="2000" dirty="0">
                <a:solidFill>
                  <a:schemeClr val="tx1"/>
                </a:solidFill>
              </a:rPr>
              <a:t>It is not a full form, the name 'JIRA' comes from the Japanese word 'Gojira' meaning 'Godzilla’. </a:t>
            </a:r>
          </a:p>
          <a:p>
            <a:pPr marL="342900" indent="-342900" algn="just">
              <a:buFont typeface="Arial" panose="020B0604020202020204" pitchFamily="34" charset="0"/>
              <a:buChar char="•"/>
            </a:pPr>
            <a:r>
              <a:rPr lang="en-US" sz="2000" dirty="0">
                <a:solidFill>
                  <a:schemeClr val="tx1"/>
                </a:solidFill>
              </a:rPr>
              <a:t>The original black and white Godzilla films is a hit among Japanese developers and they called the tool 'Gojira’ later the 'go' dropped and the tool was called simply as JIRA.</a:t>
            </a:r>
            <a:endParaRPr lang="en-IN" sz="2000" dirty="0">
              <a:solidFill>
                <a:schemeClr val="tx1"/>
              </a:solidFill>
            </a:endParaRPr>
          </a:p>
        </p:txBody>
      </p:sp>
    </p:spTree>
    <p:extLst>
      <p:ext uri="{BB962C8B-B14F-4D97-AF65-F5344CB8AC3E}">
        <p14:creationId xmlns:p14="http://schemas.microsoft.com/office/powerpoint/2010/main" val="90061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02F3-54A7-67D0-CB83-42A650A71B5B}"/>
              </a:ext>
            </a:extLst>
          </p:cNvPr>
          <p:cNvSpPr>
            <a:spLocks noGrp="1"/>
          </p:cNvSpPr>
          <p:nvPr>
            <p:ph type="ctrTitle"/>
          </p:nvPr>
        </p:nvSpPr>
        <p:spPr>
          <a:xfrm>
            <a:off x="1507067" y="2404533"/>
            <a:ext cx="7766936" cy="2176797"/>
          </a:xfrm>
        </p:spPr>
        <p:txBody>
          <a:bodyPr/>
          <a:lstStyle/>
          <a:p>
            <a:pPr algn="just"/>
            <a:br>
              <a:rPr lang="en-IN" sz="5400" b="1" dirty="0">
                <a:solidFill>
                  <a:schemeClr val="tx1"/>
                </a:solidFill>
              </a:rPr>
            </a:br>
            <a:br>
              <a:rPr lang="en-IN" sz="5400" b="1" dirty="0">
                <a:solidFill>
                  <a:schemeClr val="tx1"/>
                </a:solidFill>
              </a:rPr>
            </a:br>
            <a:br>
              <a:rPr lang="en-IN" sz="5400" b="1" dirty="0">
                <a:solidFill>
                  <a:schemeClr val="tx1"/>
                </a:solidFill>
              </a:rPr>
            </a:br>
            <a:r>
              <a:rPr lang="en-IN" sz="5400" b="1" dirty="0"/>
              <a:t>Questions</a:t>
            </a:r>
            <a:br>
              <a:rPr lang="en-IN" sz="5400" b="1" dirty="0"/>
            </a:br>
            <a:r>
              <a:rPr lang="en-IN" sz="5400" b="1" dirty="0"/>
              <a:t>and</a:t>
            </a:r>
            <a:br>
              <a:rPr lang="en-IN" sz="5400" b="1" dirty="0"/>
            </a:br>
            <a:r>
              <a:rPr lang="en-IN" sz="5400" b="1" dirty="0"/>
              <a:t>Answers</a:t>
            </a:r>
            <a:br>
              <a:rPr lang="en-IN" sz="5400" b="1" dirty="0">
                <a:solidFill>
                  <a:schemeClr val="tx1"/>
                </a:solidFill>
              </a:rPr>
            </a:br>
            <a:endParaRPr lang="en-IN" dirty="0"/>
          </a:p>
        </p:txBody>
      </p:sp>
    </p:spTree>
    <p:extLst>
      <p:ext uri="{BB962C8B-B14F-4D97-AF65-F5344CB8AC3E}">
        <p14:creationId xmlns:p14="http://schemas.microsoft.com/office/powerpoint/2010/main" val="173008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IN" b="1" i="1" dirty="0"/>
              <a:t>          THANK YOU</a:t>
            </a:r>
          </a:p>
        </p:txBody>
      </p:sp>
      <p:sp>
        <p:nvSpPr>
          <p:cNvPr id="3" name="Subtitle 2"/>
          <p:cNvSpPr>
            <a:spLocks noGrp="1"/>
          </p:cNvSpPr>
          <p:nvPr>
            <p:ph type="subTitle" idx="1"/>
          </p:nvPr>
        </p:nvSpPr>
        <p:spPr>
          <a:xfrm>
            <a:off x="6400800" y="4245428"/>
            <a:ext cx="4267200" cy="1012371"/>
          </a:xfrm>
        </p:spPr>
        <p:txBody>
          <a:bodyPr/>
          <a:lstStyle/>
          <a:p>
            <a:endParaRPr lang="en-IN" dirty="0"/>
          </a:p>
          <a:p>
            <a:pPr algn="just"/>
            <a:r>
              <a:rPr lang="en-IN" dirty="0"/>
              <a:t>                  -</a:t>
            </a:r>
            <a:r>
              <a:rPr lang="en-IN" dirty="0">
                <a:solidFill>
                  <a:schemeClr val="tx1"/>
                </a:solidFill>
              </a:rPr>
              <a:t>Praveen Reddy</a:t>
            </a:r>
          </a:p>
        </p:txBody>
      </p:sp>
    </p:spTree>
    <p:extLst>
      <p:ext uri="{BB962C8B-B14F-4D97-AF65-F5344CB8AC3E}">
        <p14:creationId xmlns:p14="http://schemas.microsoft.com/office/powerpoint/2010/main" val="307496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753-20DC-7F9D-2F62-9DD9B8625D6A}"/>
              </a:ext>
            </a:extLst>
          </p:cNvPr>
          <p:cNvSpPr>
            <a:spLocks noGrp="1"/>
          </p:cNvSpPr>
          <p:nvPr>
            <p:ph type="title"/>
          </p:nvPr>
        </p:nvSpPr>
        <p:spPr/>
        <p:txBody>
          <a:bodyPr>
            <a:normAutofit/>
          </a:bodyPr>
          <a:lstStyle/>
          <a:p>
            <a:r>
              <a:rPr lang="en-IN" b="1" dirty="0"/>
              <a:t>                   Features of JIRA</a:t>
            </a:r>
          </a:p>
        </p:txBody>
      </p:sp>
      <p:sp>
        <p:nvSpPr>
          <p:cNvPr id="3" name="Content Placeholder 2">
            <a:extLst>
              <a:ext uri="{FF2B5EF4-FFF2-40B4-BE49-F238E27FC236}">
                <a16:creationId xmlns:a16="http://schemas.microsoft.com/office/drawing/2014/main" id="{ED2FC048-7B52-3BC7-D1F9-127DAB5C7BE6}"/>
              </a:ext>
            </a:extLst>
          </p:cNvPr>
          <p:cNvSpPr>
            <a:spLocks noGrp="1"/>
          </p:cNvSpPr>
          <p:nvPr>
            <p:ph idx="1"/>
          </p:nvPr>
        </p:nvSpPr>
        <p:spPr/>
        <p:txBody>
          <a:bodyPr>
            <a:normAutofit/>
          </a:bodyPr>
          <a:lstStyle/>
          <a:p>
            <a:r>
              <a:rPr lang="en-IN" sz="1900" dirty="0"/>
              <a:t>Issue Tracking</a:t>
            </a:r>
          </a:p>
          <a:p>
            <a:r>
              <a:rPr lang="en-IN" sz="1900" dirty="0"/>
              <a:t>Customizable Workflows</a:t>
            </a:r>
          </a:p>
          <a:p>
            <a:r>
              <a:rPr lang="en-IN" sz="1900" dirty="0"/>
              <a:t>Agile Me</a:t>
            </a:r>
          </a:p>
          <a:p>
            <a:r>
              <a:rPr lang="en-IN" sz="1900" dirty="0"/>
              <a:t>Project Management</a:t>
            </a:r>
          </a:p>
          <a:p>
            <a:r>
              <a:rPr lang="en-IN" sz="1900" dirty="0"/>
              <a:t>Reporting and Dashboards</a:t>
            </a:r>
          </a:p>
          <a:p>
            <a:r>
              <a:rPr lang="en-IN" sz="1900" dirty="0"/>
              <a:t>Mobile Accessibility</a:t>
            </a:r>
          </a:p>
          <a:p>
            <a:r>
              <a:rPr lang="en-IN" sz="1900" dirty="0"/>
              <a:t>Service Management</a:t>
            </a:r>
          </a:p>
        </p:txBody>
      </p:sp>
    </p:spTree>
    <p:extLst>
      <p:ext uri="{BB962C8B-B14F-4D97-AF65-F5344CB8AC3E}">
        <p14:creationId xmlns:p14="http://schemas.microsoft.com/office/powerpoint/2010/main" val="135706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F10D-FB6C-CD56-33D7-459FCA31E398}"/>
              </a:ext>
            </a:extLst>
          </p:cNvPr>
          <p:cNvSpPr>
            <a:spLocks noGrp="1"/>
          </p:cNvSpPr>
          <p:nvPr>
            <p:ph type="title"/>
          </p:nvPr>
        </p:nvSpPr>
        <p:spPr/>
        <p:txBody>
          <a:bodyPr/>
          <a:lstStyle/>
          <a:p>
            <a:r>
              <a:rPr lang="en-IN" dirty="0"/>
              <a:t>                     Purpose of JIRA</a:t>
            </a:r>
          </a:p>
        </p:txBody>
      </p:sp>
      <p:sp>
        <p:nvSpPr>
          <p:cNvPr id="3" name="Content Placeholder 2">
            <a:extLst>
              <a:ext uri="{FF2B5EF4-FFF2-40B4-BE49-F238E27FC236}">
                <a16:creationId xmlns:a16="http://schemas.microsoft.com/office/drawing/2014/main" id="{443A0F60-90ED-494E-8A60-B55F5421F742}"/>
              </a:ext>
            </a:extLst>
          </p:cNvPr>
          <p:cNvSpPr>
            <a:spLocks noGrp="1"/>
          </p:cNvSpPr>
          <p:nvPr>
            <p:ph idx="1"/>
          </p:nvPr>
        </p:nvSpPr>
        <p:spPr>
          <a:xfrm>
            <a:off x="677333" y="1491916"/>
            <a:ext cx="9220645" cy="4876799"/>
          </a:xfrm>
        </p:spPr>
        <p:txBody>
          <a:bodyPr/>
          <a:lstStyle/>
          <a:p>
            <a:r>
              <a:rPr lang="en-US" b="0" i="0" dirty="0">
                <a:solidFill>
                  <a:srgbClr val="374151"/>
                </a:solidFill>
                <a:effectLst/>
                <a:latin typeface="Söhne"/>
              </a:rPr>
              <a:t>The purpose of Jira is to serve as a versatile and powerful project management and issue tracking tool that helps teams and organizations manage their work more efficiently.</a:t>
            </a:r>
          </a:p>
          <a:p>
            <a:pPr marL="0" indent="0">
              <a:buNone/>
            </a:pPr>
            <a:endParaRPr lang="en-US" b="0" i="0" dirty="0">
              <a:solidFill>
                <a:srgbClr val="374151"/>
              </a:solidFill>
              <a:effectLst/>
              <a:latin typeface="Söhne"/>
            </a:endParaRPr>
          </a:p>
          <a:p>
            <a:r>
              <a:rPr lang="en-US" b="1" i="0" dirty="0">
                <a:effectLst/>
                <a:latin typeface="Söhne"/>
              </a:rPr>
              <a:t>Issue Tracking</a:t>
            </a:r>
            <a:r>
              <a:rPr lang="en-US" b="0" i="0" dirty="0">
                <a:solidFill>
                  <a:srgbClr val="374151"/>
                </a:solidFill>
                <a:effectLst/>
                <a:latin typeface="Söhne"/>
              </a:rPr>
              <a:t>: Jira's core purpose is to track and manage issues, bugs, tasks, and work items throughout their lifecycle. It provides a structured way to create, prioritize, assign, and monitor work items, ensuring that nothing falls through the cracks.</a:t>
            </a:r>
          </a:p>
          <a:p>
            <a:pPr marL="0" indent="0">
              <a:buNone/>
            </a:pPr>
            <a:endParaRPr lang="en-US" dirty="0">
              <a:solidFill>
                <a:srgbClr val="374151"/>
              </a:solidFill>
              <a:latin typeface="Söhne"/>
            </a:endParaRPr>
          </a:p>
          <a:p>
            <a:r>
              <a:rPr lang="en-US" b="1" i="0" dirty="0">
                <a:effectLst/>
                <a:latin typeface="Söhne"/>
              </a:rPr>
              <a:t>Project Management</a:t>
            </a:r>
            <a:r>
              <a:rPr lang="en-US" b="0" i="0" dirty="0">
                <a:solidFill>
                  <a:srgbClr val="374151"/>
                </a:solidFill>
                <a:effectLst/>
                <a:latin typeface="Söhne"/>
              </a:rPr>
              <a:t>: Jira is used for project management across various domains, including software development, IT service management, marketing, HR, and more. It allows teams to plan, execute, and monitor projects, tasks, and initiatives effectively.</a:t>
            </a:r>
          </a:p>
          <a:p>
            <a:pPr marL="0" indent="0">
              <a:buNone/>
            </a:pPr>
            <a:endParaRPr lang="en-US" b="0" i="0" dirty="0">
              <a:solidFill>
                <a:srgbClr val="374151"/>
              </a:solidFill>
              <a:effectLst/>
              <a:latin typeface="Söhne"/>
            </a:endParaRPr>
          </a:p>
          <a:p>
            <a:r>
              <a:rPr lang="en-US" b="1" i="0" dirty="0">
                <a:effectLst/>
                <a:latin typeface="Söhne"/>
              </a:rPr>
              <a:t>Agile Software Development</a:t>
            </a:r>
            <a:r>
              <a:rPr lang="en-US" b="0" i="0" dirty="0">
                <a:solidFill>
                  <a:srgbClr val="374151"/>
                </a:solidFill>
                <a:effectLst/>
                <a:latin typeface="Söhne"/>
              </a:rPr>
              <a:t>: Jira is widely used by Agile software development teams to support Agile methodologies like Scrum and Kanban. It facilitates sprint planning, backlog management, and the visualization of work on Agile boards.</a:t>
            </a:r>
            <a:endParaRPr lang="en-IN" dirty="0"/>
          </a:p>
        </p:txBody>
      </p:sp>
    </p:spTree>
    <p:extLst>
      <p:ext uri="{BB962C8B-B14F-4D97-AF65-F5344CB8AC3E}">
        <p14:creationId xmlns:p14="http://schemas.microsoft.com/office/powerpoint/2010/main" val="78352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66F8-0907-05E8-46CF-9F04C64B3AC4}"/>
              </a:ext>
            </a:extLst>
          </p:cNvPr>
          <p:cNvSpPr>
            <a:spLocks noGrp="1"/>
          </p:cNvSpPr>
          <p:nvPr>
            <p:ph type="title"/>
          </p:nvPr>
        </p:nvSpPr>
        <p:spPr>
          <a:xfrm>
            <a:off x="677334" y="609600"/>
            <a:ext cx="8596668" cy="920620"/>
          </a:xfrm>
        </p:spPr>
        <p:txBody>
          <a:bodyPr>
            <a:normAutofit/>
          </a:bodyPr>
          <a:lstStyle/>
          <a:p>
            <a:r>
              <a:rPr lang="en-US" sz="4000" b="0" i="0" dirty="0">
                <a:solidFill>
                  <a:srgbClr val="343541"/>
                </a:solidFill>
                <a:effectLst/>
                <a:latin typeface="Söhne"/>
              </a:rPr>
              <a:t>            </a:t>
            </a:r>
            <a:r>
              <a:rPr lang="en-US" b="0" i="0" dirty="0">
                <a:effectLst/>
                <a:latin typeface="Söhne"/>
              </a:rPr>
              <a:t>Benefits of JIRA in SDLC</a:t>
            </a:r>
            <a:endParaRPr lang="en-IN" dirty="0"/>
          </a:p>
        </p:txBody>
      </p:sp>
      <p:sp>
        <p:nvSpPr>
          <p:cNvPr id="3" name="Content Placeholder 2">
            <a:extLst>
              <a:ext uri="{FF2B5EF4-FFF2-40B4-BE49-F238E27FC236}">
                <a16:creationId xmlns:a16="http://schemas.microsoft.com/office/drawing/2014/main" id="{EFD0C934-CD00-35C1-0F2D-AAF50AB338F1}"/>
              </a:ext>
            </a:extLst>
          </p:cNvPr>
          <p:cNvSpPr>
            <a:spLocks noGrp="1"/>
          </p:cNvSpPr>
          <p:nvPr>
            <p:ph idx="1"/>
          </p:nvPr>
        </p:nvSpPr>
        <p:spPr>
          <a:xfrm>
            <a:off x="677333" y="1530221"/>
            <a:ext cx="8933197" cy="4511142"/>
          </a:xfrm>
        </p:spPr>
        <p:txBody>
          <a:bodyPr/>
          <a:lstStyle/>
          <a:p>
            <a:pPr algn="l">
              <a:buFont typeface="+mj-lt"/>
              <a:buAutoNum type="arabicPeriod"/>
            </a:pPr>
            <a:r>
              <a:rPr lang="en-US" b="1" i="0" dirty="0">
                <a:solidFill>
                  <a:srgbClr val="374151"/>
                </a:solidFill>
                <a:effectLst/>
                <a:latin typeface="Söhne"/>
              </a:rPr>
              <a:t>Issue Tracking:</a:t>
            </a:r>
            <a:r>
              <a:rPr lang="en-US" b="0" i="0" dirty="0">
                <a:solidFill>
                  <a:srgbClr val="374151"/>
                </a:solidFill>
                <a:effectLst/>
                <a:latin typeface="Söhne"/>
              </a:rPr>
              <a:t> JIRA's core functionality is its robust issue tracking system, allowing teams to create, prioritize, and manage tasks, bugs, user stories, and more.</a:t>
            </a:r>
          </a:p>
          <a:p>
            <a:pPr algn="l">
              <a:buFont typeface="+mj-lt"/>
              <a:buAutoNum type="arabicPeriod"/>
            </a:pPr>
            <a:r>
              <a:rPr lang="en-US" b="1" i="0" dirty="0">
                <a:solidFill>
                  <a:srgbClr val="374151"/>
                </a:solidFill>
                <a:effectLst/>
                <a:latin typeface="Söhne"/>
              </a:rPr>
              <a:t>Customizable Workflows:</a:t>
            </a:r>
            <a:r>
              <a:rPr lang="en-US" b="0" i="0" dirty="0">
                <a:solidFill>
                  <a:srgbClr val="374151"/>
                </a:solidFill>
                <a:effectLst/>
                <a:latin typeface="Söhne"/>
              </a:rPr>
              <a:t> JIRA enables you to define and customize workflows to match your team's unique processes, ensuring issues progress through the appropriate stages efficiently.</a:t>
            </a:r>
          </a:p>
          <a:p>
            <a:pPr algn="l">
              <a:buFont typeface="+mj-lt"/>
              <a:buAutoNum type="arabicPeriod"/>
            </a:pPr>
            <a:r>
              <a:rPr lang="en-US" b="1" i="0" dirty="0">
                <a:solidFill>
                  <a:srgbClr val="374151"/>
                </a:solidFill>
                <a:effectLst/>
                <a:latin typeface="Söhne"/>
              </a:rPr>
              <a:t>Project Management:</a:t>
            </a:r>
            <a:r>
              <a:rPr lang="en-US" b="0" i="0" dirty="0">
                <a:solidFill>
                  <a:srgbClr val="374151"/>
                </a:solidFill>
                <a:effectLst/>
                <a:latin typeface="Söhne"/>
              </a:rPr>
              <a:t> You can create and manage multiple projects within JIRA, each with its own settings, permissions, and configurations.</a:t>
            </a:r>
          </a:p>
          <a:p>
            <a:pPr algn="l">
              <a:buFont typeface="+mj-lt"/>
              <a:buAutoNum type="arabicPeriod"/>
            </a:pPr>
            <a:r>
              <a:rPr lang="en-US" b="1" i="0" dirty="0">
                <a:solidFill>
                  <a:srgbClr val="374151"/>
                </a:solidFill>
                <a:effectLst/>
                <a:latin typeface="Söhne"/>
              </a:rPr>
              <a:t>Agile Support:</a:t>
            </a:r>
            <a:r>
              <a:rPr lang="en-US" b="0" i="0" dirty="0">
                <a:solidFill>
                  <a:srgbClr val="374151"/>
                </a:solidFill>
                <a:effectLst/>
                <a:latin typeface="Söhne"/>
              </a:rPr>
              <a:t> JIRA offers comprehensive support for Agile methodologies, including Scrum and Kanban boards, sprint planning, and backlog management.</a:t>
            </a:r>
          </a:p>
          <a:p>
            <a:pPr algn="l">
              <a:buFont typeface="+mj-lt"/>
              <a:buAutoNum type="arabicPeriod"/>
            </a:pPr>
            <a:r>
              <a:rPr lang="en-US" b="1" i="0" dirty="0">
                <a:solidFill>
                  <a:srgbClr val="374151"/>
                </a:solidFill>
                <a:effectLst/>
                <a:latin typeface="Söhne"/>
              </a:rPr>
              <a:t>Dashboards and Reporting:</a:t>
            </a:r>
            <a:r>
              <a:rPr lang="en-US" b="0" i="0" dirty="0">
                <a:solidFill>
                  <a:srgbClr val="374151"/>
                </a:solidFill>
                <a:effectLst/>
                <a:latin typeface="Söhne"/>
              </a:rPr>
              <a:t> Users can create personalized dashboards with widgets and gadgets to monitor project progress and view important metrics. JIRA also provides reporting features for generating project reports.</a:t>
            </a:r>
          </a:p>
          <a:p>
            <a:endParaRPr lang="en-IN" dirty="0"/>
          </a:p>
        </p:txBody>
      </p:sp>
    </p:spTree>
    <p:extLst>
      <p:ext uri="{BB962C8B-B14F-4D97-AF65-F5344CB8AC3E}">
        <p14:creationId xmlns:p14="http://schemas.microsoft.com/office/powerpoint/2010/main" val="372908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520C-B9B0-6176-9E2F-5D78D2687253}"/>
              </a:ext>
            </a:extLst>
          </p:cNvPr>
          <p:cNvSpPr>
            <a:spLocks noGrp="1"/>
          </p:cNvSpPr>
          <p:nvPr>
            <p:ph type="title"/>
          </p:nvPr>
        </p:nvSpPr>
        <p:spPr>
          <a:xfrm>
            <a:off x="677334" y="609600"/>
            <a:ext cx="8596668" cy="827314"/>
          </a:xfrm>
        </p:spPr>
        <p:txBody>
          <a:bodyPr/>
          <a:lstStyle/>
          <a:p>
            <a:r>
              <a:rPr lang="en-IN" dirty="0"/>
              <a:t>                    JIRA in Action</a:t>
            </a:r>
          </a:p>
        </p:txBody>
      </p:sp>
      <p:sp>
        <p:nvSpPr>
          <p:cNvPr id="3" name="Content Placeholder 2">
            <a:extLst>
              <a:ext uri="{FF2B5EF4-FFF2-40B4-BE49-F238E27FC236}">
                <a16:creationId xmlns:a16="http://schemas.microsoft.com/office/drawing/2014/main" id="{9607DF5D-24CA-1A94-9BB0-7001DE1A8D70}"/>
              </a:ext>
            </a:extLst>
          </p:cNvPr>
          <p:cNvSpPr>
            <a:spLocks noGrp="1"/>
          </p:cNvSpPr>
          <p:nvPr>
            <p:ph idx="1"/>
          </p:nvPr>
        </p:nvSpPr>
        <p:spPr>
          <a:xfrm>
            <a:off x="677334" y="1520891"/>
            <a:ext cx="8596668" cy="4520472"/>
          </a:xfrm>
        </p:spPr>
        <p:txBody>
          <a:bodyPr/>
          <a:lstStyle/>
          <a:p>
            <a:pPr algn="l">
              <a:buFont typeface="+mj-lt"/>
              <a:buAutoNum type="arabicPeriod"/>
            </a:pPr>
            <a:r>
              <a:rPr lang="en-US" b="1" i="0" dirty="0">
                <a:solidFill>
                  <a:srgbClr val="374151"/>
                </a:solidFill>
                <a:effectLst/>
                <a:latin typeface="Söhne"/>
              </a:rPr>
              <a:t>Issue Creation:</a:t>
            </a:r>
            <a:r>
              <a:rPr lang="en-US" b="0" i="0" dirty="0">
                <a:solidFill>
                  <a:srgbClr val="374151"/>
                </a:solidFill>
                <a:effectLst/>
                <a:latin typeface="Söhne"/>
              </a:rPr>
              <a:t> Users initiate the action by creating new issues in JIRA. These issues can represent tasks, bugs, new features, user stories, or any work item relevant to the project.</a:t>
            </a:r>
          </a:p>
          <a:p>
            <a:pPr algn="l">
              <a:buFont typeface="+mj-lt"/>
              <a:buAutoNum type="arabicPeriod"/>
            </a:pPr>
            <a:r>
              <a:rPr lang="en-US" b="1" i="0" dirty="0">
                <a:solidFill>
                  <a:srgbClr val="374151"/>
                </a:solidFill>
                <a:effectLst/>
                <a:latin typeface="Söhne"/>
              </a:rPr>
              <a:t>Issue Assignment:</a:t>
            </a:r>
            <a:r>
              <a:rPr lang="en-US" b="0" i="0" dirty="0">
                <a:solidFill>
                  <a:srgbClr val="374151"/>
                </a:solidFill>
                <a:effectLst/>
                <a:latin typeface="Söhne"/>
              </a:rPr>
              <a:t> After creating an issue, it's assigned to a team member or a specific role within the team. This assignment ensures that someone is responsible for addressing the issue.</a:t>
            </a:r>
          </a:p>
          <a:p>
            <a:pPr algn="l">
              <a:buFont typeface="+mj-lt"/>
              <a:buAutoNum type="arabicPeriod"/>
            </a:pPr>
            <a:r>
              <a:rPr lang="en-US" b="1" i="0" dirty="0">
                <a:solidFill>
                  <a:srgbClr val="374151"/>
                </a:solidFill>
                <a:effectLst/>
                <a:latin typeface="Söhne"/>
              </a:rPr>
              <a:t>Issue Workflow:</a:t>
            </a:r>
            <a:r>
              <a:rPr lang="en-US" b="0" i="0" dirty="0">
                <a:solidFill>
                  <a:srgbClr val="374151"/>
                </a:solidFill>
                <a:effectLst/>
                <a:latin typeface="Söhne"/>
              </a:rPr>
              <a:t> JIRA uses customizable workflows to define the stages and steps an issue goes through from creation to completion. Workflows help teams manage and track the progress of tasks.</a:t>
            </a:r>
          </a:p>
          <a:p>
            <a:pPr algn="l">
              <a:buFont typeface="+mj-lt"/>
              <a:buAutoNum type="arabicPeriod"/>
            </a:pPr>
            <a:r>
              <a:rPr lang="en-US" b="1" i="0" dirty="0">
                <a:solidFill>
                  <a:srgbClr val="374151"/>
                </a:solidFill>
                <a:effectLst/>
                <a:latin typeface="Söhne"/>
              </a:rPr>
              <a:t>Agile Boards:</a:t>
            </a:r>
            <a:r>
              <a:rPr lang="en-US" b="0" i="0" dirty="0">
                <a:solidFill>
                  <a:srgbClr val="374151"/>
                </a:solidFill>
                <a:effectLst/>
                <a:latin typeface="Söhne"/>
              </a:rPr>
              <a:t> For Agile teams, JIRA provides Scrum and Kanban boards. These boards allow team members to organize and manage work visually, plan sprints, and move tasks through different stages of development.</a:t>
            </a:r>
          </a:p>
          <a:p>
            <a:pPr algn="l">
              <a:buFont typeface="+mj-lt"/>
              <a:buAutoNum type="arabicPeriod"/>
            </a:pPr>
            <a:r>
              <a:rPr lang="en-US" b="1" i="0" dirty="0">
                <a:solidFill>
                  <a:srgbClr val="374151"/>
                </a:solidFill>
                <a:effectLst/>
                <a:latin typeface="Söhne"/>
              </a:rPr>
              <a:t>Task Prioritization:</a:t>
            </a:r>
            <a:r>
              <a:rPr lang="en-US" b="0" i="0" dirty="0">
                <a:solidFill>
                  <a:srgbClr val="374151"/>
                </a:solidFill>
                <a:effectLst/>
                <a:latin typeface="Söhne"/>
              </a:rPr>
              <a:t> Issues can be prioritized based on their importance and urgency. This helps teams focus on critical tasks and allocate resources accordingly.</a:t>
            </a:r>
          </a:p>
          <a:p>
            <a:endParaRPr lang="en-IN" dirty="0"/>
          </a:p>
        </p:txBody>
      </p:sp>
    </p:spTree>
    <p:extLst>
      <p:ext uri="{BB962C8B-B14F-4D97-AF65-F5344CB8AC3E}">
        <p14:creationId xmlns:p14="http://schemas.microsoft.com/office/powerpoint/2010/main" val="279162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B3CC-C1F3-4E9D-94FE-3E0B577A72AA}"/>
              </a:ext>
            </a:extLst>
          </p:cNvPr>
          <p:cNvSpPr>
            <a:spLocks noGrp="1"/>
          </p:cNvSpPr>
          <p:nvPr>
            <p:ph type="title"/>
          </p:nvPr>
        </p:nvSpPr>
        <p:spPr/>
        <p:txBody>
          <a:bodyPr/>
          <a:lstStyle/>
          <a:p>
            <a:r>
              <a:rPr lang="en-IN" dirty="0"/>
              <a:t>Advantages AND Disadvantages IN JIRA</a:t>
            </a:r>
          </a:p>
        </p:txBody>
      </p:sp>
      <p:sp>
        <p:nvSpPr>
          <p:cNvPr id="3" name="Text Placeholder 2">
            <a:extLst>
              <a:ext uri="{FF2B5EF4-FFF2-40B4-BE49-F238E27FC236}">
                <a16:creationId xmlns:a16="http://schemas.microsoft.com/office/drawing/2014/main" id="{2AD96EE8-18FC-6B3E-D9CE-D4836ACF5CA4}"/>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235A1A6C-A7F6-49BD-7C1F-A66629AB9093}"/>
              </a:ext>
            </a:extLst>
          </p:cNvPr>
          <p:cNvSpPr>
            <a:spLocks noGrp="1"/>
          </p:cNvSpPr>
          <p:nvPr>
            <p:ph sz="half" idx="2"/>
          </p:nvPr>
        </p:nvSpPr>
        <p:spPr/>
        <p:txBody>
          <a:bodyPr/>
          <a:lstStyle/>
          <a:p>
            <a:r>
              <a:rPr lang="en-IN" dirty="0"/>
              <a:t>Issue Tracking</a:t>
            </a:r>
          </a:p>
          <a:p>
            <a:r>
              <a:rPr lang="en-IN" dirty="0"/>
              <a:t>Customization</a:t>
            </a:r>
          </a:p>
          <a:p>
            <a:r>
              <a:rPr lang="en-IN" dirty="0"/>
              <a:t>Agile Support</a:t>
            </a:r>
          </a:p>
          <a:p>
            <a:r>
              <a:rPr lang="en-IN" dirty="0"/>
              <a:t>Integration</a:t>
            </a:r>
          </a:p>
          <a:p>
            <a:r>
              <a:rPr lang="en-IN" dirty="0"/>
              <a:t>Automation</a:t>
            </a:r>
          </a:p>
          <a:p>
            <a:r>
              <a:rPr lang="en-IN" dirty="0"/>
              <a:t>Reporting and Analytics</a:t>
            </a:r>
          </a:p>
        </p:txBody>
      </p:sp>
      <p:sp>
        <p:nvSpPr>
          <p:cNvPr id="5" name="Text Placeholder 4">
            <a:extLst>
              <a:ext uri="{FF2B5EF4-FFF2-40B4-BE49-F238E27FC236}">
                <a16:creationId xmlns:a16="http://schemas.microsoft.com/office/drawing/2014/main" id="{846AAB95-3CC0-CF0C-C72D-AE8037C33DC0}"/>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5840B01B-EE0F-0E95-6147-D4770C2AFD35}"/>
              </a:ext>
            </a:extLst>
          </p:cNvPr>
          <p:cNvSpPr>
            <a:spLocks noGrp="1"/>
          </p:cNvSpPr>
          <p:nvPr>
            <p:ph sz="quarter" idx="4"/>
          </p:nvPr>
        </p:nvSpPr>
        <p:spPr/>
        <p:txBody>
          <a:bodyPr/>
          <a:lstStyle/>
          <a:p>
            <a:r>
              <a:rPr lang="en-IN" dirty="0"/>
              <a:t>Complexity</a:t>
            </a:r>
          </a:p>
          <a:p>
            <a:r>
              <a:rPr lang="en-IN" dirty="0"/>
              <a:t>Cost</a:t>
            </a:r>
          </a:p>
          <a:p>
            <a:r>
              <a:rPr lang="en-IN" dirty="0"/>
              <a:t>Steep Learning Curve</a:t>
            </a:r>
          </a:p>
          <a:p>
            <a:r>
              <a:rPr lang="en-IN" dirty="0"/>
              <a:t>Performance Issues</a:t>
            </a:r>
          </a:p>
          <a:p>
            <a:r>
              <a:rPr lang="en-IN" dirty="0"/>
              <a:t>Limited Free Version</a:t>
            </a:r>
          </a:p>
          <a:p>
            <a:r>
              <a:rPr lang="en-IN" dirty="0"/>
              <a:t>User Interface</a:t>
            </a:r>
          </a:p>
          <a:p>
            <a:endParaRPr lang="en-IN" dirty="0"/>
          </a:p>
        </p:txBody>
      </p:sp>
    </p:spTree>
    <p:extLst>
      <p:ext uri="{BB962C8B-B14F-4D97-AF65-F5344CB8AC3E}">
        <p14:creationId xmlns:p14="http://schemas.microsoft.com/office/powerpoint/2010/main" val="355714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14CC-E5B9-381A-8842-E5F6A30E17E5}"/>
              </a:ext>
            </a:extLst>
          </p:cNvPr>
          <p:cNvSpPr>
            <a:spLocks noGrp="1"/>
          </p:cNvSpPr>
          <p:nvPr>
            <p:ph type="title"/>
          </p:nvPr>
        </p:nvSpPr>
        <p:spPr/>
        <p:txBody>
          <a:bodyPr/>
          <a:lstStyle/>
          <a:p>
            <a:r>
              <a:rPr lang="en-IN" b="1" i="1" dirty="0"/>
              <a:t>                   Agile Methodologies</a:t>
            </a:r>
            <a:endParaRPr lang="en-IN" dirty="0"/>
          </a:p>
        </p:txBody>
      </p:sp>
      <p:pic>
        <p:nvPicPr>
          <p:cNvPr id="1026" name="Picture 2" descr="Agile Model (Software Engineering) - javatpoint">
            <a:extLst>
              <a:ext uri="{FF2B5EF4-FFF2-40B4-BE49-F238E27FC236}">
                <a16:creationId xmlns:a16="http://schemas.microsoft.com/office/drawing/2014/main" id="{FE0B8B62-76C7-6A58-0D29-D5EC571EE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5616" y="1651518"/>
            <a:ext cx="7389845" cy="459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5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Introduction to Agile</a:t>
            </a:r>
          </a:p>
        </p:txBody>
      </p:sp>
      <p:sp>
        <p:nvSpPr>
          <p:cNvPr id="3" name="Content Placeholder 2"/>
          <p:cNvSpPr>
            <a:spLocks noGrp="1"/>
          </p:cNvSpPr>
          <p:nvPr>
            <p:ph idx="1"/>
          </p:nvPr>
        </p:nvSpPr>
        <p:spPr/>
        <p:txBody>
          <a:bodyPr>
            <a:normAutofit/>
          </a:bodyPr>
          <a:lstStyle/>
          <a:p>
            <a:r>
              <a:rPr lang="en-US" sz="2300" dirty="0"/>
              <a:t>Agile is an iterative and incremental approach to project management.</a:t>
            </a:r>
          </a:p>
          <a:p>
            <a:endParaRPr lang="en-US" sz="2300" dirty="0"/>
          </a:p>
          <a:p>
            <a:r>
              <a:rPr lang="en-US" sz="2300" dirty="0"/>
              <a:t>It focuses on flexibility, collaboration, and delivering value to customers.</a:t>
            </a:r>
          </a:p>
          <a:p>
            <a:endParaRPr lang="en-US" sz="2300" dirty="0"/>
          </a:p>
          <a:p>
            <a:r>
              <a:rPr lang="en-US" sz="2300" dirty="0"/>
              <a:t>Agile methodologies prioritize individuals and interactions, working software, customer collaboration, and responding to change.</a:t>
            </a:r>
          </a:p>
        </p:txBody>
      </p:sp>
    </p:spTree>
    <p:extLst>
      <p:ext uri="{BB962C8B-B14F-4D97-AF65-F5344CB8AC3E}">
        <p14:creationId xmlns:p14="http://schemas.microsoft.com/office/powerpoint/2010/main" val="997393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1164</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Söhne</vt:lpstr>
      <vt:lpstr>Trebuchet MS</vt:lpstr>
      <vt:lpstr>Wingdings 3</vt:lpstr>
      <vt:lpstr>Facet</vt:lpstr>
      <vt:lpstr>Agile Methodologies  AND   Jira</vt:lpstr>
      <vt:lpstr>Software Development Life Cycle(JIRA)</vt:lpstr>
      <vt:lpstr>                   Features of JIRA</vt:lpstr>
      <vt:lpstr>                     Purpose of JIRA</vt:lpstr>
      <vt:lpstr>            Benefits of JIRA in SDLC</vt:lpstr>
      <vt:lpstr>                    JIRA in Action</vt:lpstr>
      <vt:lpstr>Advantages AND Disadvantages IN JIRA</vt:lpstr>
      <vt:lpstr>                   Agile Methodologies</vt:lpstr>
      <vt:lpstr>Introduction to Agile</vt:lpstr>
      <vt:lpstr>Agile Principles</vt:lpstr>
      <vt:lpstr>Agile Frameworks</vt:lpstr>
      <vt:lpstr>PowerPoint Presentation</vt:lpstr>
      <vt:lpstr>PowerPoint Presentation</vt:lpstr>
      <vt:lpstr>Agile Practices</vt:lpstr>
      <vt:lpstr>Benefits of Agile</vt:lpstr>
      <vt:lpstr>Challenges in Agile</vt:lpstr>
      <vt:lpstr>Agile in Real World</vt:lpstr>
      <vt:lpstr>Conclusion</vt:lpstr>
      <vt:lpstr>References</vt:lpstr>
      <vt:lpstr>   Questions and Answers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Praveen kumar Reddy Undela</cp:lastModifiedBy>
  <cp:revision>9</cp:revision>
  <dcterms:created xsi:type="dcterms:W3CDTF">2023-10-04T17:57:42Z</dcterms:created>
  <dcterms:modified xsi:type="dcterms:W3CDTF">2023-10-05T06:54:53Z</dcterms:modified>
</cp:coreProperties>
</file>