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3" r:id="rId1"/>
  </p:sldMasterIdLst>
  <p:sldIdLst>
    <p:sldId id="264" r:id="rId2"/>
    <p:sldId id="256" r:id="rId3"/>
    <p:sldId id="257" r:id="rId4"/>
    <p:sldId id="258" r:id="rId5"/>
    <p:sldId id="260" r:id="rId6"/>
    <p:sldId id="262" r:id="rId7"/>
    <p:sldId id="263" r:id="rId8"/>
    <p:sldId id="265" r:id="rId9"/>
    <p:sldId id="259" r:id="rId10"/>
    <p:sldId id="266" r:id="rId11"/>
    <p:sldId id="267"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FA595B1-8674-4B92-A77B-66977987D975}" type="datetimeFigureOut">
              <a:rPr lang="en-IN" smtClean="0"/>
              <a:t>04-10-2023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F2AADB-5339-46AD-A850-6A02CACB5C12}" type="slidenum">
              <a:rPr lang="en-IN" smtClean="0"/>
              <a:t>‹#›</a:t>
            </a:fld>
            <a:endParaRPr lang="en-IN"/>
          </a:p>
        </p:txBody>
      </p:sp>
    </p:spTree>
    <p:extLst>
      <p:ext uri="{BB962C8B-B14F-4D97-AF65-F5344CB8AC3E}">
        <p14:creationId xmlns:p14="http://schemas.microsoft.com/office/powerpoint/2010/main" val="16371489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FA595B1-8674-4B92-A77B-66977987D975}" type="datetimeFigureOut">
              <a:rPr lang="en-IN" smtClean="0"/>
              <a:t>04-10-2023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F2AADB-5339-46AD-A850-6A02CACB5C12}" type="slidenum">
              <a:rPr lang="en-IN" smtClean="0"/>
              <a:t>‹#›</a:t>
            </a:fld>
            <a:endParaRPr lang="en-IN"/>
          </a:p>
        </p:txBody>
      </p:sp>
    </p:spTree>
    <p:extLst>
      <p:ext uri="{BB962C8B-B14F-4D97-AF65-F5344CB8AC3E}">
        <p14:creationId xmlns:p14="http://schemas.microsoft.com/office/powerpoint/2010/main" val="13666273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FA595B1-8674-4B92-A77B-66977987D975}" type="datetimeFigureOut">
              <a:rPr lang="en-IN" smtClean="0"/>
              <a:t>04-10-2023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F2AADB-5339-46AD-A850-6A02CACB5C12}"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4510418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FA595B1-8674-4B92-A77B-66977987D975}" type="datetimeFigureOut">
              <a:rPr lang="en-IN" smtClean="0"/>
              <a:t>04-10-2023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F2AADB-5339-46AD-A850-6A02CACB5C12}" type="slidenum">
              <a:rPr lang="en-IN" smtClean="0"/>
              <a:t>‹#›</a:t>
            </a:fld>
            <a:endParaRPr lang="en-IN"/>
          </a:p>
        </p:txBody>
      </p:sp>
    </p:spTree>
    <p:extLst>
      <p:ext uri="{BB962C8B-B14F-4D97-AF65-F5344CB8AC3E}">
        <p14:creationId xmlns:p14="http://schemas.microsoft.com/office/powerpoint/2010/main" val="5212393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FA595B1-8674-4B92-A77B-66977987D975}" type="datetimeFigureOut">
              <a:rPr lang="en-IN" smtClean="0"/>
              <a:t>04-10-2023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F2AADB-5339-46AD-A850-6A02CACB5C12}"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4194665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FA595B1-8674-4B92-A77B-66977987D975}" type="datetimeFigureOut">
              <a:rPr lang="en-IN" smtClean="0"/>
              <a:t>04-10-2023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F2AADB-5339-46AD-A850-6A02CACB5C12}" type="slidenum">
              <a:rPr lang="en-IN" smtClean="0"/>
              <a:t>‹#›</a:t>
            </a:fld>
            <a:endParaRPr lang="en-IN"/>
          </a:p>
        </p:txBody>
      </p:sp>
    </p:spTree>
    <p:extLst>
      <p:ext uri="{BB962C8B-B14F-4D97-AF65-F5344CB8AC3E}">
        <p14:creationId xmlns:p14="http://schemas.microsoft.com/office/powerpoint/2010/main" val="2738236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A595B1-8674-4B92-A77B-66977987D975}" type="datetimeFigureOut">
              <a:rPr lang="en-IN" smtClean="0"/>
              <a:t>04-10-2023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F2AADB-5339-46AD-A850-6A02CACB5C12}" type="slidenum">
              <a:rPr lang="en-IN" smtClean="0"/>
              <a:t>‹#›</a:t>
            </a:fld>
            <a:endParaRPr lang="en-IN"/>
          </a:p>
        </p:txBody>
      </p:sp>
    </p:spTree>
    <p:extLst>
      <p:ext uri="{BB962C8B-B14F-4D97-AF65-F5344CB8AC3E}">
        <p14:creationId xmlns:p14="http://schemas.microsoft.com/office/powerpoint/2010/main" val="7378944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A595B1-8674-4B92-A77B-66977987D975}" type="datetimeFigureOut">
              <a:rPr lang="en-IN" smtClean="0"/>
              <a:t>04-10-2023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F2AADB-5339-46AD-A850-6A02CACB5C12}" type="slidenum">
              <a:rPr lang="en-IN" smtClean="0"/>
              <a:t>‹#›</a:t>
            </a:fld>
            <a:endParaRPr lang="en-IN"/>
          </a:p>
        </p:txBody>
      </p:sp>
    </p:spTree>
    <p:extLst>
      <p:ext uri="{BB962C8B-B14F-4D97-AF65-F5344CB8AC3E}">
        <p14:creationId xmlns:p14="http://schemas.microsoft.com/office/powerpoint/2010/main" val="5815164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A595B1-8674-4B92-A77B-66977987D975}" type="datetimeFigureOut">
              <a:rPr lang="en-IN" smtClean="0"/>
              <a:t>04-10-2023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F2AADB-5339-46AD-A850-6A02CACB5C12}" type="slidenum">
              <a:rPr lang="en-IN" smtClean="0"/>
              <a:t>‹#›</a:t>
            </a:fld>
            <a:endParaRPr lang="en-IN"/>
          </a:p>
        </p:txBody>
      </p:sp>
    </p:spTree>
    <p:extLst>
      <p:ext uri="{BB962C8B-B14F-4D97-AF65-F5344CB8AC3E}">
        <p14:creationId xmlns:p14="http://schemas.microsoft.com/office/powerpoint/2010/main" val="291826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FA595B1-8674-4B92-A77B-66977987D975}" type="datetimeFigureOut">
              <a:rPr lang="en-IN" smtClean="0"/>
              <a:t>04-10-2023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F2AADB-5339-46AD-A850-6A02CACB5C12}" type="slidenum">
              <a:rPr lang="en-IN" smtClean="0"/>
              <a:t>‹#›</a:t>
            </a:fld>
            <a:endParaRPr lang="en-IN"/>
          </a:p>
        </p:txBody>
      </p:sp>
    </p:spTree>
    <p:extLst>
      <p:ext uri="{BB962C8B-B14F-4D97-AF65-F5344CB8AC3E}">
        <p14:creationId xmlns:p14="http://schemas.microsoft.com/office/powerpoint/2010/main" val="23567503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FA595B1-8674-4B92-A77B-66977987D975}" type="datetimeFigureOut">
              <a:rPr lang="en-IN" smtClean="0"/>
              <a:t>04-10-2023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6F2AADB-5339-46AD-A850-6A02CACB5C12}" type="slidenum">
              <a:rPr lang="en-IN" smtClean="0"/>
              <a:t>‹#›</a:t>
            </a:fld>
            <a:endParaRPr lang="en-IN"/>
          </a:p>
        </p:txBody>
      </p:sp>
    </p:spTree>
    <p:extLst>
      <p:ext uri="{BB962C8B-B14F-4D97-AF65-F5344CB8AC3E}">
        <p14:creationId xmlns:p14="http://schemas.microsoft.com/office/powerpoint/2010/main" val="2538024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A595B1-8674-4B92-A77B-66977987D975}" type="datetimeFigureOut">
              <a:rPr lang="en-IN" smtClean="0"/>
              <a:t>04-10-2023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6F2AADB-5339-46AD-A850-6A02CACB5C12}" type="slidenum">
              <a:rPr lang="en-IN" smtClean="0"/>
              <a:t>‹#›</a:t>
            </a:fld>
            <a:endParaRPr lang="en-IN"/>
          </a:p>
        </p:txBody>
      </p:sp>
    </p:spTree>
    <p:extLst>
      <p:ext uri="{BB962C8B-B14F-4D97-AF65-F5344CB8AC3E}">
        <p14:creationId xmlns:p14="http://schemas.microsoft.com/office/powerpoint/2010/main" val="32272154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FA595B1-8674-4B92-A77B-66977987D975}" type="datetimeFigureOut">
              <a:rPr lang="en-IN" smtClean="0"/>
              <a:t>04-10-2023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6F2AADB-5339-46AD-A850-6A02CACB5C12}" type="slidenum">
              <a:rPr lang="en-IN" smtClean="0"/>
              <a:t>‹#›</a:t>
            </a:fld>
            <a:endParaRPr lang="en-IN"/>
          </a:p>
        </p:txBody>
      </p:sp>
    </p:spTree>
    <p:extLst>
      <p:ext uri="{BB962C8B-B14F-4D97-AF65-F5344CB8AC3E}">
        <p14:creationId xmlns:p14="http://schemas.microsoft.com/office/powerpoint/2010/main" val="37192391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A595B1-8674-4B92-A77B-66977987D975}" type="datetimeFigureOut">
              <a:rPr lang="en-IN" smtClean="0"/>
              <a:t>04-10-2023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6F2AADB-5339-46AD-A850-6A02CACB5C12}" type="slidenum">
              <a:rPr lang="en-IN" smtClean="0"/>
              <a:t>‹#›</a:t>
            </a:fld>
            <a:endParaRPr lang="en-IN"/>
          </a:p>
        </p:txBody>
      </p:sp>
    </p:spTree>
    <p:extLst>
      <p:ext uri="{BB962C8B-B14F-4D97-AF65-F5344CB8AC3E}">
        <p14:creationId xmlns:p14="http://schemas.microsoft.com/office/powerpoint/2010/main" val="14301989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FA595B1-8674-4B92-A77B-66977987D975}" type="datetimeFigureOut">
              <a:rPr lang="en-IN" smtClean="0"/>
              <a:t>04-10-2023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6F2AADB-5339-46AD-A850-6A02CACB5C12}" type="slidenum">
              <a:rPr lang="en-IN" smtClean="0"/>
              <a:t>‹#›</a:t>
            </a:fld>
            <a:endParaRPr lang="en-IN"/>
          </a:p>
        </p:txBody>
      </p:sp>
    </p:spTree>
    <p:extLst>
      <p:ext uri="{BB962C8B-B14F-4D97-AF65-F5344CB8AC3E}">
        <p14:creationId xmlns:p14="http://schemas.microsoft.com/office/powerpoint/2010/main" val="2955516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FA595B1-8674-4B92-A77B-66977987D975}" type="datetimeFigureOut">
              <a:rPr lang="en-IN" smtClean="0"/>
              <a:t>04-10-2023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6F2AADB-5339-46AD-A850-6A02CACB5C12}" type="slidenum">
              <a:rPr lang="en-IN" smtClean="0"/>
              <a:t>‹#›</a:t>
            </a:fld>
            <a:endParaRPr lang="en-IN"/>
          </a:p>
        </p:txBody>
      </p:sp>
    </p:spTree>
    <p:extLst>
      <p:ext uri="{BB962C8B-B14F-4D97-AF65-F5344CB8AC3E}">
        <p14:creationId xmlns:p14="http://schemas.microsoft.com/office/powerpoint/2010/main" val="3114307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FA595B1-8674-4B92-A77B-66977987D975}" type="datetimeFigureOut">
              <a:rPr lang="en-IN" smtClean="0"/>
              <a:t>04-10-2023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6F2AADB-5339-46AD-A850-6A02CACB5C12}" type="slidenum">
              <a:rPr lang="en-IN" smtClean="0"/>
              <a:t>‹#›</a:t>
            </a:fld>
            <a:endParaRPr lang="en-IN"/>
          </a:p>
        </p:txBody>
      </p:sp>
    </p:spTree>
    <p:extLst>
      <p:ext uri="{BB962C8B-B14F-4D97-AF65-F5344CB8AC3E}">
        <p14:creationId xmlns:p14="http://schemas.microsoft.com/office/powerpoint/2010/main" val="1308244358"/>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 id="2147483755" r:id="rId12"/>
    <p:sldLayoutId id="2147483756" r:id="rId13"/>
    <p:sldLayoutId id="2147483757" r:id="rId14"/>
    <p:sldLayoutId id="2147483758" r:id="rId15"/>
    <p:sldLayoutId id="21474837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Jira Software full logo transparent PNG - StickPNG">
            <a:extLst>
              <a:ext uri="{FF2B5EF4-FFF2-40B4-BE49-F238E27FC236}">
                <a16:creationId xmlns:a16="http://schemas.microsoft.com/office/drawing/2014/main" id="{F4D39A57-C850-87C4-AF22-F6BD2C84B4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4073" y="662473"/>
            <a:ext cx="7511143" cy="51477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16225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5DA46-6644-7333-F4B0-D00684F30338}"/>
              </a:ext>
            </a:extLst>
          </p:cNvPr>
          <p:cNvSpPr>
            <a:spLocks noGrp="1"/>
          </p:cNvSpPr>
          <p:nvPr>
            <p:ph type="title"/>
          </p:nvPr>
        </p:nvSpPr>
        <p:spPr>
          <a:xfrm>
            <a:off x="677334" y="1058778"/>
            <a:ext cx="8596668" cy="871621"/>
          </a:xfrm>
        </p:spPr>
        <p:txBody>
          <a:bodyPr/>
          <a:lstStyle/>
          <a:p>
            <a:r>
              <a:rPr lang="en-IN" dirty="0"/>
              <a:t>                         CONCLUSION</a:t>
            </a:r>
          </a:p>
        </p:txBody>
      </p:sp>
      <p:sp>
        <p:nvSpPr>
          <p:cNvPr id="3" name="Content Placeholder 2">
            <a:extLst>
              <a:ext uri="{FF2B5EF4-FFF2-40B4-BE49-F238E27FC236}">
                <a16:creationId xmlns:a16="http://schemas.microsoft.com/office/drawing/2014/main" id="{AB33AC9F-FAC7-56BA-91A6-D56CD273A733}"/>
              </a:ext>
            </a:extLst>
          </p:cNvPr>
          <p:cNvSpPr>
            <a:spLocks noGrp="1"/>
          </p:cNvSpPr>
          <p:nvPr>
            <p:ph idx="1"/>
          </p:nvPr>
        </p:nvSpPr>
        <p:spPr/>
        <p:txBody>
          <a:bodyPr/>
          <a:lstStyle/>
          <a:p>
            <a:pPr marL="0" indent="0">
              <a:buNone/>
            </a:pPr>
            <a:r>
              <a:rPr lang="en-US" b="0" i="0" dirty="0">
                <a:solidFill>
                  <a:srgbClr val="374151"/>
                </a:solidFill>
                <a:effectLst/>
                <a:latin typeface="Söhne"/>
              </a:rPr>
              <a:t>JIRA is a versatile and powerful software tool that plays a pivotal role in streamlining project management, issue tracking, and collaboration across various industries and teams. It offers a wide range of features and benefits that contribute to its popularity and effectiveness</a:t>
            </a:r>
          </a:p>
          <a:p>
            <a:r>
              <a:rPr lang="en-IN" dirty="0"/>
              <a:t>Efficient Task and Issue Management</a:t>
            </a:r>
          </a:p>
          <a:p>
            <a:r>
              <a:rPr lang="en-IN" dirty="0"/>
              <a:t>Customization and Flexibility</a:t>
            </a:r>
          </a:p>
          <a:p>
            <a:r>
              <a:rPr lang="en-IN" dirty="0"/>
              <a:t>Agile and Scrum Support</a:t>
            </a:r>
          </a:p>
          <a:p>
            <a:r>
              <a:rPr lang="en-IN" dirty="0"/>
              <a:t>Real Time Collaboration</a:t>
            </a:r>
          </a:p>
          <a:p>
            <a:r>
              <a:rPr lang="en-IN" dirty="0"/>
              <a:t>Clear Visibility</a:t>
            </a:r>
          </a:p>
          <a:p>
            <a:endParaRPr lang="en-IN" dirty="0"/>
          </a:p>
        </p:txBody>
      </p:sp>
    </p:spTree>
    <p:extLst>
      <p:ext uri="{BB962C8B-B14F-4D97-AF65-F5344CB8AC3E}">
        <p14:creationId xmlns:p14="http://schemas.microsoft.com/office/powerpoint/2010/main" val="42801038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602F3-54A7-67D0-CB83-42A650A71B5B}"/>
              </a:ext>
            </a:extLst>
          </p:cNvPr>
          <p:cNvSpPr>
            <a:spLocks noGrp="1"/>
          </p:cNvSpPr>
          <p:nvPr>
            <p:ph type="ctrTitle"/>
          </p:nvPr>
        </p:nvSpPr>
        <p:spPr>
          <a:xfrm>
            <a:off x="1507067" y="2404533"/>
            <a:ext cx="7766936" cy="2176797"/>
          </a:xfrm>
        </p:spPr>
        <p:txBody>
          <a:bodyPr/>
          <a:lstStyle/>
          <a:p>
            <a:pPr algn="just"/>
            <a:br>
              <a:rPr lang="en-IN" sz="5400" b="1" dirty="0">
                <a:solidFill>
                  <a:schemeClr val="tx1"/>
                </a:solidFill>
              </a:rPr>
            </a:br>
            <a:br>
              <a:rPr lang="en-IN" sz="5400" b="1" dirty="0">
                <a:solidFill>
                  <a:schemeClr val="tx1"/>
                </a:solidFill>
              </a:rPr>
            </a:br>
            <a:br>
              <a:rPr lang="en-IN" sz="5400" b="1" dirty="0">
                <a:solidFill>
                  <a:schemeClr val="tx1"/>
                </a:solidFill>
              </a:rPr>
            </a:br>
            <a:r>
              <a:rPr lang="en-IN" sz="5400" b="1" dirty="0">
                <a:solidFill>
                  <a:schemeClr val="tx1"/>
                </a:solidFill>
              </a:rPr>
              <a:t>Questions</a:t>
            </a:r>
            <a:br>
              <a:rPr lang="en-IN" sz="5400" b="1" dirty="0">
                <a:solidFill>
                  <a:schemeClr val="tx1"/>
                </a:solidFill>
              </a:rPr>
            </a:br>
            <a:r>
              <a:rPr lang="en-IN" sz="5400" b="1" dirty="0">
                <a:solidFill>
                  <a:schemeClr val="tx1"/>
                </a:solidFill>
              </a:rPr>
              <a:t>and</a:t>
            </a:r>
            <a:br>
              <a:rPr lang="en-IN" sz="5400" b="1" dirty="0">
                <a:solidFill>
                  <a:schemeClr val="tx1"/>
                </a:solidFill>
              </a:rPr>
            </a:br>
            <a:r>
              <a:rPr lang="en-IN" sz="5400" b="1" dirty="0">
                <a:solidFill>
                  <a:schemeClr val="tx1"/>
                </a:solidFill>
              </a:rPr>
              <a:t>Answers</a:t>
            </a:r>
            <a:br>
              <a:rPr lang="en-IN" sz="5400" b="1" dirty="0">
                <a:solidFill>
                  <a:schemeClr val="tx1"/>
                </a:solidFill>
              </a:rPr>
            </a:br>
            <a:endParaRPr lang="en-IN" dirty="0"/>
          </a:p>
        </p:txBody>
      </p:sp>
    </p:spTree>
    <p:extLst>
      <p:ext uri="{BB962C8B-B14F-4D97-AF65-F5344CB8AC3E}">
        <p14:creationId xmlns:p14="http://schemas.microsoft.com/office/powerpoint/2010/main" val="17300874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EA82213-04A7-6C1B-724F-1D8C49F740B2}"/>
              </a:ext>
            </a:extLst>
          </p:cNvPr>
          <p:cNvSpPr>
            <a:spLocks noGrp="1"/>
          </p:cNvSpPr>
          <p:nvPr>
            <p:ph idx="1"/>
          </p:nvPr>
        </p:nvSpPr>
        <p:spPr>
          <a:xfrm>
            <a:off x="677334" y="1082351"/>
            <a:ext cx="8596668" cy="4959011"/>
          </a:xfrm>
        </p:spPr>
        <p:txBody>
          <a:bodyPr/>
          <a:lstStyle/>
          <a:p>
            <a:pPr marL="0" indent="0">
              <a:buNone/>
            </a:pPr>
            <a:r>
              <a:rPr lang="en-IN" sz="4800" dirty="0"/>
              <a:t>             </a:t>
            </a:r>
          </a:p>
          <a:p>
            <a:pPr marL="0" indent="0">
              <a:buNone/>
            </a:pPr>
            <a:endParaRPr lang="en-IN" sz="4800" dirty="0"/>
          </a:p>
          <a:p>
            <a:pPr marL="0" indent="0">
              <a:buNone/>
            </a:pPr>
            <a:r>
              <a:rPr lang="en-IN" sz="4800" dirty="0"/>
              <a:t>                </a:t>
            </a:r>
            <a:r>
              <a:rPr lang="en-IN" sz="4800" b="1" dirty="0"/>
              <a:t>THANK YOU</a:t>
            </a:r>
          </a:p>
          <a:p>
            <a:endParaRPr lang="en-IN" dirty="0"/>
          </a:p>
        </p:txBody>
      </p:sp>
    </p:spTree>
    <p:extLst>
      <p:ext uri="{BB962C8B-B14F-4D97-AF65-F5344CB8AC3E}">
        <p14:creationId xmlns:p14="http://schemas.microsoft.com/office/powerpoint/2010/main" val="31700791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B847F-9301-13D9-86F6-36E5384C450A}"/>
              </a:ext>
            </a:extLst>
          </p:cNvPr>
          <p:cNvSpPr>
            <a:spLocks noGrp="1"/>
          </p:cNvSpPr>
          <p:nvPr>
            <p:ph type="ctrTitle"/>
          </p:nvPr>
        </p:nvSpPr>
        <p:spPr>
          <a:xfrm>
            <a:off x="1507067" y="342900"/>
            <a:ext cx="7766936" cy="967740"/>
          </a:xfrm>
        </p:spPr>
        <p:txBody>
          <a:bodyPr>
            <a:normAutofit fontScale="90000"/>
          </a:bodyPr>
          <a:lstStyle/>
          <a:p>
            <a:r>
              <a:rPr lang="en-IN" sz="4000" dirty="0">
                <a:latin typeface="Söhne"/>
              </a:rPr>
              <a:t>S</a:t>
            </a:r>
            <a:r>
              <a:rPr lang="en-IN" sz="4000" b="0" i="0" dirty="0">
                <a:effectLst/>
                <a:latin typeface="Söhne"/>
              </a:rPr>
              <a:t>oftware </a:t>
            </a:r>
            <a:r>
              <a:rPr lang="en-IN" sz="4000" dirty="0">
                <a:latin typeface="Söhne"/>
              </a:rPr>
              <a:t>D</a:t>
            </a:r>
            <a:r>
              <a:rPr lang="en-IN" sz="4000" b="0" i="0" dirty="0">
                <a:effectLst/>
                <a:latin typeface="Söhne"/>
              </a:rPr>
              <a:t>evelopment </a:t>
            </a:r>
            <a:r>
              <a:rPr lang="en-IN" sz="4000" dirty="0">
                <a:latin typeface="Söhne"/>
              </a:rPr>
              <a:t>L</a:t>
            </a:r>
            <a:r>
              <a:rPr lang="en-IN" sz="4000" b="0" i="0" dirty="0">
                <a:effectLst/>
                <a:latin typeface="Söhne"/>
              </a:rPr>
              <a:t>ife </a:t>
            </a:r>
            <a:r>
              <a:rPr lang="en-IN" sz="4000" dirty="0">
                <a:latin typeface="Söhne"/>
              </a:rPr>
              <a:t>C</a:t>
            </a:r>
            <a:r>
              <a:rPr lang="en-IN" sz="4000" b="0" i="0" dirty="0">
                <a:effectLst/>
                <a:latin typeface="Söhne"/>
              </a:rPr>
              <a:t>ycle(JIRA)</a:t>
            </a:r>
            <a:endParaRPr lang="en-IN" sz="4000" dirty="0"/>
          </a:p>
        </p:txBody>
      </p:sp>
      <p:sp>
        <p:nvSpPr>
          <p:cNvPr id="3" name="Subtitle 2">
            <a:extLst>
              <a:ext uri="{FF2B5EF4-FFF2-40B4-BE49-F238E27FC236}">
                <a16:creationId xmlns:a16="http://schemas.microsoft.com/office/drawing/2014/main" id="{B4F319C2-FE43-88B4-0D95-F10E03A96D5B}"/>
              </a:ext>
            </a:extLst>
          </p:cNvPr>
          <p:cNvSpPr>
            <a:spLocks noGrp="1"/>
          </p:cNvSpPr>
          <p:nvPr>
            <p:ph type="subTitle" idx="1"/>
          </p:nvPr>
        </p:nvSpPr>
        <p:spPr>
          <a:xfrm>
            <a:off x="1524000" y="1424940"/>
            <a:ext cx="9144000" cy="3832860"/>
          </a:xfrm>
        </p:spPr>
        <p:txBody>
          <a:bodyPr>
            <a:normAutofit fontScale="92500" lnSpcReduction="10000"/>
          </a:bodyPr>
          <a:lstStyle/>
          <a:p>
            <a:pPr algn="just"/>
            <a:r>
              <a:rPr lang="en-US" sz="2600" b="1" dirty="0">
                <a:solidFill>
                  <a:schemeClr val="tx1"/>
                </a:solidFill>
              </a:rPr>
              <a:t>Introduction:</a:t>
            </a:r>
          </a:p>
          <a:p>
            <a:pPr marL="342900" indent="-342900" algn="just">
              <a:buFont typeface="Arial" panose="020B0604020202020204" pitchFamily="34" charset="0"/>
              <a:buChar char="•"/>
            </a:pPr>
            <a:r>
              <a:rPr lang="en-US" sz="2000" dirty="0">
                <a:solidFill>
                  <a:schemeClr val="tx1"/>
                </a:solidFill>
              </a:rPr>
              <a:t>Jira Software is a work management tool for software teams that need to organize and track their work. </a:t>
            </a:r>
          </a:p>
          <a:p>
            <a:pPr marL="342900" indent="-342900" algn="just">
              <a:buFont typeface="Arial" panose="020B0604020202020204" pitchFamily="34" charset="0"/>
              <a:buChar char="•"/>
            </a:pPr>
            <a:r>
              <a:rPr lang="en-US" sz="2000" dirty="0">
                <a:solidFill>
                  <a:schemeClr val="tx1"/>
                </a:solidFill>
              </a:rPr>
              <a:t>Jira is incredibly flexible and can be customized to work with your team's unique workflow, meaning teams of all kinds can enjoy increased productivity and visibility as they march toward releasing amazing software.</a:t>
            </a:r>
          </a:p>
          <a:p>
            <a:pPr marL="342900" indent="-342900" algn="just">
              <a:buFont typeface="Arial" panose="020B0604020202020204" pitchFamily="34" charset="0"/>
              <a:buChar char="•"/>
            </a:pPr>
            <a:r>
              <a:rPr lang="en-US" sz="2000" dirty="0">
                <a:solidFill>
                  <a:schemeClr val="tx1"/>
                </a:solidFill>
              </a:rPr>
              <a:t>It is not a full form, the name 'JIRA' comes from the Japanese word 'Gojira' meaning 'Godzilla’. </a:t>
            </a:r>
          </a:p>
          <a:p>
            <a:pPr marL="342900" indent="-342900" algn="just">
              <a:buFont typeface="Arial" panose="020B0604020202020204" pitchFamily="34" charset="0"/>
              <a:buChar char="•"/>
            </a:pPr>
            <a:r>
              <a:rPr lang="en-US" sz="2000" dirty="0">
                <a:solidFill>
                  <a:schemeClr val="tx1"/>
                </a:solidFill>
              </a:rPr>
              <a:t>The original black and white Godzilla films is a hit among Japanese developers and they called the tool 'Gojira’ later the 'go' dropped and the tool was called simply as JIRA.</a:t>
            </a:r>
            <a:endParaRPr lang="en-IN" sz="2000" dirty="0">
              <a:solidFill>
                <a:schemeClr val="tx1"/>
              </a:solidFill>
            </a:endParaRPr>
          </a:p>
        </p:txBody>
      </p:sp>
    </p:spTree>
    <p:extLst>
      <p:ext uri="{BB962C8B-B14F-4D97-AF65-F5344CB8AC3E}">
        <p14:creationId xmlns:p14="http://schemas.microsoft.com/office/powerpoint/2010/main" val="9006152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40753-20DC-7F9D-2F62-9DD9B8625D6A}"/>
              </a:ext>
            </a:extLst>
          </p:cNvPr>
          <p:cNvSpPr>
            <a:spLocks noGrp="1"/>
          </p:cNvSpPr>
          <p:nvPr>
            <p:ph type="title"/>
          </p:nvPr>
        </p:nvSpPr>
        <p:spPr/>
        <p:txBody>
          <a:bodyPr>
            <a:normAutofit/>
          </a:bodyPr>
          <a:lstStyle/>
          <a:p>
            <a:r>
              <a:rPr lang="en-IN" b="1" dirty="0"/>
              <a:t>                   Features of JIRA</a:t>
            </a:r>
          </a:p>
        </p:txBody>
      </p:sp>
      <p:sp>
        <p:nvSpPr>
          <p:cNvPr id="3" name="Content Placeholder 2">
            <a:extLst>
              <a:ext uri="{FF2B5EF4-FFF2-40B4-BE49-F238E27FC236}">
                <a16:creationId xmlns:a16="http://schemas.microsoft.com/office/drawing/2014/main" id="{ED2FC048-7B52-3BC7-D1F9-127DAB5C7BE6}"/>
              </a:ext>
            </a:extLst>
          </p:cNvPr>
          <p:cNvSpPr>
            <a:spLocks noGrp="1"/>
          </p:cNvSpPr>
          <p:nvPr>
            <p:ph idx="1"/>
          </p:nvPr>
        </p:nvSpPr>
        <p:spPr/>
        <p:txBody>
          <a:bodyPr>
            <a:normAutofit/>
          </a:bodyPr>
          <a:lstStyle/>
          <a:p>
            <a:r>
              <a:rPr lang="en-IN" sz="1900" dirty="0"/>
              <a:t>Issue Tracking</a:t>
            </a:r>
          </a:p>
          <a:p>
            <a:r>
              <a:rPr lang="en-IN" sz="1900" dirty="0"/>
              <a:t>Customizable Workflows</a:t>
            </a:r>
          </a:p>
          <a:p>
            <a:r>
              <a:rPr lang="en-IN" sz="1900" dirty="0"/>
              <a:t>Agile Tools</a:t>
            </a:r>
          </a:p>
          <a:p>
            <a:r>
              <a:rPr lang="en-IN" sz="1900" dirty="0"/>
              <a:t>Project Management</a:t>
            </a:r>
          </a:p>
          <a:p>
            <a:r>
              <a:rPr lang="en-IN" sz="1900" dirty="0"/>
              <a:t>Reporting and Dashboards</a:t>
            </a:r>
          </a:p>
          <a:p>
            <a:r>
              <a:rPr lang="en-IN" sz="1900" dirty="0"/>
              <a:t>Mobile Accessibility</a:t>
            </a:r>
          </a:p>
          <a:p>
            <a:r>
              <a:rPr lang="en-IN" sz="1900" dirty="0"/>
              <a:t>Service Management</a:t>
            </a:r>
          </a:p>
        </p:txBody>
      </p:sp>
    </p:spTree>
    <p:extLst>
      <p:ext uri="{BB962C8B-B14F-4D97-AF65-F5344CB8AC3E}">
        <p14:creationId xmlns:p14="http://schemas.microsoft.com/office/powerpoint/2010/main" val="13570600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B0FBE-C0F6-36AC-CB1F-ED7E6324F89E}"/>
              </a:ext>
            </a:extLst>
          </p:cNvPr>
          <p:cNvSpPr>
            <a:spLocks noGrp="1"/>
          </p:cNvSpPr>
          <p:nvPr>
            <p:ph type="title"/>
          </p:nvPr>
        </p:nvSpPr>
        <p:spPr>
          <a:xfrm>
            <a:off x="838200" y="365126"/>
            <a:ext cx="10515600" cy="857184"/>
          </a:xfrm>
        </p:spPr>
        <p:txBody>
          <a:bodyPr>
            <a:normAutofit/>
          </a:bodyPr>
          <a:lstStyle/>
          <a:p>
            <a:r>
              <a:rPr lang="en-IN" sz="4000" dirty="0">
                <a:solidFill>
                  <a:srgbClr val="343541"/>
                </a:solidFill>
                <a:latin typeface="Söhne"/>
              </a:rPr>
              <a:t>                          </a:t>
            </a:r>
            <a:r>
              <a:rPr lang="en-IN" b="0" i="0" dirty="0">
                <a:effectLst/>
                <a:latin typeface="Söhne"/>
              </a:rPr>
              <a:t>JIRA CONCEPTS </a:t>
            </a:r>
            <a:endParaRPr lang="en-IN" dirty="0"/>
          </a:p>
        </p:txBody>
      </p:sp>
      <p:sp>
        <p:nvSpPr>
          <p:cNvPr id="3" name="Content Placeholder 2">
            <a:extLst>
              <a:ext uri="{FF2B5EF4-FFF2-40B4-BE49-F238E27FC236}">
                <a16:creationId xmlns:a16="http://schemas.microsoft.com/office/drawing/2014/main" id="{D1C299FA-BD4F-4992-DA86-CB328B3E60AC}"/>
              </a:ext>
            </a:extLst>
          </p:cNvPr>
          <p:cNvSpPr>
            <a:spLocks noGrp="1"/>
          </p:cNvSpPr>
          <p:nvPr>
            <p:ph idx="1"/>
          </p:nvPr>
        </p:nvSpPr>
        <p:spPr>
          <a:xfrm>
            <a:off x="677334" y="1222310"/>
            <a:ext cx="9343744" cy="5270563"/>
          </a:xfrm>
        </p:spPr>
        <p:txBody>
          <a:bodyPr>
            <a:normAutofit fontScale="40000" lnSpcReduction="20000"/>
          </a:bodyPr>
          <a:lstStyle/>
          <a:p>
            <a:r>
              <a:rPr lang="en-US" sz="5000" b="1" dirty="0"/>
              <a:t>Project</a:t>
            </a:r>
            <a:r>
              <a:rPr lang="en-US" sz="4000" b="1" dirty="0"/>
              <a:t>: </a:t>
            </a:r>
            <a:r>
              <a:rPr lang="en-US" sz="4000" dirty="0"/>
              <a:t>A project in Jira represents a specific workspace where you manage your work. It can be a software development project, IT service management project, or any other type of project. Projects help organize and categorize your work.</a:t>
            </a:r>
          </a:p>
          <a:p>
            <a:pPr marL="0" indent="0">
              <a:buNone/>
            </a:pPr>
            <a:endParaRPr lang="en-US" sz="4000" dirty="0"/>
          </a:p>
          <a:p>
            <a:r>
              <a:rPr lang="en-US" sz="5000" b="1" dirty="0"/>
              <a:t>Issue: </a:t>
            </a:r>
            <a:r>
              <a:rPr lang="en-US" sz="4000" dirty="0"/>
              <a:t>An issue is a fundamental unit of work in Jira. It can represent a task, a user story, a bug, or any other work item that needs to be tracked and managed. Issues are used to capture and document work details.</a:t>
            </a:r>
          </a:p>
          <a:p>
            <a:pPr marL="0" indent="0">
              <a:buNone/>
            </a:pPr>
            <a:endParaRPr lang="en-US" sz="4000" dirty="0"/>
          </a:p>
          <a:p>
            <a:r>
              <a:rPr lang="en-US" sz="5000" b="1" dirty="0"/>
              <a:t>Workflow</a:t>
            </a:r>
            <a:r>
              <a:rPr lang="en-US" sz="4400" b="1" dirty="0"/>
              <a:t>: </a:t>
            </a:r>
            <a:r>
              <a:rPr lang="en-US" sz="4000" dirty="0"/>
              <a:t>A workflow defines the series of steps or statuses that an issue goes through from creation to completion. Workflows can be customized to match your team's specific processes, ensuring that work follows a predefined path.\</a:t>
            </a:r>
          </a:p>
          <a:p>
            <a:pPr marL="0" indent="0">
              <a:buNone/>
            </a:pPr>
            <a:endParaRPr lang="en-US" sz="3300" dirty="0"/>
          </a:p>
          <a:p>
            <a:r>
              <a:rPr lang="en-US" sz="5000" b="1" dirty="0"/>
              <a:t>Board: </a:t>
            </a:r>
            <a:r>
              <a:rPr lang="en-US" sz="4000" dirty="0"/>
              <a:t>A board in Jira provides a visual representation of your work items, making it easier to track progress and manage tasks. There are two main types of boards: Scrum boards for Scrum teams and Kanban boards for teams using Kanban methodologies.</a:t>
            </a:r>
          </a:p>
          <a:p>
            <a:pPr marL="0" indent="0">
              <a:buNone/>
            </a:pPr>
            <a:endParaRPr lang="en-US" sz="4000" dirty="0"/>
          </a:p>
          <a:p>
            <a:r>
              <a:rPr lang="en-US" sz="5100" b="1" dirty="0"/>
              <a:t>Backlog: </a:t>
            </a:r>
            <a:r>
              <a:rPr lang="en-US" sz="4000" dirty="0"/>
              <a:t>The backlog is a prioritized list of work items or issues that have not yet been scheduled for execution. It's a central place to store and manage all the tasks, user stories, and features that your team plans to work on in the future. Items from the backlog are typically pulled into sprints in Agile projects.</a:t>
            </a:r>
            <a:endParaRPr lang="en-IN" sz="4000" dirty="0"/>
          </a:p>
        </p:txBody>
      </p:sp>
    </p:spTree>
    <p:extLst>
      <p:ext uri="{BB962C8B-B14F-4D97-AF65-F5344CB8AC3E}">
        <p14:creationId xmlns:p14="http://schemas.microsoft.com/office/powerpoint/2010/main" val="30198491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4F10D-FB6C-CD56-33D7-459FCA31E398}"/>
              </a:ext>
            </a:extLst>
          </p:cNvPr>
          <p:cNvSpPr>
            <a:spLocks noGrp="1"/>
          </p:cNvSpPr>
          <p:nvPr>
            <p:ph type="title"/>
          </p:nvPr>
        </p:nvSpPr>
        <p:spPr/>
        <p:txBody>
          <a:bodyPr/>
          <a:lstStyle/>
          <a:p>
            <a:r>
              <a:rPr lang="en-IN" dirty="0"/>
              <a:t>                     Purpose of JIRA</a:t>
            </a:r>
          </a:p>
        </p:txBody>
      </p:sp>
      <p:sp>
        <p:nvSpPr>
          <p:cNvPr id="3" name="Content Placeholder 2">
            <a:extLst>
              <a:ext uri="{FF2B5EF4-FFF2-40B4-BE49-F238E27FC236}">
                <a16:creationId xmlns:a16="http://schemas.microsoft.com/office/drawing/2014/main" id="{443A0F60-90ED-494E-8A60-B55F5421F742}"/>
              </a:ext>
            </a:extLst>
          </p:cNvPr>
          <p:cNvSpPr>
            <a:spLocks noGrp="1"/>
          </p:cNvSpPr>
          <p:nvPr>
            <p:ph idx="1"/>
          </p:nvPr>
        </p:nvSpPr>
        <p:spPr>
          <a:xfrm>
            <a:off x="677333" y="1491916"/>
            <a:ext cx="9220645" cy="4876799"/>
          </a:xfrm>
        </p:spPr>
        <p:txBody>
          <a:bodyPr/>
          <a:lstStyle/>
          <a:p>
            <a:r>
              <a:rPr lang="en-US" b="0" i="0" dirty="0">
                <a:solidFill>
                  <a:srgbClr val="374151"/>
                </a:solidFill>
                <a:effectLst/>
                <a:latin typeface="Söhne"/>
              </a:rPr>
              <a:t>The purpose of Jira is to serve as a versatile and powerful project management and issue tracking tool that helps teams and organizations manage their work more efficiently.</a:t>
            </a:r>
          </a:p>
          <a:p>
            <a:pPr marL="0" indent="0">
              <a:buNone/>
            </a:pPr>
            <a:endParaRPr lang="en-US" b="0" i="0" dirty="0">
              <a:solidFill>
                <a:srgbClr val="374151"/>
              </a:solidFill>
              <a:effectLst/>
              <a:latin typeface="Söhne"/>
            </a:endParaRPr>
          </a:p>
          <a:p>
            <a:r>
              <a:rPr lang="en-US" b="1" i="0" dirty="0">
                <a:effectLst/>
                <a:latin typeface="Söhne"/>
              </a:rPr>
              <a:t>Issue Tracking</a:t>
            </a:r>
            <a:r>
              <a:rPr lang="en-US" b="0" i="0" dirty="0">
                <a:solidFill>
                  <a:srgbClr val="374151"/>
                </a:solidFill>
                <a:effectLst/>
                <a:latin typeface="Söhne"/>
              </a:rPr>
              <a:t>: Jira's core purpose is to track and manage issues, bugs, tasks, and work items throughout their lifecycle. It provides a structured way to create, prioritize, assign, and monitor work items, ensuring that nothing falls through the cracks.</a:t>
            </a:r>
          </a:p>
          <a:p>
            <a:pPr marL="0" indent="0">
              <a:buNone/>
            </a:pPr>
            <a:endParaRPr lang="en-US" dirty="0">
              <a:solidFill>
                <a:srgbClr val="374151"/>
              </a:solidFill>
              <a:latin typeface="Söhne"/>
            </a:endParaRPr>
          </a:p>
          <a:p>
            <a:r>
              <a:rPr lang="en-US" b="1" i="0" dirty="0">
                <a:effectLst/>
                <a:latin typeface="Söhne"/>
              </a:rPr>
              <a:t>Project Management</a:t>
            </a:r>
            <a:r>
              <a:rPr lang="en-US" b="0" i="0" dirty="0">
                <a:solidFill>
                  <a:srgbClr val="374151"/>
                </a:solidFill>
                <a:effectLst/>
                <a:latin typeface="Söhne"/>
              </a:rPr>
              <a:t>: Jira is used for project management across various domains, including software development, IT service management, marketing, HR, and more. It allows teams to plan, execute, and monitor projects, tasks, and initiatives effectively.</a:t>
            </a:r>
          </a:p>
          <a:p>
            <a:pPr marL="0" indent="0">
              <a:buNone/>
            </a:pPr>
            <a:endParaRPr lang="en-US" b="0" i="0" dirty="0">
              <a:solidFill>
                <a:srgbClr val="374151"/>
              </a:solidFill>
              <a:effectLst/>
              <a:latin typeface="Söhne"/>
            </a:endParaRPr>
          </a:p>
          <a:p>
            <a:r>
              <a:rPr lang="en-US" b="1" i="0" dirty="0">
                <a:effectLst/>
                <a:latin typeface="Söhne"/>
              </a:rPr>
              <a:t>Agile Software Development</a:t>
            </a:r>
            <a:r>
              <a:rPr lang="en-US" b="0" i="0" dirty="0">
                <a:solidFill>
                  <a:srgbClr val="374151"/>
                </a:solidFill>
                <a:effectLst/>
                <a:latin typeface="Söhne"/>
              </a:rPr>
              <a:t>: Jira is widely used by Agile software development teams to support Agile methodologies like Scrum and Kanban. It facilitates sprint planning, backlog management, and the visualization of work on Agile boards.</a:t>
            </a:r>
            <a:endParaRPr lang="en-IN" dirty="0"/>
          </a:p>
        </p:txBody>
      </p:sp>
    </p:spTree>
    <p:extLst>
      <p:ext uri="{BB962C8B-B14F-4D97-AF65-F5344CB8AC3E}">
        <p14:creationId xmlns:p14="http://schemas.microsoft.com/office/powerpoint/2010/main" val="7835284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B2FE39-9008-3343-8F20-4A3039605286}"/>
              </a:ext>
            </a:extLst>
          </p:cNvPr>
          <p:cNvSpPr>
            <a:spLocks noGrp="1"/>
          </p:cNvSpPr>
          <p:nvPr>
            <p:ph idx="1"/>
          </p:nvPr>
        </p:nvSpPr>
        <p:spPr>
          <a:xfrm>
            <a:off x="677334" y="522515"/>
            <a:ext cx="8961188" cy="5518848"/>
          </a:xfrm>
        </p:spPr>
        <p:txBody>
          <a:bodyPr/>
          <a:lstStyle/>
          <a:p>
            <a:r>
              <a:rPr lang="en-US" b="1" i="0" dirty="0">
                <a:effectLst/>
                <a:latin typeface="Söhne"/>
              </a:rPr>
              <a:t>Customization</a:t>
            </a:r>
            <a:r>
              <a:rPr lang="en-US" b="0" i="0" dirty="0">
                <a:solidFill>
                  <a:srgbClr val="374151"/>
                </a:solidFill>
                <a:effectLst/>
                <a:latin typeface="Söhne"/>
              </a:rPr>
              <a:t>: Jira's flexibility and customization capabilities make it suitable for a wide range of use cases. Teams can tailor workflows, issue types, fields, screens, and notification schemes to match their specific processes.</a:t>
            </a:r>
          </a:p>
          <a:p>
            <a:r>
              <a:rPr lang="en-US" b="1" i="0" dirty="0">
                <a:effectLst/>
                <a:latin typeface="Söhne"/>
              </a:rPr>
              <a:t>Collaboration</a:t>
            </a:r>
            <a:r>
              <a:rPr lang="en-US" b="0" i="0" dirty="0">
                <a:solidFill>
                  <a:srgbClr val="374151"/>
                </a:solidFill>
                <a:effectLst/>
                <a:latin typeface="Söhne"/>
              </a:rPr>
              <a:t>: Jira promotes collaboration among team members and stakeholders. It provides a shared platform for communication, documentation, and transparency in project-related activities.</a:t>
            </a:r>
            <a:endParaRPr lang="en-US" dirty="0">
              <a:solidFill>
                <a:srgbClr val="374151"/>
              </a:solidFill>
              <a:latin typeface="Söhne"/>
            </a:endParaRPr>
          </a:p>
          <a:p>
            <a:r>
              <a:rPr lang="en-US" b="1" i="0" dirty="0">
                <a:effectLst/>
                <a:latin typeface="Söhne"/>
              </a:rPr>
              <a:t>Transparency</a:t>
            </a:r>
            <a:r>
              <a:rPr lang="en-US" b="0" i="0" dirty="0">
                <a:solidFill>
                  <a:srgbClr val="374151"/>
                </a:solidFill>
                <a:effectLst/>
                <a:latin typeface="Söhne"/>
              </a:rPr>
              <a:t>: Jira offers visibility into project progress, issue status, and team performance through customizable dashboards, reports, and charts. This transparency helps teams and stakeholders make informed decisions.</a:t>
            </a:r>
          </a:p>
          <a:p>
            <a:r>
              <a:rPr lang="en-US" b="1" i="0" dirty="0">
                <a:effectLst/>
                <a:latin typeface="Söhne"/>
              </a:rPr>
              <a:t>Automation</a:t>
            </a:r>
            <a:r>
              <a:rPr lang="en-US" b="0" i="0" dirty="0">
                <a:solidFill>
                  <a:srgbClr val="374151"/>
                </a:solidFill>
                <a:effectLst/>
                <a:latin typeface="Söhne"/>
              </a:rPr>
              <a:t>: Jira's automation features allow teams to automate repetitive tasks and actions, reducing manual effort and improving efficiency.</a:t>
            </a:r>
            <a:endParaRPr lang="en-US" dirty="0">
              <a:solidFill>
                <a:srgbClr val="374151"/>
              </a:solidFill>
              <a:latin typeface="Söhne"/>
            </a:endParaRPr>
          </a:p>
          <a:p>
            <a:r>
              <a:rPr lang="en-US" b="1" i="0" dirty="0">
                <a:effectLst/>
                <a:latin typeface="Söhne"/>
              </a:rPr>
              <a:t>Integration</a:t>
            </a:r>
            <a:r>
              <a:rPr lang="en-US" b="0" i="0" dirty="0">
                <a:solidFill>
                  <a:srgbClr val="374151"/>
                </a:solidFill>
                <a:effectLst/>
                <a:latin typeface="Söhne"/>
              </a:rPr>
              <a:t>: Jira seamlessly integrates with other Atlassian products like Confluence and Bitbucket, as well as numerous third-party tools. This integration streamlines workflows, enhances collaboration, and extends functionality.</a:t>
            </a:r>
            <a:endParaRPr lang="en-IN" dirty="0"/>
          </a:p>
        </p:txBody>
      </p:sp>
    </p:spTree>
    <p:extLst>
      <p:ext uri="{BB962C8B-B14F-4D97-AF65-F5344CB8AC3E}">
        <p14:creationId xmlns:p14="http://schemas.microsoft.com/office/powerpoint/2010/main" val="25755723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066F8-0907-05E8-46CF-9F04C64B3AC4}"/>
              </a:ext>
            </a:extLst>
          </p:cNvPr>
          <p:cNvSpPr>
            <a:spLocks noGrp="1"/>
          </p:cNvSpPr>
          <p:nvPr>
            <p:ph type="title"/>
          </p:nvPr>
        </p:nvSpPr>
        <p:spPr>
          <a:xfrm>
            <a:off x="677334" y="609600"/>
            <a:ext cx="8596668" cy="920620"/>
          </a:xfrm>
        </p:spPr>
        <p:txBody>
          <a:bodyPr>
            <a:normAutofit/>
          </a:bodyPr>
          <a:lstStyle/>
          <a:p>
            <a:r>
              <a:rPr lang="en-US" sz="4000" b="0" i="0" dirty="0">
                <a:solidFill>
                  <a:srgbClr val="343541"/>
                </a:solidFill>
                <a:effectLst/>
                <a:latin typeface="Söhne"/>
              </a:rPr>
              <a:t>            </a:t>
            </a:r>
            <a:r>
              <a:rPr lang="en-US" b="0" i="0" dirty="0">
                <a:effectLst/>
                <a:latin typeface="Söhne"/>
              </a:rPr>
              <a:t>Benefits of JIRA in SDLC</a:t>
            </a:r>
            <a:endParaRPr lang="en-IN" dirty="0"/>
          </a:p>
        </p:txBody>
      </p:sp>
      <p:sp>
        <p:nvSpPr>
          <p:cNvPr id="3" name="Content Placeholder 2">
            <a:extLst>
              <a:ext uri="{FF2B5EF4-FFF2-40B4-BE49-F238E27FC236}">
                <a16:creationId xmlns:a16="http://schemas.microsoft.com/office/drawing/2014/main" id="{EFD0C934-CD00-35C1-0F2D-AAF50AB338F1}"/>
              </a:ext>
            </a:extLst>
          </p:cNvPr>
          <p:cNvSpPr>
            <a:spLocks noGrp="1"/>
          </p:cNvSpPr>
          <p:nvPr>
            <p:ph idx="1"/>
          </p:nvPr>
        </p:nvSpPr>
        <p:spPr>
          <a:xfrm>
            <a:off x="677333" y="1530221"/>
            <a:ext cx="8933197" cy="4511142"/>
          </a:xfrm>
        </p:spPr>
        <p:txBody>
          <a:bodyPr/>
          <a:lstStyle/>
          <a:p>
            <a:pPr algn="l">
              <a:buFont typeface="+mj-lt"/>
              <a:buAutoNum type="arabicPeriod"/>
            </a:pPr>
            <a:r>
              <a:rPr lang="en-US" b="1" i="0" dirty="0">
                <a:solidFill>
                  <a:srgbClr val="374151"/>
                </a:solidFill>
                <a:effectLst/>
                <a:latin typeface="Söhne"/>
              </a:rPr>
              <a:t>Issue Tracking:</a:t>
            </a:r>
            <a:r>
              <a:rPr lang="en-US" b="0" i="0" dirty="0">
                <a:solidFill>
                  <a:srgbClr val="374151"/>
                </a:solidFill>
                <a:effectLst/>
                <a:latin typeface="Söhne"/>
              </a:rPr>
              <a:t> JIRA's core functionality is its robust issue tracking system, allowing teams to create, prioritize, and manage tasks, bugs, user stories, and more.</a:t>
            </a:r>
          </a:p>
          <a:p>
            <a:pPr algn="l">
              <a:buFont typeface="+mj-lt"/>
              <a:buAutoNum type="arabicPeriod"/>
            </a:pPr>
            <a:r>
              <a:rPr lang="en-US" b="1" i="0" dirty="0">
                <a:solidFill>
                  <a:srgbClr val="374151"/>
                </a:solidFill>
                <a:effectLst/>
                <a:latin typeface="Söhne"/>
              </a:rPr>
              <a:t>Customizable Workflows:</a:t>
            </a:r>
            <a:r>
              <a:rPr lang="en-US" b="0" i="0" dirty="0">
                <a:solidFill>
                  <a:srgbClr val="374151"/>
                </a:solidFill>
                <a:effectLst/>
                <a:latin typeface="Söhne"/>
              </a:rPr>
              <a:t> JIRA enables you to define and customize workflows to match your team's unique processes, ensuring issues progress through the appropriate stages efficiently.</a:t>
            </a:r>
          </a:p>
          <a:p>
            <a:pPr algn="l">
              <a:buFont typeface="+mj-lt"/>
              <a:buAutoNum type="arabicPeriod"/>
            </a:pPr>
            <a:r>
              <a:rPr lang="en-US" b="1" i="0" dirty="0">
                <a:solidFill>
                  <a:srgbClr val="374151"/>
                </a:solidFill>
                <a:effectLst/>
                <a:latin typeface="Söhne"/>
              </a:rPr>
              <a:t>Project Management:</a:t>
            </a:r>
            <a:r>
              <a:rPr lang="en-US" b="0" i="0" dirty="0">
                <a:solidFill>
                  <a:srgbClr val="374151"/>
                </a:solidFill>
                <a:effectLst/>
                <a:latin typeface="Söhne"/>
              </a:rPr>
              <a:t> You can create and manage multiple projects within JIRA, each with its own settings, permissions, and configurations.</a:t>
            </a:r>
          </a:p>
          <a:p>
            <a:pPr algn="l">
              <a:buFont typeface="+mj-lt"/>
              <a:buAutoNum type="arabicPeriod"/>
            </a:pPr>
            <a:r>
              <a:rPr lang="en-US" b="1" i="0" dirty="0">
                <a:solidFill>
                  <a:srgbClr val="374151"/>
                </a:solidFill>
                <a:effectLst/>
                <a:latin typeface="Söhne"/>
              </a:rPr>
              <a:t>Agile Support:</a:t>
            </a:r>
            <a:r>
              <a:rPr lang="en-US" b="0" i="0" dirty="0">
                <a:solidFill>
                  <a:srgbClr val="374151"/>
                </a:solidFill>
                <a:effectLst/>
                <a:latin typeface="Söhne"/>
              </a:rPr>
              <a:t> JIRA offers comprehensive support for Agile methodologies, including Scrum and Kanban boards, sprint planning, and backlog management.</a:t>
            </a:r>
          </a:p>
          <a:p>
            <a:pPr algn="l">
              <a:buFont typeface="+mj-lt"/>
              <a:buAutoNum type="arabicPeriod"/>
            </a:pPr>
            <a:r>
              <a:rPr lang="en-US" b="1" i="0" dirty="0">
                <a:solidFill>
                  <a:srgbClr val="374151"/>
                </a:solidFill>
                <a:effectLst/>
                <a:latin typeface="Söhne"/>
              </a:rPr>
              <a:t>Dashboards and Reporting:</a:t>
            </a:r>
            <a:r>
              <a:rPr lang="en-US" b="0" i="0" dirty="0">
                <a:solidFill>
                  <a:srgbClr val="374151"/>
                </a:solidFill>
                <a:effectLst/>
                <a:latin typeface="Söhne"/>
              </a:rPr>
              <a:t> Users can create personalized dashboards with widgets and gadgets to monitor project progress and view important metrics. JIRA also provides reporting features for generating project reports.</a:t>
            </a:r>
          </a:p>
          <a:p>
            <a:endParaRPr lang="en-IN" dirty="0"/>
          </a:p>
        </p:txBody>
      </p:sp>
    </p:spTree>
    <p:extLst>
      <p:ext uri="{BB962C8B-B14F-4D97-AF65-F5344CB8AC3E}">
        <p14:creationId xmlns:p14="http://schemas.microsoft.com/office/powerpoint/2010/main" val="37290841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F520C-B9B0-6176-9E2F-5D78D2687253}"/>
              </a:ext>
            </a:extLst>
          </p:cNvPr>
          <p:cNvSpPr>
            <a:spLocks noGrp="1"/>
          </p:cNvSpPr>
          <p:nvPr>
            <p:ph type="title"/>
          </p:nvPr>
        </p:nvSpPr>
        <p:spPr>
          <a:xfrm>
            <a:off x="677334" y="609600"/>
            <a:ext cx="8596668" cy="827314"/>
          </a:xfrm>
        </p:spPr>
        <p:txBody>
          <a:bodyPr/>
          <a:lstStyle/>
          <a:p>
            <a:r>
              <a:rPr lang="en-IN" dirty="0"/>
              <a:t>                    JIRA in Action</a:t>
            </a:r>
          </a:p>
        </p:txBody>
      </p:sp>
      <p:sp>
        <p:nvSpPr>
          <p:cNvPr id="3" name="Content Placeholder 2">
            <a:extLst>
              <a:ext uri="{FF2B5EF4-FFF2-40B4-BE49-F238E27FC236}">
                <a16:creationId xmlns:a16="http://schemas.microsoft.com/office/drawing/2014/main" id="{9607DF5D-24CA-1A94-9BB0-7001DE1A8D70}"/>
              </a:ext>
            </a:extLst>
          </p:cNvPr>
          <p:cNvSpPr>
            <a:spLocks noGrp="1"/>
          </p:cNvSpPr>
          <p:nvPr>
            <p:ph idx="1"/>
          </p:nvPr>
        </p:nvSpPr>
        <p:spPr>
          <a:xfrm>
            <a:off x="677334" y="1520891"/>
            <a:ext cx="8596668" cy="4520472"/>
          </a:xfrm>
        </p:spPr>
        <p:txBody>
          <a:bodyPr/>
          <a:lstStyle/>
          <a:p>
            <a:pPr algn="l">
              <a:buFont typeface="+mj-lt"/>
              <a:buAutoNum type="arabicPeriod"/>
            </a:pPr>
            <a:r>
              <a:rPr lang="en-US" b="1" i="0" dirty="0">
                <a:solidFill>
                  <a:srgbClr val="374151"/>
                </a:solidFill>
                <a:effectLst/>
                <a:latin typeface="Söhne"/>
              </a:rPr>
              <a:t>Issue Creation:</a:t>
            </a:r>
            <a:r>
              <a:rPr lang="en-US" b="0" i="0" dirty="0">
                <a:solidFill>
                  <a:srgbClr val="374151"/>
                </a:solidFill>
                <a:effectLst/>
                <a:latin typeface="Söhne"/>
              </a:rPr>
              <a:t> Users initiate the action by creating new issues in JIRA. These issues can represent tasks, bugs, new features, user stories, or any work item relevant to the project.</a:t>
            </a:r>
          </a:p>
          <a:p>
            <a:pPr algn="l">
              <a:buFont typeface="+mj-lt"/>
              <a:buAutoNum type="arabicPeriod"/>
            </a:pPr>
            <a:r>
              <a:rPr lang="en-US" b="1" i="0" dirty="0">
                <a:solidFill>
                  <a:srgbClr val="374151"/>
                </a:solidFill>
                <a:effectLst/>
                <a:latin typeface="Söhne"/>
              </a:rPr>
              <a:t>Issue Assignment:</a:t>
            </a:r>
            <a:r>
              <a:rPr lang="en-US" b="0" i="0" dirty="0">
                <a:solidFill>
                  <a:srgbClr val="374151"/>
                </a:solidFill>
                <a:effectLst/>
                <a:latin typeface="Söhne"/>
              </a:rPr>
              <a:t> After creating an issue, it's assigned to a team member or a specific role within the team. This assignment ensures that someone is responsible for addressing the issue.</a:t>
            </a:r>
          </a:p>
          <a:p>
            <a:pPr algn="l">
              <a:buFont typeface="+mj-lt"/>
              <a:buAutoNum type="arabicPeriod"/>
            </a:pPr>
            <a:r>
              <a:rPr lang="en-US" b="1" i="0" dirty="0">
                <a:solidFill>
                  <a:srgbClr val="374151"/>
                </a:solidFill>
                <a:effectLst/>
                <a:latin typeface="Söhne"/>
              </a:rPr>
              <a:t>Issue Workflow:</a:t>
            </a:r>
            <a:r>
              <a:rPr lang="en-US" b="0" i="0" dirty="0">
                <a:solidFill>
                  <a:srgbClr val="374151"/>
                </a:solidFill>
                <a:effectLst/>
                <a:latin typeface="Söhne"/>
              </a:rPr>
              <a:t> JIRA uses customizable workflows to define the stages and steps an issue goes through from creation to completion. Workflows help teams manage and track the progress of tasks.</a:t>
            </a:r>
          </a:p>
          <a:p>
            <a:pPr algn="l">
              <a:buFont typeface="+mj-lt"/>
              <a:buAutoNum type="arabicPeriod"/>
            </a:pPr>
            <a:r>
              <a:rPr lang="en-US" b="1" i="0" dirty="0">
                <a:solidFill>
                  <a:srgbClr val="374151"/>
                </a:solidFill>
                <a:effectLst/>
                <a:latin typeface="Söhne"/>
              </a:rPr>
              <a:t>Agile Boards:</a:t>
            </a:r>
            <a:r>
              <a:rPr lang="en-US" b="0" i="0" dirty="0">
                <a:solidFill>
                  <a:srgbClr val="374151"/>
                </a:solidFill>
                <a:effectLst/>
                <a:latin typeface="Söhne"/>
              </a:rPr>
              <a:t> For Agile teams, JIRA provides Scrum and Kanban boards. These boards allow team members to organize and manage work visually, plan sprints, and move tasks through different stages of development.</a:t>
            </a:r>
          </a:p>
          <a:p>
            <a:pPr algn="l">
              <a:buFont typeface="+mj-lt"/>
              <a:buAutoNum type="arabicPeriod"/>
            </a:pPr>
            <a:r>
              <a:rPr lang="en-US" b="1" i="0" dirty="0">
                <a:solidFill>
                  <a:srgbClr val="374151"/>
                </a:solidFill>
                <a:effectLst/>
                <a:latin typeface="Söhne"/>
              </a:rPr>
              <a:t>Task Prioritization:</a:t>
            </a:r>
            <a:r>
              <a:rPr lang="en-US" b="0" i="0" dirty="0">
                <a:solidFill>
                  <a:srgbClr val="374151"/>
                </a:solidFill>
                <a:effectLst/>
                <a:latin typeface="Söhne"/>
              </a:rPr>
              <a:t> Issues can be prioritized based on their importance and urgency. This helps teams focus on critical tasks and allocate resources accordingly.</a:t>
            </a:r>
          </a:p>
          <a:p>
            <a:endParaRPr lang="en-IN" dirty="0"/>
          </a:p>
        </p:txBody>
      </p:sp>
    </p:spTree>
    <p:extLst>
      <p:ext uri="{BB962C8B-B14F-4D97-AF65-F5344CB8AC3E}">
        <p14:creationId xmlns:p14="http://schemas.microsoft.com/office/powerpoint/2010/main" val="27916226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9B3CC-C1F3-4E9D-94FE-3E0B577A72AA}"/>
              </a:ext>
            </a:extLst>
          </p:cNvPr>
          <p:cNvSpPr>
            <a:spLocks noGrp="1"/>
          </p:cNvSpPr>
          <p:nvPr>
            <p:ph type="title"/>
          </p:nvPr>
        </p:nvSpPr>
        <p:spPr/>
        <p:txBody>
          <a:bodyPr/>
          <a:lstStyle/>
          <a:p>
            <a:r>
              <a:rPr lang="en-IN" dirty="0"/>
              <a:t>Advantages AND Disadvantages IN JIRA</a:t>
            </a:r>
          </a:p>
        </p:txBody>
      </p:sp>
      <p:sp>
        <p:nvSpPr>
          <p:cNvPr id="3" name="Text Placeholder 2">
            <a:extLst>
              <a:ext uri="{FF2B5EF4-FFF2-40B4-BE49-F238E27FC236}">
                <a16:creationId xmlns:a16="http://schemas.microsoft.com/office/drawing/2014/main" id="{2AD96EE8-18FC-6B3E-D9CE-D4836ACF5CA4}"/>
              </a:ext>
            </a:extLst>
          </p:cNvPr>
          <p:cNvSpPr>
            <a:spLocks noGrp="1"/>
          </p:cNvSpPr>
          <p:nvPr>
            <p:ph type="body" idx="1"/>
          </p:nvPr>
        </p:nvSpPr>
        <p:spPr/>
        <p:txBody>
          <a:bodyPr/>
          <a:lstStyle/>
          <a:p>
            <a:r>
              <a:rPr lang="en-IN" dirty="0"/>
              <a:t>Advantages</a:t>
            </a:r>
          </a:p>
        </p:txBody>
      </p:sp>
      <p:sp>
        <p:nvSpPr>
          <p:cNvPr id="4" name="Content Placeholder 3">
            <a:extLst>
              <a:ext uri="{FF2B5EF4-FFF2-40B4-BE49-F238E27FC236}">
                <a16:creationId xmlns:a16="http://schemas.microsoft.com/office/drawing/2014/main" id="{235A1A6C-A7F6-49BD-7C1F-A66629AB9093}"/>
              </a:ext>
            </a:extLst>
          </p:cNvPr>
          <p:cNvSpPr>
            <a:spLocks noGrp="1"/>
          </p:cNvSpPr>
          <p:nvPr>
            <p:ph sz="half" idx="2"/>
          </p:nvPr>
        </p:nvSpPr>
        <p:spPr/>
        <p:txBody>
          <a:bodyPr/>
          <a:lstStyle/>
          <a:p>
            <a:r>
              <a:rPr lang="en-IN" dirty="0"/>
              <a:t>Issue Tracking</a:t>
            </a:r>
          </a:p>
          <a:p>
            <a:r>
              <a:rPr lang="en-IN" dirty="0"/>
              <a:t>Customization</a:t>
            </a:r>
          </a:p>
          <a:p>
            <a:r>
              <a:rPr lang="en-IN" dirty="0"/>
              <a:t>Agile Support</a:t>
            </a:r>
          </a:p>
          <a:p>
            <a:r>
              <a:rPr lang="en-IN" dirty="0"/>
              <a:t>Integration</a:t>
            </a:r>
          </a:p>
          <a:p>
            <a:r>
              <a:rPr lang="en-IN" dirty="0"/>
              <a:t>Automation</a:t>
            </a:r>
          </a:p>
          <a:p>
            <a:r>
              <a:rPr lang="en-IN" dirty="0"/>
              <a:t>Reporting and Analytics</a:t>
            </a:r>
          </a:p>
        </p:txBody>
      </p:sp>
      <p:sp>
        <p:nvSpPr>
          <p:cNvPr id="5" name="Text Placeholder 4">
            <a:extLst>
              <a:ext uri="{FF2B5EF4-FFF2-40B4-BE49-F238E27FC236}">
                <a16:creationId xmlns:a16="http://schemas.microsoft.com/office/drawing/2014/main" id="{846AAB95-3CC0-CF0C-C72D-AE8037C33DC0}"/>
              </a:ext>
            </a:extLst>
          </p:cNvPr>
          <p:cNvSpPr>
            <a:spLocks noGrp="1"/>
          </p:cNvSpPr>
          <p:nvPr>
            <p:ph type="body" sz="quarter" idx="3"/>
          </p:nvPr>
        </p:nvSpPr>
        <p:spPr/>
        <p:txBody>
          <a:bodyPr/>
          <a:lstStyle/>
          <a:p>
            <a:r>
              <a:rPr lang="en-IN" dirty="0"/>
              <a:t>Disadvantages</a:t>
            </a:r>
          </a:p>
        </p:txBody>
      </p:sp>
      <p:sp>
        <p:nvSpPr>
          <p:cNvPr id="6" name="Content Placeholder 5">
            <a:extLst>
              <a:ext uri="{FF2B5EF4-FFF2-40B4-BE49-F238E27FC236}">
                <a16:creationId xmlns:a16="http://schemas.microsoft.com/office/drawing/2014/main" id="{5840B01B-EE0F-0E95-6147-D4770C2AFD35}"/>
              </a:ext>
            </a:extLst>
          </p:cNvPr>
          <p:cNvSpPr>
            <a:spLocks noGrp="1"/>
          </p:cNvSpPr>
          <p:nvPr>
            <p:ph sz="quarter" idx="4"/>
          </p:nvPr>
        </p:nvSpPr>
        <p:spPr/>
        <p:txBody>
          <a:bodyPr/>
          <a:lstStyle/>
          <a:p>
            <a:r>
              <a:rPr lang="en-IN" dirty="0"/>
              <a:t>Complexity</a:t>
            </a:r>
          </a:p>
          <a:p>
            <a:r>
              <a:rPr lang="en-IN" dirty="0"/>
              <a:t>Cost</a:t>
            </a:r>
          </a:p>
          <a:p>
            <a:r>
              <a:rPr lang="en-IN" dirty="0"/>
              <a:t>Steep Learning Curve</a:t>
            </a:r>
          </a:p>
          <a:p>
            <a:r>
              <a:rPr lang="en-IN" dirty="0"/>
              <a:t>Performance Issues</a:t>
            </a:r>
          </a:p>
          <a:p>
            <a:r>
              <a:rPr lang="en-IN" dirty="0"/>
              <a:t>Limited Free Version</a:t>
            </a:r>
          </a:p>
          <a:p>
            <a:r>
              <a:rPr lang="en-IN" dirty="0"/>
              <a:t>User Interface</a:t>
            </a:r>
          </a:p>
          <a:p>
            <a:endParaRPr lang="en-IN" dirty="0"/>
          </a:p>
        </p:txBody>
      </p:sp>
    </p:spTree>
    <p:extLst>
      <p:ext uri="{BB962C8B-B14F-4D97-AF65-F5344CB8AC3E}">
        <p14:creationId xmlns:p14="http://schemas.microsoft.com/office/powerpoint/2010/main" val="355714871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120</TotalTime>
  <Words>1127</Words>
  <Application>Microsoft Office PowerPoint</Application>
  <PresentationFormat>Widescreen</PresentationFormat>
  <Paragraphs>75</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Söhne</vt:lpstr>
      <vt:lpstr>Trebuchet MS</vt:lpstr>
      <vt:lpstr>Wingdings 3</vt:lpstr>
      <vt:lpstr>Facet</vt:lpstr>
      <vt:lpstr>PowerPoint Presentation</vt:lpstr>
      <vt:lpstr>Software Development Life Cycle(JIRA)</vt:lpstr>
      <vt:lpstr>                   Features of JIRA</vt:lpstr>
      <vt:lpstr>                          JIRA CONCEPTS </vt:lpstr>
      <vt:lpstr>                     Purpose of JIRA</vt:lpstr>
      <vt:lpstr>PowerPoint Presentation</vt:lpstr>
      <vt:lpstr>            Benefits of JIRA in SDLC</vt:lpstr>
      <vt:lpstr>                    JIRA in Action</vt:lpstr>
      <vt:lpstr>Advantages AND Disadvantages IN JIRA</vt:lpstr>
      <vt:lpstr>                         CONCLUSION</vt:lpstr>
      <vt:lpstr>   Questions and Answers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Praveen kumar Reddy Undela</dc:creator>
  <cp:lastModifiedBy>Praveen kumar Reddy Undela</cp:lastModifiedBy>
  <cp:revision>1</cp:revision>
  <dcterms:created xsi:type="dcterms:W3CDTF">2023-10-04T03:53:50Z</dcterms:created>
  <dcterms:modified xsi:type="dcterms:W3CDTF">2023-10-04T05:54:14Z</dcterms:modified>
</cp:coreProperties>
</file>