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85" r:id="rId2"/>
    <p:sldId id="270" r:id="rId3"/>
    <p:sldId id="257" r:id="rId4"/>
    <p:sldId id="268" r:id="rId5"/>
    <p:sldId id="269" r:id="rId6"/>
    <p:sldId id="281" r:id="rId7"/>
    <p:sldId id="271" r:id="rId8"/>
    <p:sldId id="276" r:id="rId9"/>
    <p:sldId id="272" r:id="rId10"/>
    <p:sldId id="277" r:id="rId11"/>
    <p:sldId id="273" r:id="rId12"/>
    <p:sldId id="278" r:id="rId13"/>
    <p:sldId id="274" r:id="rId14"/>
    <p:sldId id="279" r:id="rId15"/>
    <p:sldId id="275" r:id="rId16"/>
    <p:sldId id="280" r:id="rId17"/>
    <p:sldId id="263" r:id="rId18"/>
    <p:sldId id="265"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54D9A82-4CD2-4745-82D8-200F1DF76CC5}" type="datetimeFigureOut">
              <a:rPr lang="en-IN" smtClean="0"/>
              <a:t>04-10-2023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4137998-D4F5-4D11-8E70-605E3E3A2DB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1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D9A82-4CD2-4745-82D8-200F1DF76CC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137976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D9A82-4CD2-4745-82D8-200F1DF76CC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364966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D9A82-4CD2-4745-82D8-200F1DF76CC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12608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D9A82-4CD2-4745-82D8-200F1DF76CC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37998-D4F5-4D11-8E70-605E3E3A2DB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6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D9A82-4CD2-4745-82D8-200F1DF76CC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134014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D9A82-4CD2-4745-82D8-200F1DF76CC5}"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254446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D9A82-4CD2-4745-82D8-200F1DF76CC5}"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295608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D9A82-4CD2-4745-82D8-200F1DF76CC5}"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425285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D9A82-4CD2-4745-82D8-200F1DF76CC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74926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D9A82-4CD2-4745-82D8-200F1DF76CC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37998-D4F5-4D11-8E70-605E3E3A2DB0}" type="slidenum">
              <a:rPr lang="en-IN" smtClean="0"/>
              <a:t>‹#›</a:t>
            </a:fld>
            <a:endParaRPr lang="en-IN"/>
          </a:p>
        </p:txBody>
      </p:sp>
    </p:spTree>
    <p:extLst>
      <p:ext uri="{BB962C8B-B14F-4D97-AF65-F5344CB8AC3E}">
        <p14:creationId xmlns:p14="http://schemas.microsoft.com/office/powerpoint/2010/main" val="2083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54D9A82-4CD2-4745-82D8-200F1DF76CC5}" type="datetimeFigureOut">
              <a:rPr lang="en-IN" smtClean="0"/>
              <a:t>04-10-2023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4137998-D4F5-4D11-8E70-605E3E3A2DB0}" type="slidenum">
              <a:rPr lang="en-IN" smtClean="0"/>
              <a:t>‹#›</a:t>
            </a:fld>
            <a:endParaRPr lang="en-IN"/>
          </a:p>
        </p:txBody>
      </p:sp>
    </p:spTree>
    <p:extLst>
      <p:ext uri="{BB962C8B-B14F-4D97-AF65-F5344CB8AC3E}">
        <p14:creationId xmlns:p14="http://schemas.microsoft.com/office/powerpoint/2010/main" val="182643353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Development Life Cycle (SDLC)-Click2Cloud Technol">
            <a:extLst>
              <a:ext uri="{FF2B5EF4-FFF2-40B4-BE49-F238E27FC236}">
                <a16:creationId xmlns:a16="http://schemas.microsoft.com/office/drawing/2014/main" id="{FE2495DF-D299-1F76-BFAE-74581B9B54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604" y="783771"/>
            <a:ext cx="6634065" cy="464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20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7FE8-E803-4CF1-9AFF-FEF29C0435DB}"/>
              </a:ext>
            </a:extLst>
          </p:cNvPr>
          <p:cNvSpPr>
            <a:spLocks noGrp="1"/>
          </p:cNvSpPr>
          <p:nvPr>
            <p:ph type="title"/>
          </p:nvPr>
        </p:nvSpPr>
        <p:spPr/>
        <p:txBody>
          <a:bodyPr/>
          <a:lstStyle/>
          <a:p>
            <a:r>
              <a:rPr lang="en-IN" b="1" u="sng" dirty="0">
                <a:solidFill>
                  <a:schemeClr val="accent1"/>
                </a:solidFill>
              </a:rPr>
              <a:t>Advantages &amp; Disadvantages Agile</a:t>
            </a:r>
            <a:endParaRPr lang="en-IN" dirty="0"/>
          </a:p>
        </p:txBody>
      </p:sp>
      <p:sp>
        <p:nvSpPr>
          <p:cNvPr id="3" name="Text Placeholder 2">
            <a:extLst>
              <a:ext uri="{FF2B5EF4-FFF2-40B4-BE49-F238E27FC236}">
                <a16:creationId xmlns:a16="http://schemas.microsoft.com/office/drawing/2014/main" id="{81605F99-A231-B1D1-1859-1F6DEE192F72}"/>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18388E93-FE0C-297E-90C9-A4566CA643BD}"/>
              </a:ext>
            </a:extLst>
          </p:cNvPr>
          <p:cNvSpPr>
            <a:spLocks noGrp="1"/>
          </p:cNvSpPr>
          <p:nvPr>
            <p:ph sz="half" idx="2"/>
          </p:nvPr>
        </p:nvSpPr>
        <p:spPr/>
        <p:txBody>
          <a:bodyPr/>
          <a:lstStyle/>
          <a:p>
            <a:r>
              <a:rPr lang="en-IN" dirty="0">
                <a:solidFill>
                  <a:schemeClr val="tx1"/>
                </a:solidFill>
              </a:rPr>
              <a:t>Flexibility</a:t>
            </a:r>
          </a:p>
          <a:p>
            <a:r>
              <a:rPr lang="en-IN" dirty="0">
                <a:solidFill>
                  <a:schemeClr val="tx1"/>
                </a:solidFill>
              </a:rPr>
              <a:t>Customer –Centric</a:t>
            </a:r>
          </a:p>
          <a:p>
            <a:r>
              <a:rPr lang="en-IN" dirty="0">
                <a:solidFill>
                  <a:schemeClr val="tx1"/>
                </a:solidFill>
              </a:rPr>
              <a:t>Faster Delivery</a:t>
            </a:r>
          </a:p>
          <a:p>
            <a:r>
              <a:rPr lang="en-IN" dirty="0">
                <a:solidFill>
                  <a:schemeClr val="tx1"/>
                </a:solidFill>
              </a:rPr>
              <a:t>Continuous Improvement</a:t>
            </a:r>
          </a:p>
          <a:p>
            <a:r>
              <a:rPr lang="en-IN" dirty="0">
                <a:solidFill>
                  <a:schemeClr val="tx1"/>
                </a:solidFill>
              </a:rPr>
              <a:t>Reduced Risk</a:t>
            </a:r>
          </a:p>
          <a:p>
            <a:r>
              <a:rPr lang="en-IN" dirty="0">
                <a:solidFill>
                  <a:schemeClr val="tx1"/>
                </a:solidFill>
              </a:rPr>
              <a:t>Increased Transparency</a:t>
            </a:r>
          </a:p>
          <a:p>
            <a:pPr marL="45720" indent="0">
              <a:buNone/>
            </a:pPr>
            <a:endParaRPr lang="en-IN" dirty="0"/>
          </a:p>
        </p:txBody>
      </p:sp>
      <p:sp>
        <p:nvSpPr>
          <p:cNvPr id="5" name="Text Placeholder 4">
            <a:extLst>
              <a:ext uri="{FF2B5EF4-FFF2-40B4-BE49-F238E27FC236}">
                <a16:creationId xmlns:a16="http://schemas.microsoft.com/office/drawing/2014/main" id="{0A0631EC-0BE7-4866-E217-422E5CAA5959}"/>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F5B2851A-48CC-4906-3687-155AF9ACAAA0}"/>
              </a:ext>
            </a:extLst>
          </p:cNvPr>
          <p:cNvSpPr>
            <a:spLocks noGrp="1"/>
          </p:cNvSpPr>
          <p:nvPr>
            <p:ph sz="quarter" idx="4"/>
          </p:nvPr>
        </p:nvSpPr>
        <p:spPr/>
        <p:txBody>
          <a:bodyPr/>
          <a:lstStyle/>
          <a:p>
            <a:r>
              <a:rPr lang="en-IN" dirty="0">
                <a:solidFill>
                  <a:schemeClr val="tx1"/>
                </a:solidFill>
              </a:rPr>
              <a:t>Lack of Predictability</a:t>
            </a:r>
          </a:p>
          <a:p>
            <a:r>
              <a:rPr lang="en-IN" dirty="0">
                <a:solidFill>
                  <a:schemeClr val="tx1"/>
                </a:solidFill>
              </a:rPr>
              <a:t>Customer Availability</a:t>
            </a:r>
          </a:p>
          <a:p>
            <a:r>
              <a:rPr lang="en-IN" dirty="0">
                <a:solidFill>
                  <a:schemeClr val="tx1"/>
                </a:solidFill>
              </a:rPr>
              <a:t>Documentation</a:t>
            </a:r>
          </a:p>
          <a:p>
            <a:r>
              <a:rPr lang="en-IN" dirty="0">
                <a:solidFill>
                  <a:schemeClr val="tx1"/>
                </a:solidFill>
              </a:rPr>
              <a:t>Complexity</a:t>
            </a:r>
          </a:p>
          <a:p>
            <a:r>
              <a:rPr lang="en-IN" dirty="0">
                <a:solidFill>
                  <a:schemeClr val="tx1"/>
                </a:solidFill>
              </a:rPr>
              <a:t>Scope Creep</a:t>
            </a:r>
          </a:p>
          <a:p>
            <a:r>
              <a:rPr lang="en-IN" dirty="0">
                <a:solidFill>
                  <a:schemeClr val="tx1"/>
                </a:solidFill>
              </a:rPr>
              <a:t>Dependency Management</a:t>
            </a:r>
          </a:p>
          <a:p>
            <a:endParaRPr lang="en-IN" dirty="0"/>
          </a:p>
        </p:txBody>
      </p:sp>
    </p:spTree>
    <p:extLst>
      <p:ext uri="{BB962C8B-B14F-4D97-AF65-F5344CB8AC3E}">
        <p14:creationId xmlns:p14="http://schemas.microsoft.com/office/powerpoint/2010/main" val="206727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DAB7-8BCA-9F51-B178-0F1512D97932}"/>
              </a:ext>
            </a:extLst>
          </p:cNvPr>
          <p:cNvSpPr>
            <a:spLocks noGrp="1"/>
          </p:cNvSpPr>
          <p:nvPr>
            <p:ph type="title"/>
          </p:nvPr>
        </p:nvSpPr>
        <p:spPr>
          <a:xfrm>
            <a:off x="1143000" y="1097280"/>
            <a:ext cx="3931920" cy="1009312"/>
          </a:xfrm>
        </p:spPr>
        <p:txBody>
          <a:bodyPr/>
          <a:lstStyle/>
          <a:p>
            <a:r>
              <a:rPr lang="en-US" sz="2400" b="1" dirty="0"/>
              <a:t>Spiral Model:</a:t>
            </a:r>
            <a:endParaRPr lang="en-IN" sz="2400" dirty="0"/>
          </a:p>
        </p:txBody>
      </p:sp>
      <p:sp>
        <p:nvSpPr>
          <p:cNvPr id="4" name="Text Placeholder 3">
            <a:extLst>
              <a:ext uri="{FF2B5EF4-FFF2-40B4-BE49-F238E27FC236}">
                <a16:creationId xmlns:a16="http://schemas.microsoft.com/office/drawing/2014/main" id="{D9617056-30BD-6F02-F43A-53B55B6DE761}"/>
              </a:ext>
            </a:extLst>
          </p:cNvPr>
          <p:cNvSpPr>
            <a:spLocks noGrp="1"/>
          </p:cNvSpPr>
          <p:nvPr>
            <p:ph type="body" sz="half" idx="2"/>
          </p:nvPr>
        </p:nvSpPr>
        <p:spPr>
          <a:xfrm>
            <a:off x="1143000" y="2280213"/>
            <a:ext cx="3931920" cy="3434787"/>
          </a:xfrm>
        </p:spPr>
        <p:txBody>
          <a:bodyPr/>
          <a:lstStyle/>
          <a:p>
            <a:pPr marL="285750" indent="-285750">
              <a:buFont typeface="Arial" panose="020B0604020202020204" pitchFamily="34" charset="0"/>
              <a:buChar char="•"/>
            </a:pPr>
            <a:r>
              <a:rPr lang="en-US" sz="1800" dirty="0">
                <a:solidFill>
                  <a:schemeClr val="tx1"/>
                </a:solidFill>
              </a:rPr>
              <a:t>The Spiral model combines iterative development with elements of the Waterfall model.</a:t>
            </a:r>
          </a:p>
          <a:p>
            <a:pPr marL="285750" indent="-285750">
              <a:buFont typeface="Arial" panose="020B0604020202020204" pitchFamily="34" charset="0"/>
              <a:buChar char="•"/>
            </a:pPr>
            <a:r>
              <a:rPr lang="en-US" sz="1800" dirty="0">
                <a:solidFill>
                  <a:schemeClr val="tx1"/>
                </a:solidFill>
              </a:rPr>
              <a:t>It involves cycles of planning, risk assessment, engineering, and evaluation.</a:t>
            </a:r>
          </a:p>
          <a:p>
            <a:pPr marL="285750" indent="-285750">
              <a:buFont typeface="Arial" panose="020B0604020202020204" pitchFamily="34" charset="0"/>
              <a:buChar char="•"/>
            </a:pPr>
            <a:r>
              <a:rPr lang="en-US" sz="1800" dirty="0">
                <a:solidFill>
                  <a:schemeClr val="tx1"/>
                </a:solidFill>
              </a:rPr>
              <a:t>Suited for projects with a high degree of risk or uncertainty.</a:t>
            </a:r>
          </a:p>
          <a:p>
            <a:endParaRPr lang="en-IN" dirty="0"/>
          </a:p>
        </p:txBody>
      </p:sp>
      <p:pic>
        <p:nvPicPr>
          <p:cNvPr id="3080" name="Picture 8" descr="Spiral Model - TAE">
            <a:extLst>
              <a:ext uri="{FF2B5EF4-FFF2-40B4-BE49-F238E27FC236}">
                <a16:creationId xmlns:a16="http://schemas.microsoft.com/office/drawing/2014/main" id="{EB26ECF5-CDE8-EC0D-E6BB-20A997F2E7C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807" b="80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3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278-5B3F-647A-B8FC-C592F81D54AD}"/>
              </a:ext>
            </a:extLst>
          </p:cNvPr>
          <p:cNvSpPr>
            <a:spLocks noGrp="1"/>
          </p:cNvSpPr>
          <p:nvPr>
            <p:ph type="title"/>
          </p:nvPr>
        </p:nvSpPr>
        <p:spPr/>
        <p:txBody>
          <a:bodyPr/>
          <a:lstStyle/>
          <a:p>
            <a:r>
              <a:rPr lang="en-IN" b="1" u="sng" dirty="0">
                <a:solidFill>
                  <a:schemeClr val="accent1"/>
                </a:solidFill>
              </a:rPr>
              <a:t>Advantages &amp; Disadvantages Spiral</a:t>
            </a:r>
            <a:endParaRPr lang="en-IN" dirty="0"/>
          </a:p>
        </p:txBody>
      </p:sp>
      <p:sp>
        <p:nvSpPr>
          <p:cNvPr id="3" name="Text Placeholder 2">
            <a:extLst>
              <a:ext uri="{FF2B5EF4-FFF2-40B4-BE49-F238E27FC236}">
                <a16:creationId xmlns:a16="http://schemas.microsoft.com/office/drawing/2014/main" id="{3E047892-E525-B888-1FEF-0A21A4EF701D}"/>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58256A04-2759-F8B7-1BDF-B2078FCC2230}"/>
              </a:ext>
            </a:extLst>
          </p:cNvPr>
          <p:cNvSpPr>
            <a:spLocks noGrp="1"/>
          </p:cNvSpPr>
          <p:nvPr>
            <p:ph sz="half" idx="2"/>
          </p:nvPr>
        </p:nvSpPr>
        <p:spPr/>
        <p:txBody>
          <a:bodyPr/>
          <a:lstStyle/>
          <a:p>
            <a:r>
              <a:rPr lang="en-IN" dirty="0">
                <a:solidFill>
                  <a:schemeClr val="tx1"/>
                </a:solidFill>
              </a:rPr>
              <a:t>Risk Management</a:t>
            </a:r>
          </a:p>
          <a:p>
            <a:r>
              <a:rPr lang="en-IN" dirty="0">
                <a:solidFill>
                  <a:schemeClr val="tx1"/>
                </a:solidFill>
              </a:rPr>
              <a:t>Flexibility</a:t>
            </a:r>
          </a:p>
          <a:p>
            <a:r>
              <a:rPr lang="en-IN" dirty="0">
                <a:solidFill>
                  <a:schemeClr val="tx1"/>
                </a:solidFill>
              </a:rPr>
              <a:t>Client Involvement</a:t>
            </a:r>
          </a:p>
          <a:p>
            <a:r>
              <a:rPr lang="en-IN" dirty="0">
                <a:solidFill>
                  <a:schemeClr val="tx1"/>
                </a:solidFill>
              </a:rPr>
              <a:t>High-Quality Output</a:t>
            </a:r>
          </a:p>
          <a:p>
            <a:endParaRPr lang="en-IN" dirty="0"/>
          </a:p>
        </p:txBody>
      </p:sp>
      <p:sp>
        <p:nvSpPr>
          <p:cNvPr id="5" name="Text Placeholder 4">
            <a:extLst>
              <a:ext uri="{FF2B5EF4-FFF2-40B4-BE49-F238E27FC236}">
                <a16:creationId xmlns:a16="http://schemas.microsoft.com/office/drawing/2014/main" id="{846DFE7E-3721-529B-325A-74C2CDDF5AAD}"/>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3222C64B-E500-A771-3FDA-6B5EC0F7EA62}"/>
              </a:ext>
            </a:extLst>
          </p:cNvPr>
          <p:cNvSpPr>
            <a:spLocks noGrp="1"/>
          </p:cNvSpPr>
          <p:nvPr>
            <p:ph sz="quarter" idx="4"/>
          </p:nvPr>
        </p:nvSpPr>
        <p:spPr/>
        <p:txBody>
          <a:bodyPr/>
          <a:lstStyle/>
          <a:p>
            <a:r>
              <a:rPr lang="en-IN" dirty="0">
                <a:solidFill>
                  <a:schemeClr val="tx1"/>
                </a:solidFill>
              </a:rPr>
              <a:t>Complexity</a:t>
            </a:r>
          </a:p>
          <a:p>
            <a:r>
              <a:rPr lang="en-IN" dirty="0">
                <a:solidFill>
                  <a:schemeClr val="tx1"/>
                </a:solidFill>
              </a:rPr>
              <a:t>Resource Intensive</a:t>
            </a:r>
          </a:p>
          <a:p>
            <a:r>
              <a:rPr lang="en-IN" dirty="0">
                <a:solidFill>
                  <a:schemeClr val="tx1"/>
                </a:solidFill>
              </a:rPr>
              <a:t>Potentially Longer Timelines</a:t>
            </a:r>
          </a:p>
          <a:p>
            <a:r>
              <a:rPr lang="en-IN" dirty="0">
                <a:solidFill>
                  <a:schemeClr val="tx1"/>
                </a:solidFill>
              </a:rPr>
              <a:t>Not Suitable for All Projects</a:t>
            </a:r>
          </a:p>
        </p:txBody>
      </p:sp>
    </p:spTree>
    <p:extLst>
      <p:ext uri="{BB962C8B-B14F-4D97-AF65-F5344CB8AC3E}">
        <p14:creationId xmlns:p14="http://schemas.microsoft.com/office/powerpoint/2010/main" val="239079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CD56-F015-DD54-CF6A-F1B327B7AE62}"/>
              </a:ext>
            </a:extLst>
          </p:cNvPr>
          <p:cNvSpPr>
            <a:spLocks noGrp="1"/>
          </p:cNvSpPr>
          <p:nvPr>
            <p:ph type="title"/>
          </p:nvPr>
        </p:nvSpPr>
        <p:spPr>
          <a:xfrm>
            <a:off x="1143000" y="1069847"/>
            <a:ext cx="3931920" cy="766244"/>
          </a:xfrm>
        </p:spPr>
        <p:txBody>
          <a:bodyPr/>
          <a:lstStyle/>
          <a:p>
            <a:r>
              <a:rPr lang="en-IN" sz="2400" dirty="0"/>
              <a:t>V-Model (Validation and Verification Model)</a:t>
            </a:r>
          </a:p>
        </p:txBody>
      </p:sp>
      <p:sp>
        <p:nvSpPr>
          <p:cNvPr id="4" name="Text Placeholder 3">
            <a:extLst>
              <a:ext uri="{FF2B5EF4-FFF2-40B4-BE49-F238E27FC236}">
                <a16:creationId xmlns:a16="http://schemas.microsoft.com/office/drawing/2014/main" id="{7F858A25-EF8B-0EAE-0EC1-F7C81F607BA3}"/>
              </a:ext>
            </a:extLst>
          </p:cNvPr>
          <p:cNvSpPr>
            <a:spLocks noGrp="1"/>
          </p:cNvSpPr>
          <p:nvPr>
            <p:ph type="body" sz="half" idx="2"/>
          </p:nvPr>
        </p:nvSpPr>
        <p:spPr>
          <a:xfrm>
            <a:off x="1143000" y="1932973"/>
            <a:ext cx="3931920" cy="3855180"/>
          </a:xfrm>
        </p:spPr>
        <p:txBody>
          <a:bodyPr/>
          <a:lstStyle/>
          <a:p>
            <a:pPr marL="285750" indent="-285750">
              <a:buFont typeface="Arial" panose="020B0604020202020204" pitchFamily="34" charset="0"/>
              <a:buChar char="•"/>
            </a:pPr>
            <a:r>
              <a:rPr lang="en-US" sz="1800" dirty="0">
                <a:solidFill>
                  <a:schemeClr val="tx1"/>
                </a:solidFill>
              </a:rPr>
              <a:t>An extension of the Waterfall model.</a:t>
            </a:r>
          </a:p>
          <a:p>
            <a:pPr marL="285750" indent="-285750">
              <a:buFont typeface="Arial" panose="020B0604020202020204" pitchFamily="34" charset="0"/>
              <a:buChar char="•"/>
            </a:pPr>
            <a:r>
              <a:rPr lang="en-US" sz="1800" dirty="0">
                <a:solidFill>
                  <a:schemeClr val="tx1"/>
                </a:solidFill>
              </a:rPr>
              <a:t>Emphasizes the importance of validation and verification at each phase.</a:t>
            </a:r>
          </a:p>
          <a:p>
            <a:pPr marL="285750" indent="-285750">
              <a:buFont typeface="Arial" panose="020B0604020202020204" pitchFamily="34" charset="0"/>
              <a:buChar char="•"/>
            </a:pPr>
            <a:r>
              <a:rPr lang="en-US" sz="1800" dirty="0">
                <a:solidFill>
                  <a:schemeClr val="tx1"/>
                </a:solidFill>
              </a:rPr>
              <a:t>Testing is parallel to development.</a:t>
            </a:r>
          </a:p>
          <a:p>
            <a:pPr marL="285750" indent="-285750">
              <a:buFont typeface="Arial" panose="020B0604020202020204" pitchFamily="34" charset="0"/>
              <a:buChar char="•"/>
            </a:pPr>
            <a:r>
              <a:rPr lang="en-US" sz="1800" dirty="0">
                <a:solidFill>
                  <a:schemeClr val="tx1"/>
                </a:solidFill>
              </a:rPr>
              <a:t>Ensures that each development stage has a corresponding testing phase.</a:t>
            </a:r>
          </a:p>
          <a:p>
            <a:endParaRPr lang="en-IN" dirty="0"/>
          </a:p>
        </p:txBody>
      </p:sp>
      <p:pic>
        <p:nvPicPr>
          <p:cNvPr id="4098" name="Picture 2" descr="QA Process: Different Stages Of QA LifeCycle &amp; Approach 2023">
            <a:extLst>
              <a:ext uri="{FF2B5EF4-FFF2-40B4-BE49-F238E27FC236}">
                <a16:creationId xmlns:a16="http://schemas.microsoft.com/office/drawing/2014/main" id="{F5B72688-A1A1-FDEC-F981-2C7B1D146C1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267" r="142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44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430A-4CEB-73CF-3E6A-FD5462913198}"/>
              </a:ext>
            </a:extLst>
          </p:cNvPr>
          <p:cNvSpPr>
            <a:spLocks noGrp="1"/>
          </p:cNvSpPr>
          <p:nvPr>
            <p:ph type="title"/>
          </p:nvPr>
        </p:nvSpPr>
        <p:spPr/>
        <p:txBody>
          <a:bodyPr/>
          <a:lstStyle/>
          <a:p>
            <a:r>
              <a:rPr lang="en-IN" b="1" u="sng" dirty="0">
                <a:solidFill>
                  <a:schemeClr val="accent1"/>
                </a:solidFill>
              </a:rPr>
              <a:t>Advantages &amp; Disadvantages V-Model</a:t>
            </a:r>
            <a:endParaRPr lang="en-IN" dirty="0"/>
          </a:p>
        </p:txBody>
      </p:sp>
      <p:sp>
        <p:nvSpPr>
          <p:cNvPr id="3" name="Text Placeholder 2">
            <a:extLst>
              <a:ext uri="{FF2B5EF4-FFF2-40B4-BE49-F238E27FC236}">
                <a16:creationId xmlns:a16="http://schemas.microsoft.com/office/drawing/2014/main" id="{57DFE39D-8508-2BDC-FD44-8CD34B66525B}"/>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A376BEC4-D2E6-1507-38D2-0FDB01AB1807}"/>
              </a:ext>
            </a:extLst>
          </p:cNvPr>
          <p:cNvSpPr>
            <a:spLocks noGrp="1"/>
          </p:cNvSpPr>
          <p:nvPr>
            <p:ph sz="half" idx="2"/>
          </p:nvPr>
        </p:nvSpPr>
        <p:spPr/>
        <p:txBody>
          <a:bodyPr/>
          <a:lstStyle/>
          <a:p>
            <a:r>
              <a:rPr lang="en-IN" dirty="0">
                <a:solidFill>
                  <a:schemeClr val="tx1"/>
                </a:solidFill>
              </a:rPr>
              <a:t>Clear and Well-Defined Phases</a:t>
            </a:r>
          </a:p>
          <a:p>
            <a:r>
              <a:rPr lang="en-IN" dirty="0">
                <a:solidFill>
                  <a:schemeClr val="tx1"/>
                </a:solidFill>
              </a:rPr>
              <a:t>Strong Emphasis on Testing</a:t>
            </a:r>
          </a:p>
          <a:p>
            <a:r>
              <a:rPr lang="en-IN" dirty="0">
                <a:solidFill>
                  <a:schemeClr val="tx1"/>
                </a:solidFill>
              </a:rPr>
              <a:t>Traceability</a:t>
            </a:r>
          </a:p>
          <a:p>
            <a:r>
              <a:rPr lang="en-IN" dirty="0">
                <a:solidFill>
                  <a:schemeClr val="tx1"/>
                </a:solidFill>
              </a:rPr>
              <a:t>Predictable Outcomes</a:t>
            </a:r>
          </a:p>
          <a:p>
            <a:r>
              <a:rPr lang="en-IN" dirty="0">
                <a:solidFill>
                  <a:schemeClr val="tx1"/>
                </a:solidFill>
              </a:rPr>
              <a:t>Reduced Ambiguity</a:t>
            </a:r>
          </a:p>
          <a:p>
            <a:endParaRPr lang="en-IN" dirty="0"/>
          </a:p>
        </p:txBody>
      </p:sp>
      <p:sp>
        <p:nvSpPr>
          <p:cNvPr id="5" name="Text Placeholder 4">
            <a:extLst>
              <a:ext uri="{FF2B5EF4-FFF2-40B4-BE49-F238E27FC236}">
                <a16:creationId xmlns:a16="http://schemas.microsoft.com/office/drawing/2014/main" id="{E95A0090-40A2-1382-DD9D-AA4A9DBE6ED1}"/>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CC7B4F05-8998-2F76-DEBE-CF6DA084F062}"/>
              </a:ext>
            </a:extLst>
          </p:cNvPr>
          <p:cNvSpPr>
            <a:spLocks noGrp="1"/>
          </p:cNvSpPr>
          <p:nvPr>
            <p:ph sz="quarter" idx="4"/>
          </p:nvPr>
        </p:nvSpPr>
        <p:spPr/>
        <p:txBody>
          <a:bodyPr/>
          <a:lstStyle/>
          <a:p>
            <a:r>
              <a:rPr lang="en-IN" dirty="0">
                <a:solidFill>
                  <a:schemeClr val="tx1"/>
                </a:solidFill>
              </a:rPr>
              <a:t>Rigidity </a:t>
            </a:r>
          </a:p>
          <a:p>
            <a:r>
              <a:rPr lang="en-IN" dirty="0">
                <a:solidFill>
                  <a:schemeClr val="tx1"/>
                </a:solidFill>
              </a:rPr>
              <a:t>Sequential Approach</a:t>
            </a:r>
          </a:p>
          <a:p>
            <a:r>
              <a:rPr lang="en-IN" dirty="0">
                <a:solidFill>
                  <a:schemeClr val="tx1"/>
                </a:solidFill>
              </a:rPr>
              <a:t>Limited Customer Involvement</a:t>
            </a:r>
          </a:p>
          <a:p>
            <a:r>
              <a:rPr lang="en-IN" dirty="0">
                <a:solidFill>
                  <a:schemeClr val="tx1"/>
                </a:solidFill>
              </a:rPr>
              <a:t>Resource –Intensive</a:t>
            </a:r>
          </a:p>
          <a:p>
            <a:r>
              <a:rPr lang="en-IN" dirty="0">
                <a:solidFill>
                  <a:schemeClr val="tx1"/>
                </a:solidFill>
              </a:rPr>
              <a:t>Complexity</a:t>
            </a:r>
          </a:p>
        </p:txBody>
      </p:sp>
    </p:spTree>
    <p:extLst>
      <p:ext uri="{BB962C8B-B14F-4D97-AF65-F5344CB8AC3E}">
        <p14:creationId xmlns:p14="http://schemas.microsoft.com/office/powerpoint/2010/main" val="91891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86C2-2D05-51E3-9B8E-6F79430CA83F}"/>
              </a:ext>
            </a:extLst>
          </p:cNvPr>
          <p:cNvSpPr>
            <a:spLocks noGrp="1"/>
          </p:cNvSpPr>
          <p:nvPr>
            <p:ph type="title"/>
          </p:nvPr>
        </p:nvSpPr>
        <p:spPr>
          <a:xfrm>
            <a:off x="1143000" y="1097280"/>
            <a:ext cx="3931920" cy="893566"/>
          </a:xfrm>
        </p:spPr>
        <p:txBody>
          <a:bodyPr/>
          <a:lstStyle/>
          <a:p>
            <a:r>
              <a:rPr lang="en-IN" sz="2400" b="1" i="0" dirty="0">
                <a:effectLst/>
                <a:latin typeface="Söhne"/>
              </a:rPr>
              <a:t>Iterative Model</a:t>
            </a:r>
            <a:endParaRPr lang="en-IN" sz="2400" dirty="0"/>
          </a:p>
        </p:txBody>
      </p:sp>
      <p:sp>
        <p:nvSpPr>
          <p:cNvPr id="4" name="Text Placeholder 3">
            <a:extLst>
              <a:ext uri="{FF2B5EF4-FFF2-40B4-BE49-F238E27FC236}">
                <a16:creationId xmlns:a16="http://schemas.microsoft.com/office/drawing/2014/main" id="{CC739A1F-D1FD-2432-C4B2-A965A0170E80}"/>
              </a:ext>
            </a:extLst>
          </p:cNvPr>
          <p:cNvSpPr>
            <a:spLocks noGrp="1"/>
          </p:cNvSpPr>
          <p:nvPr>
            <p:ph type="body" sz="half" idx="2"/>
          </p:nvPr>
        </p:nvSpPr>
        <p:spPr>
          <a:xfrm>
            <a:off x="1143000" y="2118167"/>
            <a:ext cx="3931920" cy="3596833"/>
          </a:xfrm>
        </p:spPr>
        <p:txBody>
          <a:bodyPr/>
          <a:lstStyle/>
          <a:p>
            <a:pPr marL="285750" indent="-285750" algn="l">
              <a:buFont typeface="Arial" panose="020B0604020202020204" pitchFamily="34" charset="0"/>
              <a:buChar char="•"/>
            </a:pPr>
            <a:r>
              <a:rPr lang="en-US" sz="1800" b="0" i="0" dirty="0">
                <a:solidFill>
                  <a:srgbClr val="374151"/>
                </a:solidFill>
                <a:effectLst/>
                <a:latin typeface="Söhne"/>
              </a:rPr>
              <a:t>Repeats the development process in cycles (iterations).</a:t>
            </a:r>
          </a:p>
          <a:p>
            <a:pPr marL="285750" indent="-285750" algn="l">
              <a:buFont typeface="Arial" panose="020B0604020202020204" pitchFamily="34" charset="0"/>
              <a:buChar char="•"/>
            </a:pPr>
            <a:r>
              <a:rPr lang="en-US" sz="1800" b="0" i="0" dirty="0">
                <a:solidFill>
                  <a:srgbClr val="374151"/>
                </a:solidFill>
                <a:effectLst/>
                <a:latin typeface="Söhne"/>
              </a:rPr>
              <a:t>Each iteration adds new features or improvements.</a:t>
            </a:r>
          </a:p>
          <a:p>
            <a:pPr marL="285750" indent="-285750" algn="l">
              <a:buFont typeface="Arial" panose="020B0604020202020204" pitchFamily="34" charset="0"/>
              <a:buChar char="•"/>
            </a:pPr>
            <a:r>
              <a:rPr lang="en-US" sz="1800" b="0" i="0" dirty="0">
                <a:solidFill>
                  <a:srgbClr val="374151"/>
                </a:solidFill>
                <a:effectLst/>
                <a:latin typeface="Söhne"/>
              </a:rPr>
              <a:t>Suitable for projects with evolving or unclear requirements.</a:t>
            </a:r>
          </a:p>
          <a:p>
            <a:pPr marL="285750" indent="-285750" algn="l">
              <a:buFont typeface="Arial" panose="020B0604020202020204" pitchFamily="34" charset="0"/>
              <a:buChar char="•"/>
            </a:pPr>
            <a:r>
              <a:rPr lang="en-US" sz="1800" b="0" i="0" dirty="0">
                <a:solidFill>
                  <a:srgbClr val="374151"/>
                </a:solidFill>
                <a:effectLst/>
                <a:latin typeface="Söhne"/>
              </a:rPr>
              <a:t>Allows for early delivery of a partial product.</a:t>
            </a:r>
          </a:p>
          <a:p>
            <a:endParaRPr lang="en-IN" dirty="0"/>
          </a:p>
        </p:txBody>
      </p:sp>
      <p:pic>
        <p:nvPicPr>
          <p:cNvPr id="5124" name="Picture 4" descr="Iterative Development: A Starter's Guide - DistantJob - Remote Recruitment  Agency">
            <a:extLst>
              <a:ext uri="{FF2B5EF4-FFF2-40B4-BE49-F238E27FC236}">
                <a16:creationId xmlns:a16="http://schemas.microsoft.com/office/drawing/2014/main" id="{CDAE1E81-BDF8-032C-CF0B-7A8AA1D83A3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479" r="6479"/>
          <a:stretch>
            <a:fillRect/>
          </a:stretch>
        </p:blipFill>
        <p:spPr bwMode="auto">
          <a:xfrm>
            <a:off x="4964113" y="512763"/>
            <a:ext cx="6942137"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39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292C-90A6-766E-F4AE-4E0C57DE9B24}"/>
              </a:ext>
            </a:extLst>
          </p:cNvPr>
          <p:cNvSpPr>
            <a:spLocks noGrp="1"/>
          </p:cNvSpPr>
          <p:nvPr>
            <p:ph type="title"/>
          </p:nvPr>
        </p:nvSpPr>
        <p:spPr/>
        <p:txBody>
          <a:bodyPr/>
          <a:lstStyle/>
          <a:p>
            <a:r>
              <a:rPr lang="en-IN" b="1" u="sng" dirty="0">
                <a:solidFill>
                  <a:schemeClr val="accent1"/>
                </a:solidFill>
              </a:rPr>
              <a:t>Advantages &amp; Disadvantages </a:t>
            </a:r>
            <a:r>
              <a:rPr lang="en-IN" sz="4400" b="1" i="0" dirty="0">
                <a:effectLst/>
                <a:latin typeface="Söhne"/>
              </a:rPr>
              <a:t>Iterative Model</a:t>
            </a:r>
            <a:endParaRPr lang="en-IN" dirty="0"/>
          </a:p>
        </p:txBody>
      </p:sp>
      <p:sp>
        <p:nvSpPr>
          <p:cNvPr id="3" name="Text Placeholder 2">
            <a:extLst>
              <a:ext uri="{FF2B5EF4-FFF2-40B4-BE49-F238E27FC236}">
                <a16:creationId xmlns:a16="http://schemas.microsoft.com/office/drawing/2014/main" id="{72890A5E-69E6-8D3F-B8B6-177290987480}"/>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636A6D69-0045-3873-64DA-024E4D091F34}"/>
              </a:ext>
            </a:extLst>
          </p:cNvPr>
          <p:cNvSpPr>
            <a:spLocks noGrp="1"/>
          </p:cNvSpPr>
          <p:nvPr>
            <p:ph sz="half" idx="2"/>
          </p:nvPr>
        </p:nvSpPr>
        <p:spPr/>
        <p:txBody>
          <a:bodyPr/>
          <a:lstStyle/>
          <a:p>
            <a:r>
              <a:rPr lang="en-IN" dirty="0">
                <a:solidFill>
                  <a:schemeClr val="tx1"/>
                </a:solidFill>
              </a:rPr>
              <a:t>Flexibility</a:t>
            </a:r>
          </a:p>
          <a:p>
            <a:r>
              <a:rPr lang="en-IN" dirty="0">
                <a:solidFill>
                  <a:schemeClr val="tx1"/>
                </a:solidFill>
              </a:rPr>
              <a:t>Early Deliveries</a:t>
            </a:r>
          </a:p>
          <a:p>
            <a:r>
              <a:rPr lang="en-IN" dirty="0">
                <a:solidFill>
                  <a:schemeClr val="tx1"/>
                </a:solidFill>
              </a:rPr>
              <a:t>Continuous Improvement</a:t>
            </a:r>
          </a:p>
          <a:p>
            <a:r>
              <a:rPr lang="en-IN" dirty="0">
                <a:solidFill>
                  <a:schemeClr val="tx1"/>
                </a:solidFill>
              </a:rPr>
              <a:t>Risk Reduction</a:t>
            </a:r>
          </a:p>
          <a:p>
            <a:r>
              <a:rPr lang="en-IN" dirty="0">
                <a:solidFill>
                  <a:schemeClr val="tx1"/>
                </a:solidFill>
              </a:rPr>
              <a:t>Customer Involvement</a:t>
            </a:r>
          </a:p>
          <a:p>
            <a:pPr marL="45720" indent="0">
              <a:buNone/>
            </a:pPr>
            <a:endParaRPr lang="en-IN" dirty="0"/>
          </a:p>
          <a:p>
            <a:endParaRPr lang="en-IN" dirty="0"/>
          </a:p>
          <a:p>
            <a:endParaRPr lang="en-IN" dirty="0"/>
          </a:p>
        </p:txBody>
      </p:sp>
      <p:sp>
        <p:nvSpPr>
          <p:cNvPr id="5" name="Text Placeholder 4">
            <a:extLst>
              <a:ext uri="{FF2B5EF4-FFF2-40B4-BE49-F238E27FC236}">
                <a16:creationId xmlns:a16="http://schemas.microsoft.com/office/drawing/2014/main" id="{DEC66484-8955-3D88-91D8-6BA79C4DA84B}"/>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ABBEF11C-8C09-1126-D672-F2BFF3E3B1AA}"/>
              </a:ext>
            </a:extLst>
          </p:cNvPr>
          <p:cNvSpPr>
            <a:spLocks noGrp="1"/>
          </p:cNvSpPr>
          <p:nvPr>
            <p:ph sz="quarter" idx="4"/>
          </p:nvPr>
        </p:nvSpPr>
        <p:spPr/>
        <p:txBody>
          <a:bodyPr/>
          <a:lstStyle/>
          <a:p>
            <a:r>
              <a:rPr lang="en-IN" dirty="0">
                <a:solidFill>
                  <a:schemeClr val="tx1"/>
                </a:solidFill>
              </a:rPr>
              <a:t>Complexity</a:t>
            </a:r>
          </a:p>
          <a:p>
            <a:r>
              <a:rPr lang="en-IN" dirty="0">
                <a:solidFill>
                  <a:schemeClr val="tx1"/>
                </a:solidFill>
              </a:rPr>
              <a:t>Resource-Intensive</a:t>
            </a:r>
          </a:p>
          <a:p>
            <a:r>
              <a:rPr lang="en-IN" dirty="0">
                <a:solidFill>
                  <a:schemeClr val="tx1"/>
                </a:solidFill>
              </a:rPr>
              <a:t>Continuous Monitoring</a:t>
            </a:r>
          </a:p>
          <a:p>
            <a:r>
              <a:rPr lang="en-IN" dirty="0">
                <a:solidFill>
                  <a:schemeClr val="tx1"/>
                </a:solidFill>
              </a:rPr>
              <a:t>Lack of Defined End</a:t>
            </a:r>
          </a:p>
          <a:p>
            <a:r>
              <a:rPr lang="en-IN" dirty="0">
                <a:solidFill>
                  <a:schemeClr val="tx1"/>
                </a:solidFill>
              </a:rPr>
              <a:t>Scope Creep</a:t>
            </a:r>
          </a:p>
        </p:txBody>
      </p:sp>
    </p:spTree>
    <p:extLst>
      <p:ext uri="{BB962C8B-B14F-4D97-AF65-F5344CB8AC3E}">
        <p14:creationId xmlns:p14="http://schemas.microsoft.com/office/powerpoint/2010/main" val="152245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9008-4E93-01F5-3828-12841C1BDC42}"/>
              </a:ext>
            </a:extLst>
          </p:cNvPr>
          <p:cNvSpPr>
            <a:spLocks noGrp="1"/>
          </p:cNvSpPr>
          <p:nvPr>
            <p:ph type="title"/>
          </p:nvPr>
        </p:nvSpPr>
        <p:spPr/>
        <p:txBody>
          <a:bodyPr>
            <a:normAutofit/>
          </a:bodyPr>
          <a:lstStyle/>
          <a:p>
            <a:r>
              <a:rPr lang="en-IN" dirty="0"/>
              <a:t>      </a:t>
            </a:r>
            <a:r>
              <a:rPr lang="en-IN" b="1" u="sng" dirty="0">
                <a:solidFill>
                  <a:schemeClr val="accent1"/>
                </a:solidFill>
              </a:rPr>
              <a:t>Advantages &amp; Disadvantages SDLC</a:t>
            </a:r>
            <a:br>
              <a:rPr lang="en-IN" dirty="0"/>
            </a:br>
            <a:endParaRPr lang="en-IN" dirty="0"/>
          </a:p>
        </p:txBody>
      </p:sp>
      <p:sp>
        <p:nvSpPr>
          <p:cNvPr id="3" name="Text Placeholder 2">
            <a:extLst>
              <a:ext uri="{FF2B5EF4-FFF2-40B4-BE49-F238E27FC236}">
                <a16:creationId xmlns:a16="http://schemas.microsoft.com/office/drawing/2014/main" id="{097608CE-2864-890A-2DEA-7987A8E44CAF}"/>
              </a:ext>
            </a:extLst>
          </p:cNvPr>
          <p:cNvSpPr>
            <a:spLocks noGrp="1"/>
          </p:cNvSpPr>
          <p:nvPr>
            <p:ph type="body" idx="1"/>
          </p:nvPr>
        </p:nvSpPr>
        <p:spPr/>
        <p:txBody>
          <a:bodyPr>
            <a:normAutofit fontScale="85000" lnSpcReduction="20000"/>
          </a:bodyPr>
          <a:lstStyle/>
          <a:p>
            <a:r>
              <a:rPr lang="en-IN" dirty="0"/>
              <a:t>       </a:t>
            </a:r>
            <a:r>
              <a:rPr lang="en-IN" sz="3400" b="1" dirty="0"/>
              <a:t>Advantages </a:t>
            </a:r>
          </a:p>
          <a:p>
            <a:endParaRPr lang="en-IN" dirty="0"/>
          </a:p>
        </p:txBody>
      </p:sp>
      <p:sp>
        <p:nvSpPr>
          <p:cNvPr id="4" name="Content Placeholder 3">
            <a:extLst>
              <a:ext uri="{FF2B5EF4-FFF2-40B4-BE49-F238E27FC236}">
                <a16:creationId xmlns:a16="http://schemas.microsoft.com/office/drawing/2014/main" id="{9C35FBD2-998A-E0E8-3580-B87BB4DF9F02}"/>
              </a:ext>
            </a:extLst>
          </p:cNvPr>
          <p:cNvSpPr>
            <a:spLocks noGrp="1"/>
          </p:cNvSpPr>
          <p:nvPr>
            <p:ph sz="half" idx="2"/>
          </p:nvPr>
        </p:nvSpPr>
        <p:spPr/>
        <p:txBody>
          <a:bodyPr>
            <a:normAutofit/>
          </a:bodyPr>
          <a:lstStyle/>
          <a:p>
            <a:r>
              <a:rPr lang="en-IN" sz="1900" dirty="0">
                <a:solidFill>
                  <a:schemeClr val="tx1"/>
                </a:solidFill>
              </a:rPr>
              <a:t>Improved Planning </a:t>
            </a:r>
          </a:p>
          <a:p>
            <a:r>
              <a:rPr lang="en-IN" sz="1900" dirty="0">
                <a:solidFill>
                  <a:schemeClr val="tx1"/>
                </a:solidFill>
              </a:rPr>
              <a:t>Better Quality Assurance</a:t>
            </a:r>
          </a:p>
          <a:p>
            <a:r>
              <a:rPr lang="en-IN" sz="1900" dirty="0">
                <a:solidFill>
                  <a:schemeClr val="tx1"/>
                </a:solidFill>
              </a:rPr>
              <a:t>Cost Control</a:t>
            </a:r>
          </a:p>
          <a:p>
            <a:r>
              <a:rPr lang="en-IN" sz="1900" dirty="0">
                <a:solidFill>
                  <a:schemeClr val="tx1"/>
                </a:solidFill>
              </a:rPr>
              <a:t>Risk Management</a:t>
            </a:r>
          </a:p>
          <a:p>
            <a:r>
              <a:rPr lang="en-IN" sz="1900" dirty="0">
                <a:solidFill>
                  <a:schemeClr val="tx1"/>
                </a:solidFill>
              </a:rPr>
              <a:t>Documentation</a:t>
            </a:r>
          </a:p>
          <a:p>
            <a:r>
              <a:rPr lang="en-IN" sz="1900" dirty="0">
                <a:solidFill>
                  <a:schemeClr val="tx1"/>
                </a:solidFill>
              </a:rPr>
              <a:t>Continuous Improvement</a:t>
            </a:r>
          </a:p>
          <a:p>
            <a:endParaRPr lang="en-IN" dirty="0"/>
          </a:p>
        </p:txBody>
      </p:sp>
      <p:sp>
        <p:nvSpPr>
          <p:cNvPr id="5" name="Text Placeholder 4">
            <a:extLst>
              <a:ext uri="{FF2B5EF4-FFF2-40B4-BE49-F238E27FC236}">
                <a16:creationId xmlns:a16="http://schemas.microsoft.com/office/drawing/2014/main" id="{E331B1B6-A1DB-F7DC-30B3-E5EE629E0A57}"/>
              </a:ext>
            </a:extLst>
          </p:cNvPr>
          <p:cNvSpPr>
            <a:spLocks noGrp="1"/>
          </p:cNvSpPr>
          <p:nvPr>
            <p:ph type="body" sz="quarter" idx="3"/>
          </p:nvPr>
        </p:nvSpPr>
        <p:spPr/>
        <p:txBody>
          <a:bodyPr>
            <a:normAutofit fontScale="85000" lnSpcReduction="20000"/>
          </a:bodyPr>
          <a:lstStyle/>
          <a:p>
            <a:r>
              <a:rPr lang="en-IN" sz="4400" dirty="0"/>
              <a:t>  </a:t>
            </a:r>
            <a:r>
              <a:rPr lang="en-IN" sz="3400" b="1" dirty="0"/>
              <a:t>Disadvantages</a:t>
            </a:r>
          </a:p>
          <a:p>
            <a:r>
              <a:rPr lang="en-IN" dirty="0"/>
              <a:t>      </a:t>
            </a:r>
          </a:p>
        </p:txBody>
      </p:sp>
      <p:sp>
        <p:nvSpPr>
          <p:cNvPr id="6" name="Content Placeholder 5">
            <a:extLst>
              <a:ext uri="{FF2B5EF4-FFF2-40B4-BE49-F238E27FC236}">
                <a16:creationId xmlns:a16="http://schemas.microsoft.com/office/drawing/2014/main" id="{130DEF64-88B6-3396-DBA2-23EE371BD199}"/>
              </a:ext>
            </a:extLst>
          </p:cNvPr>
          <p:cNvSpPr>
            <a:spLocks noGrp="1"/>
          </p:cNvSpPr>
          <p:nvPr>
            <p:ph sz="quarter" idx="4"/>
          </p:nvPr>
        </p:nvSpPr>
        <p:spPr/>
        <p:txBody>
          <a:bodyPr>
            <a:normAutofit/>
          </a:bodyPr>
          <a:lstStyle/>
          <a:p>
            <a:r>
              <a:rPr lang="en-IN" sz="1900" dirty="0">
                <a:solidFill>
                  <a:schemeClr val="tx1"/>
                </a:solidFill>
              </a:rPr>
              <a:t>Lengthy Timeframes</a:t>
            </a:r>
          </a:p>
          <a:p>
            <a:r>
              <a:rPr lang="en-IN" sz="1900" dirty="0">
                <a:solidFill>
                  <a:schemeClr val="tx1"/>
                </a:solidFill>
              </a:rPr>
              <a:t>Upfront Costs</a:t>
            </a:r>
          </a:p>
          <a:p>
            <a:r>
              <a:rPr lang="en-IN" sz="1900" dirty="0">
                <a:solidFill>
                  <a:schemeClr val="tx1"/>
                </a:solidFill>
              </a:rPr>
              <a:t>Overhead</a:t>
            </a:r>
          </a:p>
          <a:p>
            <a:r>
              <a:rPr lang="en-IN" sz="1900" dirty="0">
                <a:solidFill>
                  <a:schemeClr val="tx1"/>
                </a:solidFill>
              </a:rPr>
              <a:t>Limited User Involvement</a:t>
            </a:r>
          </a:p>
          <a:p>
            <a:r>
              <a:rPr lang="en-IN" sz="1900" dirty="0">
                <a:solidFill>
                  <a:schemeClr val="tx1"/>
                </a:solidFill>
              </a:rPr>
              <a:t>Not Ideal for Small Projects</a:t>
            </a:r>
          </a:p>
          <a:p>
            <a:r>
              <a:rPr lang="en-IN" sz="1900" dirty="0">
                <a:solidFill>
                  <a:schemeClr val="tx1"/>
                </a:solidFill>
              </a:rPr>
              <a:t>Difficulty Handling Uncertainty</a:t>
            </a:r>
          </a:p>
          <a:p>
            <a:endParaRPr lang="en-IN" dirty="0"/>
          </a:p>
        </p:txBody>
      </p:sp>
    </p:spTree>
    <p:extLst>
      <p:ext uri="{BB962C8B-B14F-4D97-AF65-F5344CB8AC3E}">
        <p14:creationId xmlns:p14="http://schemas.microsoft.com/office/powerpoint/2010/main" val="306606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578A-501F-D9A0-94CA-B089C473541B}"/>
              </a:ext>
            </a:extLst>
          </p:cNvPr>
          <p:cNvSpPr>
            <a:spLocks noGrp="1"/>
          </p:cNvSpPr>
          <p:nvPr>
            <p:ph type="title"/>
          </p:nvPr>
        </p:nvSpPr>
        <p:spPr/>
        <p:txBody>
          <a:bodyPr/>
          <a:lstStyle/>
          <a:p>
            <a:r>
              <a:rPr lang="en-IN" b="0" i="0" dirty="0">
                <a:solidFill>
                  <a:srgbClr val="343541"/>
                </a:solidFill>
                <a:effectLst/>
                <a:latin typeface="Söhne"/>
              </a:rPr>
              <a:t>                  </a:t>
            </a:r>
            <a:r>
              <a:rPr lang="en-IN" b="0" i="0" u="sng" dirty="0">
                <a:solidFill>
                  <a:schemeClr val="accent1"/>
                </a:solidFill>
                <a:effectLst/>
                <a:latin typeface="Söhne"/>
              </a:rPr>
              <a:t>Challenges &amp;Risks SDLC</a:t>
            </a:r>
            <a:endParaRPr lang="en-IN" u="sng" dirty="0">
              <a:solidFill>
                <a:schemeClr val="accent1"/>
              </a:solidFill>
            </a:endParaRPr>
          </a:p>
        </p:txBody>
      </p:sp>
      <p:sp>
        <p:nvSpPr>
          <p:cNvPr id="3" name="Text Placeholder 2">
            <a:extLst>
              <a:ext uri="{FF2B5EF4-FFF2-40B4-BE49-F238E27FC236}">
                <a16:creationId xmlns:a16="http://schemas.microsoft.com/office/drawing/2014/main" id="{99D1DADD-7029-CCE4-42AB-6D658E460B1C}"/>
              </a:ext>
            </a:extLst>
          </p:cNvPr>
          <p:cNvSpPr>
            <a:spLocks noGrp="1"/>
          </p:cNvSpPr>
          <p:nvPr>
            <p:ph type="body" idx="1"/>
          </p:nvPr>
        </p:nvSpPr>
        <p:spPr/>
        <p:txBody>
          <a:bodyPr/>
          <a:lstStyle/>
          <a:p>
            <a:r>
              <a:rPr lang="en-IN" b="1" i="0" dirty="0">
                <a:solidFill>
                  <a:srgbClr val="343541"/>
                </a:solidFill>
                <a:effectLst/>
                <a:latin typeface="Söhne"/>
              </a:rPr>
              <a:t>               Challenges</a:t>
            </a:r>
            <a:endParaRPr lang="en-IN" b="1" dirty="0"/>
          </a:p>
        </p:txBody>
      </p:sp>
      <p:sp>
        <p:nvSpPr>
          <p:cNvPr id="4" name="Content Placeholder 3">
            <a:extLst>
              <a:ext uri="{FF2B5EF4-FFF2-40B4-BE49-F238E27FC236}">
                <a16:creationId xmlns:a16="http://schemas.microsoft.com/office/drawing/2014/main" id="{6E3F1251-E968-DA29-43E8-FAC8FEC9B37A}"/>
              </a:ext>
            </a:extLst>
          </p:cNvPr>
          <p:cNvSpPr>
            <a:spLocks noGrp="1"/>
          </p:cNvSpPr>
          <p:nvPr>
            <p:ph sz="half" idx="2"/>
          </p:nvPr>
        </p:nvSpPr>
        <p:spPr/>
        <p:txBody>
          <a:bodyPr>
            <a:normAutofit/>
          </a:bodyPr>
          <a:lstStyle/>
          <a:p>
            <a:r>
              <a:rPr lang="en-IN" sz="2000" dirty="0">
                <a:solidFill>
                  <a:schemeClr val="tx1"/>
                </a:solidFill>
              </a:rPr>
              <a:t>Changing Requirements</a:t>
            </a:r>
          </a:p>
          <a:p>
            <a:r>
              <a:rPr lang="en-IN" sz="2000" dirty="0">
                <a:solidFill>
                  <a:schemeClr val="tx1"/>
                </a:solidFill>
              </a:rPr>
              <a:t>Resource Constraints</a:t>
            </a:r>
          </a:p>
          <a:p>
            <a:r>
              <a:rPr lang="en-IN" sz="2000" dirty="0">
                <a:solidFill>
                  <a:schemeClr val="tx1"/>
                </a:solidFill>
              </a:rPr>
              <a:t>Technical Complexity</a:t>
            </a:r>
          </a:p>
          <a:p>
            <a:r>
              <a:rPr lang="en-IN" sz="2000" dirty="0">
                <a:solidFill>
                  <a:schemeClr val="tx1"/>
                </a:solidFill>
              </a:rPr>
              <a:t>Communication Issues</a:t>
            </a:r>
          </a:p>
          <a:p>
            <a:r>
              <a:rPr lang="en-IN" sz="2000" dirty="0">
                <a:solidFill>
                  <a:schemeClr val="tx1"/>
                </a:solidFill>
              </a:rPr>
              <a:t>Integration Problems</a:t>
            </a:r>
          </a:p>
          <a:p>
            <a:r>
              <a:rPr lang="en-IN" sz="2000" dirty="0">
                <a:solidFill>
                  <a:schemeClr val="tx1"/>
                </a:solidFill>
              </a:rPr>
              <a:t>Quality Assurance</a:t>
            </a:r>
          </a:p>
          <a:p>
            <a:endParaRPr lang="en-IN" dirty="0"/>
          </a:p>
        </p:txBody>
      </p:sp>
      <p:sp>
        <p:nvSpPr>
          <p:cNvPr id="5" name="Text Placeholder 4">
            <a:extLst>
              <a:ext uri="{FF2B5EF4-FFF2-40B4-BE49-F238E27FC236}">
                <a16:creationId xmlns:a16="http://schemas.microsoft.com/office/drawing/2014/main" id="{59DDC462-A2CC-A080-0B4A-F4074A2C7FBB}"/>
              </a:ext>
            </a:extLst>
          </p:cNvPr>
          <p:cNvSpPr>
            <a:spLocks noGrp="1"/>
          </p:cNvSpPr>
          <p:nvPr>
            <p:ph type="body" sz="quarter" idx="3"/>
          </p:nvPr>
        </p:nvSpPr>
        <p:spPr/>
        <p:txBody>
          <a:bodyPr/>
          <a:lstStyle/>
          <a:p>
            <a:r>
              <a:rPr lang="en-IN" i="0" dirty="0">
                <a:solidFill>
                  <a:srgbClr val="343541"/>
                </a:solidFill>
                <a:effectLst/>
                <a:latin typeface="Söhne"/>
              </a:rPr>
              <a:t>          </a:t>
            </a:r>
            <a:r>
              <a:rPr lang="en-IN" b="1" i="0" dirty="0">
                <a:solidFill>
                  <a:srgbClr val="343541"/>
                </a:solidFill>
                <a:effectLst/>
                <a:latin typeface="Söhne"/>
              </a:rPr>
              <a:t>Risks</a:t>
            </a:r>
            <a:endParaRPr lang="en-IN" b="1" dirty="0"/>
          </a:p>
        </p:txBody>
      </p:sp>
      <p:sp>
        <p:nvSpPr>
          <p:cNvPr id="6" name="Content Placeholder 5">
            <a:extLst>
              <a:ext uri="{FF2B5EF4-FFF2-40B4-BE49-F238E27FC236}">
                <a16:creationId xmlns:a16="http://schemas.microsoft.com/office/drawing/2014/main" id="{2C23BD45-DD40-A567-99FE-E6FEBDBB1D84}"/>
              </a:ext>
            </a:extLst>
          </p:cNvPr>
          <p:cNvSpPr>
            <a:spLocks noGrp="1"/>
          </p:cNvSpPr>
          <p:nvPr>
            <p:ph sz="quarter" idx="4"/>
          </p:nvPr>
        </p:nvSpPr>
        <p:spPr/>
        <p:txBody>
          <a:bodyPr>
            <a:normAutofit/>
          </a:bodyPr>
          <a:lstStyle/>
          <a:p>
            <a:r>
              <a:rPr lang="en-IN" sz="2000" dirty="0">
                <a:solidFill>
                  <a:schemeClr val="tx1"/>
                </a:solidFill>
              </a:rPr>
              <a:t>Project Delays</a:t>
            </a:r>
          </a:p>
          <a:p>
            <a:r>
              <a:rPr lang="en-IN" sz="2000" dirty="0">
                <a:solidFill>
                  <a:schemeClr val="tx1"/>
                </a:solidFill>
              </a:rPr>
              <a:t>Budget Overrun</a:t>
            </a:r>
          </a:p>
          <a:p>
            <a:r>
              <a:rPr lang="en-IN" sz="2000" dirty="0">
                <a:solidFill>
                  <a:schemeClr val="tx1"/>
                </a:solidFill>
              </a:rPr>
              <a:t>Technical Risks</a:t>
            </a:r>
          </a:p>
          <a:p>
            <a:r>
              <a:rPr lang="en-IN" sz="2000" dirty="0">
                <a:solidFill>
                  <a:schemeClr val="tx1"/>
                </a:solidFill>
              </a:rPr>
              <a:t>Scope Creep</a:t>
            </a:r>
          </a:p>
          <a:p>
            <a:r>
              <a:rPr lang="en-IN" sz="2000" dirty="0">
                <a:solidFill>
                  <a:schemeClr val="tx1"/>
                </a:solidFill>
              </a:rPr>
              <a:t>Resource Shortages</a:t>
            </a:r>
          </a:p>
          <a:p>
            <a:r>
              <a:rPr lang="en-IN" sz="2000" dirty="0">
                <a:solidFill>
                  <a:schemeClr val="tx1"/>
                </a:solidFill>
              </a:rPr>
              <a:t>Security </a:t>
            </a:r>
            <a:r>
              <a:rPr lang="en-IN" sz="2000" dirty="0" err="1">
                <a:solidFill>
                  <a:schemeClr val="tx1"/>
                </a:solidFill>
              </a:rPr>
              <a:t>Thearts</a:t>
            </a:r>
            <a:endParaRPr lang="en-IN" sz="2000" dirty="0">
              <a:solidFill>
                <a:schemeClr val="tx1"/>
              </a:solidFill>
            </a:endParaRPr>
          </a:p>
          <a:p>
            <a:endParaRPr lang="en-IN" dirty="0"/>
          </a:p>
        </p:txBody>
      </p:sp>
    </p:spTree>
    <p:extLst>
      <p:ext uri="{BB962C8B-B14F-4D97-AF65-F5344CB8AC3E}">
        <p14:creationId xmlns:p14="http://schemas.microsoft.com/office/powerpoint/2010/main" val="304782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4845-FC68-FEDB-0659-F892CA82C5DC}"/>
              </a:ext>
            </a:extLst>
          </p:cNvPr>
          <p:cNvSpPr>
            <a:spLocks noGrp="1"/>
          </p:cNvSpPr>
          <p:nvPr>
            <p:ph type="title"/>
          </p:nvPr>
        </p:nvSpPr>
        <p:spPr>
          <a:xfrm>
            <a:off x="1143000" y="609600"/>
            <a:ext cx="9875520" cy="920620"/>
          </a:xfrm>
        </p:spPr>
        <p:txBody>
          <a:bodyPr/>
          <a:lstStyle/>
          <a:p>
            <a:r>
              <a:rPr lang="en-IN" dirty="0">
                <a:solidFill>
                  <a:srgbClr val="343541"/>
                </a:solidFill>
                <a:latin typeface="Söhne"/>
              </a:rPr>
              <a:t>                   </a:t>
            </a:r>
            <a:r>
              <a:rPr lang="en-IN" b="0" i="0" dirty="0">
                <a:solidFill>
                  <a:srgbClr val="343541"/>
                </a:solidFill>
                <a:effectLst/>
                <a:latin typeface="Söhne"/>
              </a:rPr>
              <a:t> </a:t>
            </a:r>
            <a:r>
              <a:rPr lang="en-IN" b="0" i="0" u="sng" dirty="0">
                <a:solidFill>
                  <a:srgbClr val="343541"/>
                </a:solidFill>
                <a:effectLst/>
                <a:latin typeface="Söhne"/>
              </a:rPr>
              <a:t>CONCLUSION</a:t>
            </a:r>
            <a:endParaRPr lang="en-IN" u="sng" dirty="0"/>
          </a:p>
        </p:txBody>
      </p:sp>
      <p:sp>
        <p:nvSpPr>
          <p:cNvPr id="3" name="Content Placeholder 2">
            <a:extLst>
              <a:ext uri="{FF2B5EF4-FFF2-40B4-BE49-F238E27FC236}">
                <a16:creationId xmlns:a16="http://schemas.microsoft.com/office/drawing/2014/main" id="{48A988EF-9B1F-FFEE-CEB4-EA9063F8EEFC}"/>
              </a:ext>
            </a:extLst>
          </p:cNvPr>
          <p:cNvSpPr>
            <a:spLocks noGrp="1"/>
          </p:cNvSpPr>
          <p:nvPr>
            <p:ph idx="1"/>
          </p:nvPr>
        </p:nvSpPr>
        <p:spPr>
          <a:xfrm>
            <a:off x="1143000" y="1810139"/>
            <a:ext cx="9872871" cy="4285861"/>
          </a:xfrm>
        </p:spPr>
        <p:txBody>
          <a:bodyPr>
            <a:normAutofit/>
          </a:bodyPr>
          <a:lstStyle/>
          <a:p>
            <a:pPr marL="45720" indent="0" algn="just">
              <a:buNone/>
            </a:pPr>
            <a:r>
              <a:rPr lang="en-US" sz="2000" b="0" i="0" dirty="0">
                <a:solidFill>
                  <a:schemeClr val="tx1"/>
                </a:solidFill>
                <a:effectLst/>
                <a:latin typeface="Söhne"/>
              </a:rPr>
              <a:t>In conclusion, the Software Development Life Cycle (SDLC) is a crucial framework that guides the planning, development, testing, deployment, and maintenance of software projects. It serves as a structured roadmap that helps teams and organizations effectively manage the entire software development process.</a:t>
            </a:r>
          </a:p>
          <a:p>
            <a:pPr marL="45720" indent="0" algn="just">
              <a:buNone/>
            </a:pPr>
            <a:endParaRPr lang="en-US" sz="2000" b="0" i="0" dirty="0">
              <a:solidFill>
                <a:srgbClr val="374151"/>
              </a:solidFill>
              <a:effectLst/>
              <a:latin typeface="Söhne"/>
            </a:endParaRPr>
          </a:p>
          <a:p>
            <a:pPr algn="just"/>
            <a:r>
              <a:rPr lang="en-IN" sz="2000" dirty="0">
                <a:solidFill>
                  <a:schemeClr val="tx1"/>
                </a:solidFill>
              </a:rPr>
              <a:t>Structured Approach</a:t>
            </a:r>
          </a:p>
          <a:p>
            <a:pPr algn="just"/>
            <a:r>
              <a:rPr lang="en-IN" sz="2000" dirty="0">
                <a:solidFill>
                  <a:schemeClr val="tx1"/>
                </a:solidFill>
              </a:rPr>
              <a:t>Quality Assurance</a:t>
            </a:r>
          </a:p>
          <a:p>
            <a:pPr algn="just"/>
            <a:r>
              <a:rPr lang="en-IN" sz="2000" dirty="0">
                <a:solidFill>
                  <a:schemeClr val="tx1"/>
                </a:solidFill>
              </a:rPr>
              <a:t>Project Management</a:t>
            </a:r>
          </a:p>
          <a:p>
            <a:pPr algn="just"/>
            <a:r>
              <a:rPr lang="en-IN" sz="2000" dirty="0">
                <a:solidFill>
                  <a:schemeClr val="tx1"/>
                </a:solidFill>
              </a:rPr>
              <a:t>Communication</a:t>
            </a:r>
          </a:p>
          <a:p>
            <a:pPr algn="just"/>
            <a:r>
              <a:rPr lang="en-IN" sz="2000" dirty="0">
                <a:solidFill>
                  <a:schemeClr val="tx1"/>
                </a:solidFill>
              </a:rPr>
              <a:t>Risk Management</a:t>
            </a:r>
          </a:p>
        </p:txBody>
      </p:sp>
    </p:spTree>
    <p:extLst>
      <p:ext uri="{BB962C8B-B14F-4D97-AF65-F5344CB8AC3E}">
        <p14:creationId xmlns:p14="http://schemas.microsoft.com/office/powerpoint/2010/main" val="94236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4628-F549-750F-65B8-61735A00BCDE}"/>
              </a:ext>
            </a:extLst>
          </p:cNvPr>
          <p:cNvSpPr>
            <a:spLocks noGrp="1"/>
          </p:cNvSpPr>
          <p:nvPr>
            <p:ph type="title"/>
          </p:nvPr>
        </p:nvSpPr>
        <p:spPr>
          <a:xfrm>
            <a:off x="677334" y="609600"/>
            <a:ext cx="10029248" cy="1320800"/>
          </a:xfrm>
        </p:spPr>
        <p:txBody>
          <a:bodyPr>
            <a:normAutofit/>
          </a:bodyPr>
          <a:lstStyle/>
          <a:p>
            <a:r>
              <a:rPr lang="en-US" sz="4000" b="1" u="sng" dirty="0">
                <a:solidFill>
                  <a:schemeClr val="accent1"/>
                </a:solidFill>
              </a:rPr>
              <a:t>Software Development Life Cycle(SDLC)</a:t>
            </a:r>
            <a:endParaRPr lang="en-IN" sz="4000" dirty="0"/>
          </a:p>
        </p:txBody>
      </p:sp>
      <p:sp>
        <p:nvSpPr>
          <p:cNvPr id="3" name="Content Placeholder 2">
            <a:extLst>
              <a:ext uri="{FF2B5EF4-FFF2-40B4-BE49-F238E27FC236}">
                <a16:creationId xmlns:a16="http://schemas.microsoft.com/office/drawing/2014/main" id="{1AAE3EF8-B22D-C4A5-98B7-50968F500118}"/>
              </a:ext>
            </a:extLst>
          </p:cNvPr>
          <p:cNvSpPr>
            <a:spLocks noGrp="1"/>
          </p:cNvSpPr>
          <p:nvPr>
            <p:ph idx="1"/>
          </p:nvPr>
        </p:nvSpPr>
        <p:spPr>
          <a:xfrm>
            <a:off x="677333" y="2160589"/>
            <a:ext cx="9867203" cy="4402257"/>
          </a:xfrm>
        </p:spPr>
        <p:txBody>
          <a:bodyPr/>
          <a:lstStyle/>
          <a:p>
            <a:pPr marL="0" indent="0" algn="l">
              <a:buNone/>
            </a:pPr>
            <a:r>
              <a:rPr lang="en-IN" sz="2400" b="1" u="sng" dirty="0">
                <a:solidFill>
                  <a:schemeClr val="tx1"/>
                </a:solidFill>
              </a:rPr>
              <a:t>Introduction to SDLC :</a:t>
            </a:r>
            <a:r>
              <a:rPr lang="en-US" sz="2400" b="1" u="sng" dirty="0">
                <a:solidFill>
                  <a:schemeClr val="tx1"/>
                </a:solidFill>
              </a:rPr>
              <a:t> </a:t>
            </a:r>
          </a:p>
          <a:p>
            <a:pPr marL="0" indent="0" algn="l">
              <a:buNone/>
            </a:pPr>
            <a:endParaRPr lang="en-US" sz="2400" b="1" dirty="0">
              <a:solidFill>
                <a:schemeClr val="tx1"/>
              </a:solidFill>
            </a:endParaRPr>
          </a:p>
          <a:p>
            <a:pPr algn="just"/>
            <a:r>
              <a:rPr lang="en-US" sz="2000" b="0" i="0" dirty="0">
                <a:solidFill>
                  <a:schemeClr val="tx1"/>
                </a:solidFill>
                <a:effectLst/>
                <a:latin typeface="Google Sans"/>
              </a:rPr>
              <a:t>SDLC has defined its phases as, Requirement gathering, Designing, Coding, Testing, and Maintenance. It is important to adhere to the phases to provide the Product in a systematic manner.</a:t>
            </a:r>
          </a:p>
          <a:p>
            <a:pPr algn="just"/>
            <a:r>
              <a:rPr lang="en-US" sz="2000" b="0" i="0" dirty="0">
                <a:solidFill>
                  <a:schemeClr val="tx1"/>
                </a:solidFill>
                <a:effectLst/>
                <a:latin typeface="Google Sans"/>
              </a:rPr>
              <a:t>SDLC is the cost-effective and time-efficient process that development teams use to design and build high-quality software. The goal of SDLC is to minimize project risks through forward planning so that software meets customer expectations during production and beyond.</a:t>
            </a:r>
            <a:endParaRPr lang="en-IN" sz="2000" dirty="0">
              <a:solidFill>
                <a:schemeClr val="tx1"/>
              </a:solidFill>
            </a:endParaRPr>
          </a:p>
        </p:txBody>
      </p:sp>
    </p:spTree>
    <p:extLst>
      <p:ext uri="{BB962C8B-B14F-4D97-AF65-F5344CB8AC3E}">
        <p14:creationId xmlns:p14="http://schemas.microsoft.com/office/powerpoint/2010/main" val="19730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6C2CE-A29B-9E00-6DCC-E973AAA98A6B}"/>
              </a:ext>
            </a:extLst>
          </p:cNvPr>
          <p:cNvSpPr>
            <a:spLocks noGrp="1"/>
          </p:cNvSpPr>
          <p:nvPr>
            <p:ph idx="1"/>
          </p:nvPr>
        </p:nvSpPr>
        <p:spPr>
          <a:xfrm>
            <a:off x="1143000" y="833120"/>
            <a:ext cx="9872871" cy="5262880"/>
          </a:xfrm>
        </p:spPr>
        <p:txBody>
          <a:bodyPr>
            <a:normAutofit/>
          </a:bodyPr>
          <a:lstStyle/>
          <a:p>
            <a:pPr marL="45720" indent="0">
              <a:buNone/>
            </a:pPr>
            <a:r>
              <a:rPr lang="en-IN" sz="9600" dirty="0"/>
              <a:t>         </a:t>
            </a:r>
          </a:p>
          <a:p>
            <a:pPr marL="45720" indent="0">
              <a:buNone/>
            </a:pPr>
            <a:r>
              <a:rPr lang="en-IN" sz="8000" b="1" dirty="0">
                <a:solidFill>
                  <a:schemeClr val="tx1"/>
                </a:solidFill>
              </a:rPr>
              <a:t>Questions &amp;Answers</a:t>
            </a:r>
          </a:p>
        </p:txBody>
      </p:sp>
    </p:spTree>
    <p:extLst>
      <p:ext uri="{BB962C8B-B14F-4D97-AF65-F5344CB8AC3E}">
        <p14:creationId xmlns:p14="http://schemas.microsoft.com/office/powerpoint/2010/main" val="3787291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1EEA1-190F-0D49-78C9-6911B25BA821}"/>
              </a:ext>
            </a:extLst>
          </p:cNvPr>
          <p:cNvSpPr>
            <a:spLocks noGrp="1"/>
          </p:cNvSpPr>
          <p:nvPr>
            <p:ph idx="1"/>
          </p:nvPr>
        </p:nvSpPr>
        <p:spPr>
          <a:xfrm>
            <a:off x="1143000" y="863600"/>
            <a:ext cx="9872871" cy="5232400"/>
          </a:xfrm>
        </p:spPr>
        <p:txBody>
          <a:bodyPr/>
          <a:lstStyle/>
          <a:p>
            <a:pPr marL="45720" indent="0">
              <a:buNone/>
            </a:pPr>
            <a:endParaRPr lang="en-IN" sz="9600" dirty="0"/>
          </a:p>
          <a:p>
            <a:pPr marL="45720" indent="0">
              <a:buNone/>
            </a:pPr>
            <a:r>
              <a:rPr lang="en-IN" sz="9600" dirty="0"/>
              <a:t>      </a:t>
            </a:r>
            <a:r>
              <a:rPr lang="en-IN" sz="9600" b="1" dirty="0">
                <a:solidFill>
                  <a:schemeClr val="tx1"/>
                </a:solidFill>
              </a:rPr>
              <a:t>THANK YOU</a:t>
            </a:r>
          </a:p>
          <a:p>
            <a:endParaRPr lang="en-IN" dirty="0"/>
          </a:p>
        </p:txBody>
      </p:sp>
    </p:spTree>
    <p:extLst>
      <p:ext uri="{BB962C8B-B14F-4D97-AF65-F5344CB8AC3E}">
        <p14:creationId xmlns:p14="http://schemas.microsoft.com/office/powerpoint/2010/main" val="52816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B2CD-255E-9C0C-EF73-72135A576F83}"/>
              </a:ext>
            </a:extLst>
          </p:cNvPr>
          <p:cNvSpPr>
            <a:spLocks noGrp="1"/>
          </p:cNvSpPr>
          <p:nvPr>
            <p:ph type="title"/>
          </p:nvPr>
        </p:nvSpPr>
        <p:spPr>
          <a:xfrm>
            <a:off x="242597" y="365126"/>
            <a:ext cx="11691256" cy="558606"/>
          </a:xfrm>
        </p:spPr>
        <p:txBody>
          <a:bodyPr>
            <a:normAutofit fontScale="90000"/>
          </a:bodyPr>
          <a:lstStyle/>
          <a:p>
            <a:r>
              <a:rPr lang="en-IN" sz="2400" b="1" dirty="0"/>
              <a:t>                                            </a:t>
            </a:r>
            <a:r>
              <a:rPr lang="en-IN" sz="4000" b="1" dirty="0"/>
              <a:t>Phases of SDLC</a:t>
            </a:r>
          </a:p>
        </p:txBody>
      </p:sp>
      <p:sp>
        <p:nvSpPr>
          <p:cNvPr id="3" name="Content Placeholder 2">
            <a:extLst>
              <a:ext uri="{FF2B5EF4-FFF2-40B4-BE49-F238E27FC236}">
                <a16:creationId xmlns:a16="http://schemas.microsoft.com/office/drawing/2014/main" id="{0E0A0C11-6BB5-3CC2-C927-600E93FB0D96}"/>
              </a:ext>
            </a:extLst>
          </p:cNvPr>
          <p:cNvSpPr>
            <a:spLocks noGrp="1"/>
          </p:cNvSpPr>
          <p:nvPr>
            <p:ph idx="1"/>
          </p:nvPr>
        </p:nvSpPr>
        <p:spPr>
          <a:xfrm>
            <a:off x="373223" y="821094"/>
            <a:ext cx="11560629" cy="5355869"/>
          </a:xfrm>
        </p:spPr>
        <p:txBody>
          <a:bodyPr>
            <a:normAutofit/>
          </a:bodyPr>
          <a:lstStyle/>
          <a:p>
            <a:pPr marL="0" indent="0">
              <a:buNone/>
            </a:pPr>
            <a:endParaRPr lang="en-US" sz="1900" dirty="0"/>
          </a:p>
          <a:p>
            <a:pPr marL="0" indent="0" algn="ctr">
              <a:buNone/>
            </a:pPr>
            <a:endParaRPr lang="en-US" sz="1900" dirty="0"/>
          </a:p>
        </p:txBody>
      </p:sp>
      <p:pic>
        <p:nvPicPr>
          <p:cNvPr id="43" name="Picture 42">
            <a:extLst>
              <a:ext uri="{FF2B5EF4-FFF2-40B4-BE49-F238E27FC236}">
                <a16:creationId xmlns:a16="http://schemas.microsoft.com/office/drawing/2014/main" id="{B1A726D4-53DD-CC76-D4D5-22AAE0155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73" y="1215342"/>
            <a:ext cx="10131653" cy="5642657"/>
          </a:xfrm>
          <a:prstGeom prst="rect">
            <a:avLst/>
          </a:prstGeom>
        </p:spPr>
      </p:pic>
    </p:spTree>
    <p:extLst>
      <p:ext uri="{BB962C8B-B14F-4D97-AF65-F5344CB8AC3E}">
        <p14:creationId xmlns:p14="http://schemas.microsoft.com/office/powerpoint/2010/main" val="15213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D46F-D82B-A608-C54B-A0EBFDE031DF}"/>
              </a:ext>
            </a:extLst>
          </p:cNvPr>
          <p:cNvSpPr>
            <a:spLocks noGrp="1"/>
          </p:cNvSpPr>
          <p:nvPr>
            <p:ph type="title"/>
          </p:nvPr>
        </p:nvSpPr>
        <p:spPr/>
        <p:txBody>
          <a:bodyPr>
            <a:normAutofit/>
          </a:bodyPr>
          <a:lstStyle/>
          <a:p>
            <a:r>
              <a:rPr lang="en-IN" sz="4400" b="1" dirty="0"/>
              <a:t>                 </a:t>
            </a:r>
            <a:r>
              <a:rPr lang="en-IN" sz="4400" b="1" u="sng" dirty="0">
                <a:solidFill>
                  <a:schemeClr val="accent1"/>
                </a:solidFill>
              </a:rPr>
              <a:t>Explain Phases of SDLC</a:t>
            </a:r>
            <a:endParaRPr lang="en-IN" u="sng" dirty="0">
              <a:solidFill>
                <a:schemeClr val="accent1"/>
              </a:solidFill>
            </a:endParaRPr>
          </a:p>
        </p:txBody>
      </p:sp>
      <p:sp>
        <p:nvSpPr>
          <p:cNvPr id="3" name="Content Placeholder 2">
            <a:extLst>
              <a:ext uri="{FF2B5EF4-FFF2-40B4-BE49-F238E27FC236}">
                <a16:creationId xmlns:a16="http://schemas.microsoft.com/office/drawing/2014/main" id="{94A5035C-8520-5A8C-945C-688C24C555B5}"/>
              </a:ext>
            </a:extLst>
          </p:cNvPr>
          <p:cNvSpPr>
            <a:spLocks noGrp="1"/>
          </p:cNvSpPr>
          <p:nvPr>
            <p:ph idx="1"/>
          </p:nvPr>
        </p:nvSpPr>
        <p:spPr>
          <a:xfrm>
            <a:off x="677334" y="1539433"/>
            <a:ext cx="8779182" cy="4501929"/>
          </a:xfrm>
        </p:spPr>
        <p:txBody>
          <a:bodyPr>
            <a:normAutofit/>
          </a:bodyPr>
          <a:lstStyle/>
          <a:p>
            <a:pPr algn="just"/>
            <a:r>
              <a:rPr lang="en-US" sz="2400" b="1" dirty="0"/>
              <a:t>Planning: </a:t>
            </a:r>
            <a:r>
              <a:rPr lang="en-US" sz="2000" dirty="0">
                <a:solidFill>
                  <a:schemeClr val="tx1"/>
                </a:solidFill>
              </a:rPr>
              <a:t>In this phase, the project's goals, scope, and requirements are defined. It involves identifying project stakeholders, setting a budget, and creating a project plan.  </a:t>
            </a:r>
          </a:p>
          <a:p>
            <a:pPr algn="just"/>
            <a:endParaRPr lang="en-US" sz="2000" dirty="0"/>
          </a:p>
          <a:p>
            <a:pPr algn="just"/>
            <a:r>
              <a:rPr lang="en-US" sz="2400" b="1" dirty="0"/>
              <a:t>Analysis: </a:t>
            </a:r>
            <a:r>
              <a:rPr lang="en-US" sz="2000" dirty="0">
                <a:solidFill>
                  <a:schemeClr val="tx1"/>
                </a:solidFill>
              </a:rPr>
              <a:t>During this phase, detailed requirements are gathered from stakeholders, end-users, and subject matter experts. The goal is to understand what the software should do and how it should function. </a:t>
            </a:r>
          </a:p>
          <a:p>
            <a:pPr marL="0" indent="0" algn="just">
              <a:buNone/>
            </a:pPr>
            <a:endParaRPr lang="en-US" sz="2000" dirty="0">
              <a:solidFill>
                <a:schemeClr val="tx1"/>
              </a:solidFill>
            </a:endParaRPr>
          </a:p>
          <a:p>
            <a:pPr algn="just"/>
            <a:r>
              <a:rPr lang="en-US" sz="2400" b="1" dirty="0"/>
              <a:t>Design: </a:t>
            </a:r>
            <a:r>
              <a:rPr lang="en-US" sz="2000" dirty="0">
                <a:solidFill>
                  <a:schemeClr val="tx1"/>
                </a:solidFill>
              </a:rPr>
              <a:t>In this phase, the software's architecture and overall design are created. This includes designing the user interface, data structures, and the technical architecture of the system.</a:t>
            </a:r>
          </a:p>
          <a:p>
            <a:pPr algn="just"/>
            <a:endParaRPr lang="en-US" sz="2000" dirty="0"/>
          </a:p>
          <a:p>
            <a:pPr algn="just"/>
            <a:endParaRPr lang="en-US" sz="1800" dirty="0"/>
          </a:p>
          <a:p>
            <a:pPr algn="just"/>
            <a:endParaRPr lang="en-US" sz="1800" dirty="0"/>
          </a:p>
          <a:p>
            <a:pPr algn="just"/>
            <a:endParaRPr lang="en-US" sz="1800" dirty="0"/>
          </a:p>
          <a:p>
            <a:endParaRPr lang="en-IN" dirty="0"/>
          </a:p>
        </p:txBody>
      </p:sp>
    </p:spTree>
    <p:extLst>
      <p:ext uri="{BB962C8B-B14F-4D97-AF65-F5344CB8AC3E}">
        <p14:creationId xmlns:p14="http://schemas.microsoft.com/office/powerpoint/2010/main" val="388921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6FABB-FE90-6B3E-16C4-EEF11D6EE616}"/>
              </a:ext>
            </a:extLst>
          </p:cNvPr>
          <p:cNvSpPr>
            <a:spLocks noGrp="1"/>
          </p:cNvSpPr>
          <p:nvPr>
            <p:ph idx="1"/>
          </p:nvPr>
        </p:nvSpPr>
        <p:spPr>
          <a:xfrm>
            <a:off x="838200" y="474562"/>
            <a:ext cx="10515600" cy="6146157"/>
          </a:xfrm>
        </p:spPr>
        <p:txBody>
          <a:bodyPr>
            <a:normAutofit/>
          </a:bodyPr>
          <a:lstStyle/>
          <a:p>
            <a:pPr algn="just"/>
            <a:r>
              <a:rPr lang="en-US" sz="2600" b="1" dirty="0"/>
              <a:t>Implementation (Coding): </a:t>
            </a:r>
            <a:r>
              <a:rPr lang="en-US" sz="2200" dirty="0">
                <a:solidFill>
                  <a:schemeClr val="tx1"/>
                </a:solidFill>
              </a:rPr>
              <a:t>This phase involves writing the actual code for the software based on the design specifications. Developers translate the design into working software using programming languages and tools</a:t>
            </a:r>
            <a:r>
              <a:rPr lang="en-US" sz="2200" dirty="0"/>
              <a:t>.</a:t>
            </a:r>
          </a:p>
          <a:p>
            <a:pPr marL="0" indent="0" algn="just">
              <a:buNone/>
            </a:pPr>
            <a:endParaRPr lang="en-US" sz="2200" dirty="0"/>
          </a:p>
          <a:p>
            <a:r>
              <a:rPr lang="en-US" sz="2400" b="1" dirty="0"/>
              <a:t>Testing: </a:t>
            </a:r>
            <a:r>
              <a:rPr lang="en-US" sz="2200" dirty="0">
                <a:solidFill>
                  <a:schemeClr val="tx1"/>
                </a:solidFill>
              </a:rPr>
              <a:t>Software is rigorously tested in this phase to identify and fix any defects, bugs, or issues. Various testing levels, such as unit testing, integration testing, system testing, and user acceptance testing, are performed</a:t>
            </a:r>
            <a:r>
              <a:rPr lang="en-US" sz="2200" dirty="0"/>
              <a:t>.</a:t>
            </a:r>
          </a:p>
          <a:p>
            <a:pPr marL="0" indent="0">
              <a:buNone/>
            </a:pPr>
            <a:endParaRPr lang="en-US" sz="2400" b="1" dirty="0"/>
          </a:p>
          <a:p>
            <a:r>
              <a:rPr lang="en-US" sz="2400" b="1" dirty="0"/>
              <a:t>Deployment</a:t>
            </a:r>
            <a:r>
              <a:rPr lang="en-US" sz="2400" dirty="0"/>
              <a:t>: </a:t>
            </a:r>
            <a:r>
              <a:rPr lang="en-US" sz="2000" dirty="0">
                <a:solidFill>
                  <a:schemeClr val="tx1"/>
                </a:solidFill>
              </a:rPr>
              <a:t>Once the software passes testing, it is deployed to a production environment or made available to end-users. This phase can include installation, configuration, and data migration.</a:t>
            </a:r>
          </a:p>
          <a:p>
            <a:pPr marL="0" indent="0">
              <a:buNone/>
            </a:pPr>
            <a:endParaRPr lang="en-IN" dirty="0"/>
          </a:p>
          <a:p>
            <a:r>
              <a:rPr lang="en-US" sz="2400" b="1" dirty="0"/>
              <a:t>Maintenance and Support</a:t>
            </a:r>
            <a:r>
              <a:rPr lang="en-US" sz="2000" dirty="0"/>
              <a:t>: </a:t>
            </a:r>
            <a:r>
              <a:rPr lang="en-US" sz="2000" dirty="0">
                <a:solidFill>
                  <a:schemeClr val="tx1"/>
                </a:solidFill>
              </a:rPr>
              <a:t>After deployment, ongoing maintenance and support are essential to address any issues that arise in the live environment, make updates, and ensure the software remains compatible with evolving technologies.</a:t>
            </a:r>
          </a:p>
          <a:p>
            <a:endParaRPr lang="en-IN" dirty="0"/>
          </a:p>
        </p:txBody>
      </p:sp>
    </p:spTree>
    <p:extLst>
      <p:ext uri="{BB962C8B-B14F-4D97-AF65-F5344CB8AC3E}">
        <p14:creationId xmlns:p14="http://schemas.microsoft.com/office/powerpoint/2010/main" val="2731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C35F-2E61-0E10-2D21-B2E4C79FD703}"/>
              </a:ext>
            </a:extLst>
          </p:cNvPr>
          <p:cNvSpPr>
            <a:spLocks noGrp="1"/>
          </p:cNvSpPr>
          <p:nvPr>
            <p:ph type="title"/>
          </p:nvPr>
        </p:nvSpPr>
        <p:spPr/>
        <p:txBody>
          <a:bodyPr/>
          <a:lstStyle/>
          <a:p>
            <a:r>
              <a:rPr lang="en-IN" dirty="0"/>
              <a:t>Common   SDLC models</a:t>
            </a:r>
          </a:p>
        </p:txBody>
      </p:sp>
      <p:sp>
        <p:nvSpPr>
          <p:cNvPr id="3" name="Content Placeholder 2">
            <a:extLst>
              <a:ext uri="{FF2B5EF4-FFF2-40B4-BE49-F238E27FC236}">
                <a16:creationId xmlns:a16="http://schemas.microsoft.com/office/drawing/2014/main" id="{6358C227-7B39-C96B-0544-D96C9C5C457F}"/>
              </a:ext>
            </a:extLst>
          </p:cNvPr>
          <p:cNvSpPr>
            <a:spLocks noGrp="1"/>
          </p:cNvSpPr>
          <p:nvPr>
            <p:ph idx="1"/>
          </p:nvPr>
        </p:nvSpPr>
        <p:spPr/>
        <p:txBody>
          <a:bodyPr/>
          <a:lstStyle/>
          <a:p>
            <a:r>
              <a:rPr lang="en-IN" dirty="0">
                <a:solidFill>
                  <a:schemeClr val="tx1"/>
                </a:solidFill>
              </a:rPr>
              <a:t>Water Fall Model</a:t>
            </a:r>
          </a:p>
          <a:p>
            <a:r>
              <a:rPr lang="en-IN" dirty="0">
                <a:solidFill>
                  <a:schemeClr val="tx1"/>
                </a:solidFill>
              </a:rPr>
              <a:t>Agile Model</a:t>
            </a:r>
          </a:p>
          <a:p>
            <a:r>
              <a:rPr lang="en-IN" dirty="0">
                <a:solidFill>
                  <a:schemeClr val="tx1"/>
                </a:solidFill>
              </a:rPr>
              <a:t>Spiral Model</a:t>
            </a:r>
          </a:p>
          <a:p>
            <a:r>
              <a:rPr lang="en-IN" dirty="0">
                <a:solidFill>
                  <a:schemeClr val="tx1"/>
                </a:solidFill>
              </a:rPr>
              <a:t>V-Model</a:t>
            </a:r>
          </a:p>
          <a:p>
            <a:r>
              <a:rPr lang="en-IN" dirty="0">
                <a:solidFill>
                  <a:schemeClr val="tx1"/>
                </a:solidFill>
              </a:rPr>
              <a:t>Iterative Model</a:t>
            </a:r>
          </a:p>
          <a:p>
            <a:endParaRPr lang="en-IN" dirty="0"/>
          </a:p>
          <a:p>
            <a:endParaRPr lang="en-IN" dirty="0"/>
          </a:p>
        </p:txBody>
      </p:sp>
    </p:spTree>
    <p:extLst>
      <p:ext uri="{BB962C8B-B14F-4D97-AF65-F5344CB8AC3E}">
        <p14:creationId xmlns:p14="http://schemas.microsoft.com/office/powerpoint/2010/main" val="418181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5CAA73-9F5B-433B-B9D0-9F8D5C897877}"/>
              </a:ext>
            </a:extLst>
          </p:cNvPr>
          <p:cNvSpPr>
            <a:spLocks noGrp="1"/>
          </p:cNvSpPr>
          <p:nvPr>
            <p:ph type="body" sz="half" idx="2"/>
          </p:nvPr>
        </p:nvSpPr>
        <p:spPr>
          <a:xfrm>
            <a:off x="702853" y="1689904"/>
            <a:ext cx="4135365" cy="4571999"/>
          </a:xfrm>
        </p:spPr>
        <p:txBody>
          <a:bodyPr/>
          <a:lstStyle/>
          <a:p>
            <a:r>
              <a:rPr lang="en-US" sz="2400" b="1" dirty="0"/>
              <a:t>Waterfall Model</a:t>
            </a:r>
          </a:p>
          <a:p>
            <a:pPr marL="285750" indent="-285750">
              <a:buFont typeface="Arial" panose="020B0604020202020204" pitchFamily="34" charset="0"/>
              <a:buChar char="•"/>
            </a:pPr>
            <a:r>
              <a:rPr lang="en-US" sz="1800" dirty="0">
                <a:solidFill>
                  <a:schemeClr val="tx1"/>
                </a:solidFill>
              </a:rPr>
              <a:t>The Waterfall model follows a sequential and linear approach to software development.</a:t>
            </a:r>
          </a:p>
          <a:p>
            <a:pPr marL="285750" indent="-285750">
              <a:buFont typeface="Arial" panose="020B0604020202020204" pitchFamily="34" charset="0"/>
              <a:buChar char="•"/>
            </a:pPr>
            <a:r>
              <a:rPr lang="en-US" sz="1800" dirty="0">
                <a:solidFill>
                  <a:schemeClr val="tx1"/>
                </a:solidFill>
              </a:rPr>
              <a:t>Each phase must be completed before the next one begins.</a:t>
            </a:r>
          </a:p>
          <a:p>
            <a:pPr marL="285750" indent="-285750">
              <a:buFont typeface="Arial" panose="020B0604020202020204" pitchFamily="34" charset="0"/>
              <a:buChar char="•"/>
            </a:pPr>
            <a:r>
              <a:rPr lang="en-US" sz="1800" dirty="0">
                <a:solidFill>
                  <a:schemeClr val="tx1"/>
                </a:solidFill>
              </a:rPr>
              <a:t>It is well-suited for projects with stable and well-defined requirements.</a:t>
            </a:r>
          </a:p>
          <a:p>
            <a:pPr marL="285750" indent="-285750">
              <a:buFont typeface="Arial" panose="020B0604020202020204" pitchFamily="34" charset="0"/>
              <a:buChar char="•"/>
            </a:pPr>
            <a:r>
              <a:rPr lang="en-US" sz="1800" dirty="0">
                <a:solidFill>
                  <a:schemeClr val="tx1"/>
                </a:solidFill>
              </a:rPr>
              <a:t>Limited flexibility to accommodate changes once a phase is completed.</a:t>
            </a:r>
          </a:p>
          <a:p>
            <a:endParaRPr lang="en-US" sz="1800" b="1" dirty="0"/>
          </a:p>
          <a:p>
            <a:endParaRPr lang="en-IN" dirty="0"/>
          </a:p>
        </p:txBody>
      </p:sp>
      <p:pic>
        <p:nvPicPr>
          <p:cNvPr id="1028" name="Picture 4" descr="Software development process: Waterfall Model | Download Scientific Diagram">
            <a:extLst>
              <a:ext uri="{FF2B5EF4-FFF2-40B4-BE49-F238E27FC236}">
                <a16:creationId xmlns:a16="http://schemas.microsoft.com/office/drawing/2014/main" id="{88DE5DAB-D26D-62B6-56C1-C0958C45774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150" r="5150"/>
          <a:stretch>
            <a:fillRect/>
          </a:stretch>
        </p:blipFill>
        <p:spPr bwMode="auto">
          <a:xfrm>
            <a:off x="5389563" y="1601788"/>
            <a:ext cx="60991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10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5880-9BFD-9072-7455-DE5C1AD3D9DD}"/>
              </a:ext>
            </a:extLst>
          </p:cNvPr>
          <p:cNvSpPr>
            <a:spLocks noGrp="1"/>
          </p:cNvSpPr>
          <p:nvPr>
            <p:ph type="title"/>
          </p:nvPr>
        </p:nvSpPr>
        <p:spPr/>
        <p:txBody>
          <a:bodyPr>
            <a:normAutofit fontScale="90000"/>
          </a:bodyPr>
          <a:lstStyle/>
          <a:p>
            <a:r>
              <a:rPr lang="en-IN" b="1" u="sng" dirty="0">
                <a:solidFill>
                  <a:schemeClr val="accent1"/>
                </a:solidFill>
              </a:rPr>
              <a:t>Advantages &amp; Disadvantages </a:t>
            </a:r>
            <a:r>
              <a:rPr lang="en-US" sz="4400" b="1" u="sng" dirty="0"/>
              <a:t>Waterfall Model</a:t>
            </a:r>
            <a:br>
              <a:rPr lang="en-IN" dirty="0"/>
            </a:br>
            <a:endParaRPr lang="en-IN" dirty="0"/>
          </a:p>
        </p:txBody>
      </p:sp>
      <p:sp>
        <p:nvSpPr>
          <p:cNvPr id="3" name="Text Placeholder 2">
            <a:extLst>
              <a:ext uri="{FF2B5EF4-FFF2-40B4-BE49-F238E27FC236}">
                <a16:creationId xmlns:a16="http://schemas.microsoft.com/office/drawing/2014/main" id="{0496AC99-1CCE-E8CA-010A-A4F3ACAA1FC7}"/>
              </a:ext>
            </a:extLst>
          </p:cNvPr>
          <p:cNvSpPr>
            <a:spLocks noGrp="1"/>
          </p:cNvSpPr>
          <p:nvPr>
            <p:ph type="body" idx="1"/>
          </p:nvPr>
        </p:nvSpPr>
        <p:spPr/>
        <p:txBody>
          <a:bodyPr/>
          <a:lstStyle/>
          <a:p>
            <a:r>
              <a:rPr lang="en-IN" dirty="0"/>
              <a:t>Advantages </a:t>
            </a:r>
          </a:p>
        </p:txBody>
      </p:sp>
      <p:sp>
        <p:nvSpPr>
          <p:cNvPr id="4" name="Content Placeholder 3">
            <a:extLst>
              <a:ext uri="{FF2B5EF4-FFF2-40B4-BE49-F238E27FC236}">
                <a16:creationId xmlns:a16="http://schemas.microsoft.com/office/drawing/2014/main" id="{21B87869-1DEE-6E69-DF78-799D54BBA23B}"/>
              </a:ext>
            </a:extLst>
          </p:cNvPr>
          <p:cNvSpPr>
            <a:spLocks noGrp="1"/>
          </p:cNvSpPr>
          <p:nvPr>
            <p:ph sz="half" idx="2"/>
          </p:nvPr>
        </p:nvSpPr>
        <p:spPr/>
        <p:txBody>
          <a:bodyPr/>
          <a:lstStyle/>
          <a:p>
            <a:r>
              <a:rPr lang="en-IN" dirty="0">
                <a:solidFill>
                  <a:schemeClr val="tx1"/>
                </a:solidFill>
              </a:rPr>
              <a:t>Structured and Easy to Understand</a:t>
            </a:r>
          </a:p>
          <a:p>
            <a:r>
              <a:rPr lang="en-IN" dirty="0">
                <a:solidFill>
                  <a:schemeClr val="tx1"/>
                </a:solidFill>
              </a:rPr>
              <a:t>Well-Defined Requirements</a:t>
            </a:r>
          </a:p>
          <a:p>
            <a:r>
              <a:rPr lang="en-IN" dirty="0">
                <a:solidFill>
                  <a:schemeClr val="tx1"/>
                </a:solidFill>
              </a:rPr>
              <a:t>Clear Milestones</a:t>
            </a:r>
          </a:p>
          <a:p>
            <a:r>
              <a:rPr lang="en-IN" dirty="0">
                <a:solidFill>
                  <a:schemeClr val="tx1"/>
                </a:solidFill>
              </a:rPr>
              <a:t>Stable Product Output</a:t>
            </a:r>
          </a:p>
          <a:p>
            <a:r>
              <a:rPr lang="en-IN" dirty="0">
                <a:solidFill>
                  <a:schemeClr val="tx1"/>
                </a:solidFill>
              </a:rPr>
              <a:t>Documentation and Traceability</a:t>
            </a:r>
          </a:p>
        </p:txBody>
      </p:sp>
      <p:sp>
        <p:nvSpPr>
          <p:cNvPr id="5" name="Text Placeholder 4">
            <a:extLst>
              <a:ext uri="{FF2B5EF4-FFF2-40B4-BE49-F238E27FC236}">
                <a16:creationId xmlns:a16="http://schemas.microsoft.com/office/drawing/2014/main" id="{EB4D6893-4EB4-BBCD-8812-F019DF86A607}"/>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11AFD6C6-66C9-D042-0BD9-5E1322B2EACD}"/>
              </a:ext>
            </a:extLst>
          </p:cNvPr>
          <p:cNvSpPr>
            <a:spLocks noGrp="1"/>
          </p:cNvSpPr>
          <p:nvPr>
            <p:ph sz="quarter" idx="4"/>
          </p:nvPr>
        </p:nvSpPr>
        <p:spPr/>
        <p:txBody>
          <a:bodyPr/>
          <a:lstStyle/>
          <a:p>
            <a:r>
              <a:rPr lang="en-IN" dirty="0">
                <a:solidFill>
                  <a:schemeClr val="tx1"/>
                </a:solidFill>
              </a:rPr>
              <a:t>Rigidity</a:t>
            </a:r>
          </a:p>
          <a:p>
            <a:r>
              <a:rPr lang="en-IN" dirty="0">
                <a:solidFill>
                  <a:schemeClr val="tx1"/>
                </a:solidFill>
              </a:rPr>
              <a:t>Limited Customer Involvement</a:t>
            </a:r>
          </a:p>
          <a:p>
            <a:r>
              <a:rPr lang="en-IN" dirty="0">
                <a:solidFill>
                  <a:schemeClr val="tx1"/>
                </a:solidFill>
              </a:rPr>
              <a:t>Longer Delivery Time</a:t>
            </a:r>
          </a:p>
          <a:p>
            <a:r>
              <a:rPr lang="en-IN" dirty="0">
                <a:solidFill>
                  <a:schemeClr val="tx1"/>
                </a:solidFill>
              </a:rPr>
              <a:t>Higher Risk</a:t>
            </a:r>
          </a:p>
          <a:p>
            <a:r>
              <a:rPr lang="en-IN" dirty="0">
                <a:solidFill>
                  <a:schemeClr val="tx1"/>
                </a:solidFill>
              </a:rPr>
              <a:t>Lack of </a:t>
            </a:r>
            <a:r>
              <a:rPr lang="en-IN" dirty="0" err="1">
                <a:solidFill>
                  <a:schemeClr val="tx1"/>
                </a:solidFill>
              </a:rPr>
              <a:t>Adaptabillity</a:t>
            </a:r>
            <a:endParaRPr lang="en-IN" dirty="0">
              <a:solidFill>
                <a:schemeClr val="tx1"/>
              </a:solidFill>
            </a:endParaRPr>
          </a:p>
        </p:txBody>
      </p:sp>
    </p:spTree>
    <p:extLst>
      <p:ext uri="{BB962C8B-B14F-4D97-AF65-F5344CB8AC3E}">
        <p14:creationId xmlns:p14="http://schemas.microsoft.com/office/powerpoint/2010/main" val="220042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A3CB-6713-9C55-3812-7C8D88F9322D}"/>
              </a:ext>
            </a:extLst>
          </p:cNvPr>
          <p:cNvSpPr>
            <a:spLocks noGrp="1"/>
          </p:cNvSpPr>
          <p:nvPr>
            <p:ph type="title"/>
          </p:nvPr>
        </p:nvSpPr>
        <p:spPr>
          <a:xfrm>
            <a:off x="1143000" y="1097280"/>
            <a:ext cx="3931920" cy="939864"/>
          </a:xfrm>
        </p:spPr>
        <p:txBody>
          <a:bodyPr/>
          <a:lstStyle/>
          <a:p>
            <a:r>
              <a:rPr lang="en-US" sz="2400" b="1" dirty="0"/>
              <a:t>Agile Model:</a:t>
            </a:r>
            <a:endParaRPr lang="en-IN" sz="2400" dirty="0"/>
          </a:p>
        </p:txBody>
      </p:sp>
      <p:sp>
        <p:nvSpPr>
          <p:cNvPr id="4" name="Text Placeholder 3">
            <a:extLst>
              <a:ext uri="{FF2B5EF4-FFF2-40B4-BE49-F238E27FC236}">
                <a16:creationId xmlns:a16="http://schemas.microsoft.com/office/drawing/2014/main" id="{CB222DE0-06BC-7381-8CED-D9BDB7D55491}"/>
              </a:ext>
            </a:extLst>
          </p:cNvPr>
          <p:cNvSpPr>
            <a:spLocks noGrp="1"/>
          </p:cNvSpPr>
          <p:nvPr>
            <p:ph type="body" sz="half" idx="2"/>
          </p:nvPr>
        </p:nvSpPr>
        <p:spPr>
          <a:xfrm>
            <a:off x="1143000" y="2280213"/>
            <a:ext cx="3931920" cy="3434787"/>
          </a:xfrm>
        </p:spPr>
        <p:txBody>
          <a:bodyPr/>
          <a:lstStyle/>
          <a:p>
            <a:pPr marL="285750" indent="-285750">
              <a:buFont typeface="Arial" panose="020B0604020202020204" pitchFamily="34" charset="0"/>
              <a:buChar char="•"/>
            </a:pPr>
            <a:r>
              <a:rPr lang="en-US" sz="1800" dirty="0">
                <a:solidFill>
                  <a:schemeClr val="tx1"/>
                </a:solidFill>
              </a:rPr>
              <a:t>Agile is an iterative and incremental approach to software development.</a:t>
            </a:r>
          </a:p>
          <a:p>
            <a:pPr marL="285750" indent="-285750">
              <a:buFont typeface="Arial" panose="020B0604020202020204" pitchFamily="34" charset="0"/>
              <a:buChar char="•"/>
            </a:pPr>
            <a:r>
              <a:rPr lang="en-US" sz="1800" dirty="0">
                <a:solidFill>
                  <a:schemeClr val="tx1"/>
                </a:solidFill>
              </a:rPr>
              <a:t>It focuses on collaboration, customer feedback, and delivering small, incremental releases.</a:t>
            </a:r>
          </a:p>
          <a:p>
            <a:pPr marL="285750" indent="-285750">
              <a:buFont typeface="Arial" panose="020B0604020202020204" pitchFamily="34" charset="0"/>
              <a:buChar char="•"/>
            </a:pPr>
            <a:r>
              <a:rPr lang="en-US" sz="1800" dirty="0">
                <a:solidFill>
                  <a:schemeClr val="tx1"/>
                </a:solidFill>
              </a:rPr>
              <a:t>Well-suited for projects with changing or evolving requirements.</a:t>
            </a:r>
          </a:p>
          <a:p>
            <a:pPr marL="285750" indent="-285750">
              <a:buFont typeface="Arial" panose="020B0604020202020204" pitchFamily="34" charset="0"/>
              <a:buChar char="•"/>
            </a:pPr>
            <a:r>
              <a:rPr lang="en-US" sz="1800" dirty="0">
                <a:solidFill>
                  <a:schemeClr val="tx1"/>
                </a:solidFill>
              </a:rPr>
              <a:t>Promotes adaptability and responsiveness to customer needs.</a:t>
            </a:r>
          </a:p>
          <a:p>
            <a:endParaRPr lang="en-IN" dirty="0"/>
          </a:p>
        </p:txBody>
      </p:sp>
      <p:pic>
        <p:nvPicPr>
          <p:cNvPr id="2052" name="Picture 4" descr="Agile Methodology. Agile Methodology | by Chathmini Jayathilaka | Medium">
            <a:extLst>
              <a:ext uri="{FF2B5EF4-FFF2-40B4-BE49-F238E27FC236}">
                <a16:creationId xmlns:a16="http://schemas.microsoft.com/office/drawing/2014/main" id="{48CCC086-CC00-E7E9-5ADC-BCB2F8876D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672" r="1867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3072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1216</TotalTime>
  <Words>858</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Google Sans</vt:lpstr>
      <vt:lpstr>Söhne</vt:lpstr>
      <vt:lpstr>Basis</vt:lpstr>
      <vt:lpstr>PowerPoint Presentation</vt:lpstr>
      <vt:lpstr>Software Development Life Cycle(SDLC)</vt:lpstr>
      <vt:lpstr>                                            Phases of SDLC</vt:lpstr>
      <vt:lpstr>                 Explain Phases of SDLC</vt:lpstr>
      <vt:lpstr>PowerPoint Presentation</vt:lpstr>
      <vt:lpstr>Common   SDLC models</vt:lpstr>
      <vt:lpstr>PowerPoint Presentation</vt:lpstr>
      <vt:lpstr>Advantages &amp; Disadvantages Waterfall Model </vt:lpstr>
      <vt:lpstr>Agile Model:</vt:lpstr>
      <vt:lpstr>Advantages &amp; Disadvantages Agile</vt:lpstr>
      <vt:lpstr>Spiral Model:</vt:lpstr>
      <vt:lpstr>Advantages &amp; Disadvantages Spiral</vt:lpstr>
      <vt:lpstr>V-Model (Validation and Verification Model)</vt:lpstr>
      <vt:lpstr>Advantages &amp; Disadvantages V-Model</vt:lpstr>
      <vt:lpstr>Iterative Model</vt:lpstr>
      <vt:lpstr>Advantages &amp; Disadvantages Iterative Model</vt:lpstr>
      <vt:lpstr>      Advantages &amp; Disadvantages SDLC </vt:lpstr>
      <vt:lpstr>                  Challenges &amp;Risks SDLC</vt:lpstr>
      <vt:lpstr>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Cycle(SDLC)</dc:title>
  <dc:creator>Praveen kumar Reddy Undela</dc:creator>
  <cp:lastModifiedBy>Praveen kumar Reddy Undela</cp:lastModifiedBy>
  <cp:revision>4</cp:revision>
  <dcterms:created xsi:type="dcterms:W3CDTF">2023-10-03T09:40:34Z</dcterms:created>
  <dcterms:modified xsi:type="dcterms:W3CDTF">2023-10-04T05:57:27Z</dcterms:modified>
</cp:coreProperties>
</file>