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62" r:id="rId7"/>
    <p:sldId id="263" r:id="rId8"/>
    <p:sldId id="264" r:id="rId9"/>
    <p:sldId id="265" r:id="rId10"/>
    <p:sldId id="268" r:id="rId11"/>
    <p:sldId id="273" r:id="rId12"/>
    <p:sldId id="269" r:id="rId13"/>
    <p:sldId id="272" r:id="rId14"/>
    <p:sldId id="266"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85D8-5335-D5A3-CBB2-9E14C8AA6A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E30F21-FDEB-7D4D-BCAF-53FD99D0D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C66A17-35EB-5B7C-BE9E-7DFB2E02699A}"/>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5" name="Footer Placeholder 4">
            <a:extLst>
              <a:ext uri="{FF2B5EF4-FFF2-40B4-BE49-F238E27FC236}">
                <a16:creationId xmlns:a16="http://schemas.microsoft.com/office/drawing/2014/main" id="{510FC08B-C0C7-DC73-58D6-196103845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01BED-D840-9E15-429E-FC1844D547B9}"/>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236060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9A49-BADD-13BC-67ED-4AB350E45C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7D87D5-0E94-88F5-619C-AB9A5365C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6C244-3951-EE21-8C46-EFE1F6554D53}"/>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5" name="Footer Placeholder 4">
            <a:extLst>
              <a:ext uri="{FF2B5EF4-FFF2-40B4-BE49-F238E27FC236}">
                <a16:creationId xmlns:a16="http://schemas.microsoft.com/office/drawing/2014/main" id="{80B542D8-E84A-BC29-0033-02E3B565A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5B9D4-6497-18ED-6D29-10BFFDFCA3FA}"/>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18397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B4FEC4-9E0A-F5F4-447A-0DCAF0B0A8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9C5E8-627E-B4F0-12D5-1B375A9886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9AB88-A608-08B8-8800-8DC271CC948C}"/>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5" name="Footer Placeholder 4">
            <a:extLst>
              <a:ext uri="{FF2B5EF4-FFF2-40B4-BE49-F238E27FC236}">
                <a16:creationId xmlns:a16="http://schemas.microsoft.com/office/drawing/2014/main" id="{E5C657E4-6770-BA87-B2D6-EDA777D3D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2B15F-2CD2-A458-5CF1-9F766E7D4844}"/>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231973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E2E3-5A44-09B9-F827-BF400EEA3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7892E-72AF-8E44-1E4B-E316FA97BB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1251D-79EF-46FF-88D6-F5115A22A96F}"/>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5" name="Footer Placeholder 4">
            <a:extLst>
              <a:ext uri="{FF2B5EF4-FFF2-40B4-BE49-F238E27FC236}">
                <a16:creationId xmlns:a16="http://schemas.microsoft.com/office/drawing/2014/main" id="{54732836-EE85-F11F-72C0-0B4CFC88C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6C4B2-6AF5-DD92-49A9-3B534CA60E5C}"/>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41865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FA77-B62A-E491-09BD-0AC798FE04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89F7D8-0A96-7445-B29C-AB8BD90A8C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D9B7F3-0F67-ABAD-F184-848997666A5E}"/>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5" name="Footer Placeholder 4">
            <a:extLst>
              <a:ext uri="{FF2B5EF4-FFF2-40B4-BE49-F238E27FC236}">
                <a16:creationId xmlns:a16="http://schemas.microsoft.com/office/drawing/2014/main" id="{92A0C8A5-CDA5-02FD-22B0-3F9B29E7A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164D3-6425-F6E2-97F7-17D3E6C10919}"/>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268624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6ABD-937E-BEE9-40E8-E861516003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82834D-02D2-3AE6-3407-230BE235C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5A61A9-985F-AC6B-39DE-5BEEBDF51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D098B4-9169-B643-33C3-C65012B8EAA9}"/>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6" name="Footer Placeholder 5">
            <a:extLst>
              <a:ext uri="{FF2B5EF4-FFF2-40B4-BE49-F238E27FC236}">
                <a16:creationId xmlns:a16="http://schemas.microsoft.com/office/drawing/2014/main" id="{F034A0F7-C5A9-8907-3CA1-91521F324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8C027-5912-CE6C-247E-A655699F3800}"/>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377457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3982-5A0D-531E-9878-370A0B384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23BEA8-B345-0B46-41CB-119BC5DD0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63580-81F7-34FC-7151-930E8D565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5A3B26-C647-FC6C-24DF-6F34CE7B2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99D52-773C-7940-CB78-D8543D61B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D70989-D687-2C3D-EF86-07754C27ACE6}"/>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8" name="Footer Placeholder 7">
            <a:extLst>
              <a:ext uri="{FF2B5EF4-FFF2-40B4-BE49-F238E27FC236}">
                <a16:creationId xmlns:a16="http://schemas.microsoft.com/office/drawing/2014/main" id="{DC9A828E-74A6-F0F9-E664-36297D0B36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7ABD98-F3DA-12DA-9194-274AFD747024}"/>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48940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009C-0FDC-6717-5210-F946196B40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4BC3B3-459B-958D-8B3B-ECD56DF5F9BC}"/>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4" name="Footer Placeholder 3">
            <a:extLst>
              <a:ext uri="{FF2B5EF4-FFF2-40B4-BE49-F238E27FC236}">
                <a16:creationId xmlns:a16="http://schemas.microsoft.com/office/drawing/2014/main" id="{10F68498-0A88-F3DC-CACB-95E0965F98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5E3835-3392-8A87-E37B-EBA581C81C4C}"/>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176653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BC2A5-9AD0-66A3-5B9B-DFA4F71BB0B4}"/>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3" name="Footer Placeholder 2">
            <a:extLst>
              <a:ext uri="{FF2B5EF4-FFF2-40B4-BE49-F238E27FC236}">
                <a16:creationId xmlns:a16="http://schemas.microsoft.com/office/drawing/2014/main" id="{E8C8A52B-0718-03B4-D11E-9AA69CAB4C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E6757F-49DF-772D-2CA0-1ED5561C6BE5}"/>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162277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5F5A-5C1F-BF96-FBDF-5563403E5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2524C9-8323-349B-CF8E-F5A055A17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DCC042-3C0B-6597-6B8E-4D829F06A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3C52A-BE4A-0375-D126-2CFB41B37303}"/>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6" name="Footer Placeholder 5">
            <a:extLst>
              <a:ext uri="{FF2B5EF4-FFF2-40B4-BE49-F238E27FC236}">
                <a16:creationId xmlns:a16="http://schemas.microsoft.com/office/drawing/2014/main" id="{D3FB24DA-E53E-CE0D-CC5D-E3C40402C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F828A-B6B6-76DA-AC90-2932C22C826F}"/>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249286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7B7F-E5A3-7419-16FC-CEE2C0670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5B4A64-7DA3-3A5C-B886-ACE46A72D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0AD59-8919-B541-2443-9FDAC95E8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BE362-C561-A8A0-2291-AF9ECCEA8518}"/>
              </a:ext>
            </a:extLst>
          </p:cNvPr>
          <p:cNvSpPr>
            <a:spLocks noGrp="1"/>
          </p:cNvSpPr>
          <p:nvPr>
            <p:ph type="dt" sz="half" idx="10"/>
          </p:nvPr>
        </p:nvSpPr>
        <p:spPr/>
        <p:txBody>
          <a:bodyPr/>
          <a:lstStyle/>
          <a:p>
            <a:fld id="{67C43F01-13A8-4895-9112-8EE84B44C40E}" type="datetimeFigureOut">
              <a:rPr lang="en-US" smtClean="0"/>
              <a:t>3/14/2024</a:t>
            </a:fld>
            <a:endParaRPr lang="en-US"/>
          </a:p>
        </p:txBody>
      </p:sp>
      <p:sp>
        <p:nvSpPr>
          <p:cNvPr id="6" name="Footer Placeholder 5">
            <a:extLst>
              <a:ext uri="{FF2B5EF4-FFF2-40B4-BE49-F238E27FC236}">
                <a16:creationId xmlns:a16="http://schemas.microsoft.com/office/drawing/2014/main" id="{E535AE28-B802-62E6-C6C9-9CE9E6149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F9E70-89F7-784C-6ADA-096775F49B04}"/>
              </a:ext>
            </a:extLst>
          </p:cNvPr>
          <p:cNvSpPr>
            <a:spLocks noGrp="1"/>
          </p:cNvSpPr>
          <p:nvPr>
            <p:ph type="sldNum" sz="quarter" idx="12"/>
          </p:nvPr>
        </p:nvSpPr>
        <p:spPr/>
        <p:txBody>
          <a:bodyPr/>
          <a:lstStyle/>
          <a:p>
            <a:fld id="{AF1A2C4F-F5AA-4034-88CC-30BB063F8F7F}" type="slidenum">
              <a:rPr lang="en-US" smtClean="0"/>
              <a:t>‹#›</a:t>
            </a:fld>
            <a:endParaRPr lang="en-US"/>
          </a:p>
        </p:txBody>
      </p:sp>
    </p:spTree>
    <p:extLst>
      <p:ext uri="{BB962C8B-B14F-4D97-AF65-F5344CB8AC3E}">
        <p14:creationId xmlns:p14="http://schemas.microsoft.com/office/powerpoint/2010/main" val="401205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1D1E89-E35A-2A79-7D56-69F0565F6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696CC-1D5E-C21E-E12E-E84F40E63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5385E-CB11-9481-5B21-999779D56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C43F01-13A8-4895-9112-8EE84B44C40E}" type="datetimeFigureOut">
              <a:rPr lang="en-US" smtClean="0"/>
              <a:t>3/14/2024</a:t>
            </a:fld>
            <a:endParaRPr lang="en-US"/>
          </a:p>
        </p:txBody>
      </p:sp>
      <p:sp>
        <p:nvSpPr>
          <p:cNvPr id="5" name="Footer Placeholder 4">
            <a:extLst>
              <a:ext uri="{FF2B5EF4-FFF2-40B4-BE49-F238E27FC236}">
                <a16:creationId xmlns:a16="http://schemas.microsoft.com/office/drawing/2014/main" id="{0E1F0EEF-DAE7-694F-B265-ABA49C4E1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1E43637-29A6-8C7C-21DE-48BD99EED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1A2C4F-F5AA-4034-88CC-30BB063F8F7F}" type="slidenum">
              <a:rPr lang="en-US" smtClean="0"/>
              <a:t>‹#›</a:t>
            </a:fld>
            <a:endParaRPr lang="en-US"/>
          </a:p>
        </p:txBody>
      </p:sp>
    </p:spTree>
    <p:extLst>
      <p:ext uri="{BB962C8B-B14F-4D97-AF65-F5344CB8AC3E}">
        <p14:creationId xmlns:p14="http://schemas.microsoft.com/office/powerpoint/2010/main" val="3956579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E3FE-A34C-FA5F-9220-47E2C6D5405F}"/>
              </a:ext>
            </a:extLst>
          </p:cNvPr>
          <p:cNvSpPr>
            <a:spLocks noGrp="1"/>
          </p:cNvSpPr>
          <p:nvPr>
            <p:ph type="ctrTitle"/>
          </p:nvPr>
        </p:nvSpPr>
        <p:spPr>
          <a:xfrm>
            <a:off x="467360" y="396240"/>
            <a:ext cx="11470640" cy="990283"/>
          </a:xfrm>
        </p:spPr>
        <p:txBody>
          <a:bodyPr/>
          <a:lstStyle/>
          <a:p>
            <a:r>
              <a:rPr lang="en-US" dirty="0">
                <a:latin typeface="Times New Roman" panose="02020603050405020304" pitchFamily="18" charset="0"/>
                <a:cs typeface="Times New Roman" panose="02020603050405020304" pitchFamily="18" charset="0"/>
              </a:rPr>
              <a:t>HR Analytics (Employee Retention)</a:t>
            </a:r>
          </a:p>
        </p:txBody>
      </p:sp>
      <p:sp>
        <p:nvSpPr>
          <p:cNvPr id="3" name="Subtitle 2">
            <a:extLst>
              <a:ext uri="{FF2B5EF4-FFF2-40B4-BE49-F238E27FC236}">
                <a16:creationId xmlns:a16="http://schemas.microsoft.com/office/drawing/2014/main" id="{F3728000-EB83-1614-1E46-FD157779D9DD}"/>
              </a:ext>
            </a:extLst>
          </p:cNvPr>
          <p:cNvSpPr>
            <a:spLocks noGrp="1"/>
          </p:cNvSpPr>
          <p:nvPr>
            <p:ph type="subTitle" idx="1"/>
          </p:nvPr>
        </p:nvSpPr>
        <p:spPr>
          <a:xfrm>
            <a:off x="1524000" y="1782763"/>
            <a:ext cx="9144000" cy="5075237"/>
          </a:xfrm>
        </p:spPr>
        <p:txBody>
          <a:bodyPr>
            <a:normAutofit/>
          </a:bodyPr>
          <a:lstStyle/>
          <a:p>
            <a:r>
              <a:rPr lang="en-US" b="1" dirty="0"/>
              <a:t>Guided By</a:t>
            </a:r>
          </a:p>
          <a:p>
            <a:r>
              <a:rPr lang="en-US" dirty="0"/>
              <a:t>DIPITI</a:t>
            </a:r>
          </a:p>
          <a:p>
            <a:r>
              <a:rPr lang="en-US" b="1" dirty="0"/>
              <a:t>Presented By</a:t>
            </a:r>
          </a:p>
          <a:p>
            <a:r>
              <a:rPr lang="en-US" dirty="0"/>
              <a:t>REDDY ESWAR THAI BABU</a:t>
            </a:r>
          </a:p>
          <a:p>
            <a:r>
              <a:rPr lang="en-US" dirty="0"/>
              <a:t>ATHULYA LAL P M</a:t>
            </a:r>
          </a:p>
          <a:p>
            <a:r>
              <a:rPr lang="en-US" dirty="0"/>
              <a:t>TAIBA ASIF CHAUS</a:t>
            </a:r>
          </a:p>
          <a:p>
            <a:r>
              <a:rPr lang="en-US" dirty="0"/>
              <a:t>GARGEY DUDHE</a:t>
            </a:r>
          </a:p>
          <a:p>
            <a:r>
              <a:rPr lang="en-US" dirty="0"/>
              <a:t>RUPPA JANARDHANA RAO</a:t>
            </a:r>
          </a:p>
          <a:p>
            <a:r>
              <a:rPr lang="en-US" dirty="0"/>
              <a:t>SIDDESH KESHAV SANGLE</a:t>
            </a:r>
          </a:p>
          <a:p>
            <a:r>
              <a:rPr lang="en-US" dirty="0"/>
              <a:t>SREEKANTH REDDY SIDDAMURTHY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907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BB31-0CBD-D7A4-25DB-E1EE1BD106F3}"/>
              </a:ext>
            </a:extLst>
          </p:cNvPr>
          <p:cNvSpPr>
            <a:spLocks noGrp="1"/>
          </p:cNvSpPr>
          <p:nvPr>
            <p:ph type="title"/>
          </p:nvPr>
        </p:nvSpPr>
        <p:spPr>
          <a:xfrm>
            <a:off x="462280" y="131445"/>
            <a:ext cx="10515600" cy="1325563"/>
          </a:xfrm>
        </p:spPr>
        <p:txBody>
          <a:bodyPr/>
          <a:lstStyle/>
          <a:p>
            <a:pPr algn="ctr"/>
            <a:r>
              <a:rPr lang="en-US" dirty="0"/>
              <a:t>Excel Dashboard</a:t>
            </a:r>
          </a:p>
        </p:txBody>
      </p:sp>
      <p:pic>
        <p:nvPicPr>
          <p:cNvPr id="5" name="Picture 4" descr="A close-up of a dashboard">
            <a:extLst>
              <a:ext uri="{FF2B5EF4-FFF2-40B4-BE49-F238E27FC236}">
                <a16:creationId xmlns:a16="http://schemas.microsoft.com/office/drawing/2014/main" id="{CC08F061-D889-40A9-0593-4C519737B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 y="1158680"/>
            <a:ext cx="11353800" cy="5323399"/>
          </a:xfrm>
          <a:prstGeom prst="rect">
            <a:avLst/>
          </a:prstGeom>
        </p:spPr>
      </p:pic>
    </p:spTree>
    <p:extLst>
      <p:ext uri="{BB962C8B-B14F-4D97-AF65-F5344CB8AC3E}">
        <p14:creationId xmlns:p14="http://schemas.microsoft.com/office/powerpoint/2010/main" val="216945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F1BE-C5B8-43D3-BBEE-35A82769E60D}"/>
              </a:ext>
            </a:extLst>
          </p:cNvPr>
          <p:cNvSpPr>
            <a:spLocks noGrp="1"/>
          </p:cNvSpPr>
          <p:nvPr>
            <p:ph type="title"/>
          </p:nvPr>
        </p:nvSpPr>
        <p:spPr>
          <a:xfrm>
            <a:off x="838200" y="365126"/>
            <a:ext cx="10515600" cy="591608"/>
          </a:xfrm>
        </p:spPr>
        <p:txBody>
          <a:bodyPr>
            <a:normAutofit fontScale="90000"/>
          </a:bodyPr>
          <a:lstStyle/>
          <a:p>
            <a:pPr algn="ctr"/>
            <a:r>
              <a:rPr lang="en-GB" dirty="0"/>
              <a:t>SQL DASHBORD AND QUERIES </a:t>
            </a:r>
            <a:endParaRPr lang="en-US" dirty="0"/>
          </a:p>
        </p:txBody>
      </p:sp>
      <p:pic>
        <p:nvPicPr>
          <p:cNvPr id="5" name="Content Placeholder 4" descr="MySQL Workbench">
            <a:extLst>
              <a:ext uri="{FF2B5EF4-FFF2-40B4-BE49-F238E27FC236}">
                <a16:creationId xmlns:a16="http://schemas.microsoft.com/office/drawing/2014/main" id="{3D67C516-3DAD-49A9-A8E2-1BD8467F50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0467" y="1109133"/>
            <a:ext cx="10642600" cy="5477934"/>
          </a:xfrm>
        </p:spPr>
      </p:pic>
    </p:spTree>
    <p:extLst>
      <p:ext uri="{BB962C8B-B14F-4D97-AF65-F5344CB8AC3E}">
        <p14:creationId xmlns:p14="http://schemas.microsoft.com/office/powerpoint/2010/main" val="397096714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7102-CF7D-BFF0-E370-518FF9D5BBAC}"/>
              </a:ext>
            </a:extLst>
          </p:cNvPr>
          <p:cNvSpPr>
            <a:spLocks noGrp="1"/>
          </p:cNvSpPr>
          <p:nvPr>
            <p:ph type="title"/>
          </p:nvPr>
        </p:nvSpPr>
        <p:spPr>
          <a:xfrm>
            <a:off x="838200" y="0"/>
            <a:ext cx="10515600" cy="1325563"/>
          </a:xfrm>
        </p:spPr>
        <p:txBody>
          <a:bodyPr/>
          <a:lstStyle/>
          <a:p>
            <a:pPr algn="ctr"/>
            <a:r>
              <a:rPr lang="en-US" dirty="0"/>
              <a:t>Power BI Dashboard</a:t>
            </a:r>
          </a:p>
        </p:txBody>
      </p:sp>
      <p:pic>
        <p:nvPicPr>
          <p:cNvPr id="5" name="Content Placeholder 4" descr="A screenshot of a data dashboard">
            <a:extLst>
              <a:ext uri="{FF2B5EF4-FFF2-40B4-BE49-F238E27FC236}">
                <a16:creationId xmlns:a16="http://schemas.microsoft.com/office/drawing/2014/main" id="{A53DAE63-B519-FE0D-ED51-AF3785A6F2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 y="1178560"/>
            <a:ext cx="11673840" cy="5466080"/>
          </a:xfrm>
        </p:spPr>
      </p:pic>
    </p:spTree>
    <p:extLst>
      <p:ext uri="{BB962C8B-B14F-4D97-AF65-F5344CB8AC3E}">
        <p14:creationId xmlns:p14="http://schemas.microsoft.com/office/powerpoint/2010/main" val="92306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D069-55A4-4755-B141-A050FD428A2B}"/>
              </a:ext>
            </a:extLst>
          </p:cNvPr>
          <p:cNvSpPr>
            <a:spLocks noGrp="1"/>
          </p:cNvSpPr>
          <p:nvPr>
            <p:ph type="title"/>
          </p:nvPr>
        </p:nvSpPr>
        <p:spPr>
          <a:xfrm>
            <a:off x="838200" y="365126"/>
            <a:ext cx="10515600" cy="820208"/>
          </a:xfrm>
        </p:spPr>
        <p:txBody>
          <a:bodyPr/>
          <a:lstStyle/>
          <a:p>
            <a:pPr algn="ctr"/>
            <a:r>
              <a:rPr lang="en-GB" dirty="0"/>
              <a:t>TABLEAU DASHBOARD</a:t>
            </a:r>
            <a:endParaRPr lang="en-US" dirty="0"/>
          </a:p>
        </p:txBody>
      </p:sp>
      <p:pic>
        <p:nvPicPr>
          <p:cNvPr id="5" name="Content Placeholder 4">
            <a:extLst>
              <a:ext uri="{FF2B5EF4-FFF2-40B4-BE49-F238E27FC236}">
                <a16:creationId xmlns:a16="http://schemas.microsoft.com/office/drawing/2014/main" id="{6245A034-4C3F-4583-816A-C658785E4E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3998" y="1185334"/>
            <a:ext cx="11701002" cy="5494865"/>
          </a:xfrm>
        </p:spPr>
      </p:pic>
    </p:spTree>
    <p:extLst>
      <p:ext uri="{BB962C8B-B14F-4D97-AF65-F5344CB8AC3E}">
        <p14:creationId xmlns:p14="http://schemas.microsoft.com/office/powerpoint/2010/main" val="7518282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C75E-84D6-F830-2D51-8179E8AE3CF5}"/>
              </a:ext>
            </a:extLst>
          </p:cNvPr>
          <p:cNvSpPr>
            <a:spLocks noGrp="1"/>
          </p:cNvSpPr>
          <p:nvPr>
            <p:ph type="title"/>
          </p:nvPr>
        </p:nvSpPr>
        <p:spPr>
          <a:xfrm>
            <a:off x="401320" y="212725"/>
            <a:ext cx="10515600" cy="1325563"/>
          </a:xfrm>
        </p:spPr>
        <p:txBody>
          <a:bodyPr/>
          <a:lstStyle/>
          <a:p>
            <a:r>
              <a:rPr lang="en-US" dirty="0">
                <a:latin typeface="Times New Roman" panose="02020603050405020304" pitchFamily="18" charset="0"/>
                <a:cs typeface="Times New Roman" panose="02020603050405020304" pitchFamily="18" charset="0"/>
              </a:rPr>
              <a:t>Recommendation:</a:t>
            </a:r>
          </a:p>
        </p:txBody>
      </p:sp>
      <p:sp>
        <p:nvSpPr>
          <p:cNvPr id="3" name="Content Placeholder 2">
            <a:extLst>
              <a:ext uri="{FF2B5EF4-FFF2-40B4-BE49-F238E27FC236}">
                <a16:creationId xmlns:a16="http://schemas.microsoft.com/office/drawing/2014/main" id="{F8354680-D2C1-8ECE-20AC-B7E47D447FC5}"/>
              </a:ext>
            </a:extLst>
          </p:cNvPr>
          <p:cNvSpPr>
            <a:spLocks noGrp="1"/>
          </p:cNvSpPr>
          <p:nvPr>
            <p:ph idx="1"/>
          </p:nvPr>
        </p:nvSpPr>
        <p:spPr>
          <a:xfrm>
            <a:off x="401320" y="1538288"/>
            <a:ext cx="11282680" cy="4351338"/>
          </a:xfrm>
        </p:spPr>
        <p:txBody>
          <a:bodyPr>
            <a:normAutofit fontScale="92500" lnSpcReduction="10000"/>
          </a:bodyPr>
          <a:lstStyle/>
          <a:p>
            <a:pPr algn="just">
              <a:lnSpc>
                <a:spcPct val="150000"/>
              </a:lnSpc>
              <a:buFont typeface="Arial" panose="020B0604020202020204" pitchFamily="34" charset="0"/>
              <a:buChar char="•"/>
            </a:pPr>
            <a:r>
              <a:rPr lang="en-US" sz="2400" b="0" i="0" dirty="0">
                <a:solidFill>
                  <a:srgbClr val="0D0D0D"/>
                </a:solidFill>
                <a:effectLst/>
                <a:latin typeface="Söhne"/>
              </a:rPr>
              <a:t>Evaluate the distribution of monthly income across different employee groups to ensure fairness and equity in compensation practices.</a:t>
            </a:r>
          </a:p>
          <a:p>
            <a:pPr algn="just">
              <a:lnSpc>
                <a:spcPct val="150000"/>
              </a:lnSpc>
              <a:buFont typeface="Arial" panose="020B0604020202020204" pitchFamily="34" charset="0"/>
              <a:buChar char="•"/>
            </a:pPr>
            <a:r>
              <a:rPr lang="en-US" sz="2400" b="0" i="0" dirty="0">
                <a:solidFill>
                  <a:srgbClr val="0D0D0D"/>
                </a:solidFill>
                <a:effectLst/>
                <a:latin typeface="Söhne"/>
              </a:rPr>
              <a:t>Conduct a comprehensive review of salary structures and adjust them as needed to minimize income disparities and ensure competitive pay rates for all employees.</a:t>
            </a:r>
          </a:p>
          <a:p>
            <a:pPr algn="just">
              <a:lnSpc>
                <a:spcPct val="150000"/>
              </a:lnSpc>
              <a:buFont typeface="Arial" panose="020B0604020202020204" pitchFamily="34" charset="0"/>
              <a:buChar char="•"/>
            </a:pPr>
            <a:r>
              <a:rPr lang="en-US" sz="2400" b="0" i="0" dirty="0">
                <a:solidFill>
                  <a:srgbClr val="0D0D0D"/>
                </a:solidFill>
                <a:effectLst/>
                <a:latin typeface="Söhne"/>
              </a:rPr>
              <a:t>Encourage flexible work arrangements, such as remote work options or flexible hours, to empower employees to better balance their work and personal responsibilities. Provide managers with training and support to effectively manage remote teams and ensure productivity and collaboration.</a:t>
            </a:r>
          </a:p>
          <a:p>
            <a:endParaRPr lang="en-US" dirty="0"/>
          </a:p>
        </p:txBody>
      </p:sp>
      <p:cxnSp>
        <p:nvCxnSpPr>
          <p:cNvPr id="4" name="Straight Connector 3">
            <a:extLst>
              <a:ext uri="{FF2B5EF4-FFF2-40B4-BE49-F238E27FC236}">
                <a16:creationId xmlns:a16="http://schemas.microsoft.com/office/drawing/2014/main" id="{60BC68BE-D2CA-F3D1-650D-C62703472DC3}"/>
              </a:ext>
            </a:extLst>
          </p:cNvPr>
          <p:cNvCxnSpPr>
            <a:cxnSpLocks/>
          </p:cNvCxnSpPr>
          <p:nvPr/>
        </p:nvCxnSpPr>
        <p:spPr>
          <a:xfrm>
            <a:off x="401320" y="1351280"/>
            <a:ext cx="1121156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368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1954-7FAD-4F7B-72C0-2E424594197A}"/>
              </a:ext>
            </a:extLst>
          </p:cNvPr>
          <p:cNvSpPr>
            <a:spLocks noGrp="1"/>
          </p:cNvSpPr>
          <p:nvPr>
            <p:ph type="title"/>
          </p:nvPr>
        </p:nvSpPr>
        <p:spPr>
          <a:xfrm>
            <a:off x="279400" y="111125"/>
            <a:ext cx="11506200" cy="1325563"/>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061EEF0-67AE-58E3-C8E1-B7660B6B8913}"/>
              </a:ext>
            </a:extLst>
          </p:cNvPr>
          <p:cNvSpPr>
            <a:spLocks noGrp="1"/>
          </p:cNvSpPr>
          <p:nvPr>
            <p:ph idx="1"/>
          </p:nvPr>
        </p:nvSpPr>
        <p:spPr>
          <a:xfrm>
            <a:off x="279400" y="1436688"/>
            <a:ext cx="11506200" cy="4351338"/>
          </a:xfrm>
        </p:spPr>
        <p:txBody>
          <a:bodyPr>
            <a:normAutofit fontScale="85000" lnSpcReduction="10000"/>
          </a:bodyPr>
          <a:lstStyle/>
          <a:p>
            <a:pPr marL="0" indent="0" algn="just">
              <a:lnSpc>
                <a:spcPct val="150000"/>
              </a:lnSpc>
              <a:buNone/>
            </a:pPr>
            <a:r>
              <a:rPr lang="en-US" dirty="0">
                <a:solidFill>
                  <a:srgbClr val="0D0D0D"/>
                </a:solidFill>
                <a:latin typeface="Times New Roman" panose="02020603050405020304" pitchFamily="18" charset="0"/>
                <a:cs typeface="Times New Roman" panose="02020603050405020304" pitchFamily="18" charset="0"/>
              </a:rPr>
              <a:t>T</a:t>
            </a:r>
            <a:r>
              <a:rPr lang="en-US" b="0" i="0" dirty="0">
                <a:solidFill>
                  <a:srgbClr val="0D0D0D"/>
                </a:solidFill>
                <a:effectLst/>
                <a:latin typeface="Times New Roman" panose="02020603050405020304" pitchFamily="18" charset="0"/>
                <a:cs typeface="Times New Roman" panose="02020603050405020304" pitchFamily="18" charset="0"/>
              </a:rPr>
              <a:t>he insights derived from our HR data visualizations, it's evident that data-driven approaches play a crucial role in informing strategic HR decision-making and fostering a more engaged and productive workforce. By harnessing the power of data analytics, we've gained valuable insights into various aspects of our organization's human resources landscape, from attrition rates and compensation structures to work-life balance and career development opportunities. These insights have provided us with a deeper understanding of the challenges and opportunities facing our organization and have guided the development of targeted strategies and initiatives to address them. </a:t>
            </a:r>
          </a:p>
          <a:p>
            <a:pPr marL="0" indent="0">
              <a:buNone/>
            </a:pPr>
            <a:endParaRPr lang="en-US" dirty="0"/>
          </a:p>
        </p:txBody>
      </p:sp>
      <p:cxnSp>
        <p:nvCxnSpPr>
          <p:cNvPr id="4" name="Straight Connector 3">
            <a:extLst>
              <a:ext uri="{FF2B5EF4-FFF2-40B4-BE49-F238E27FC236}">
                <a16:creationId xmlns:a16="http://schemas.microsoft.com/office/drawing/2014/main" id="{04664C3D-7ED8-9EC1-E28B-4899AD78CB3E}"/>
              </a:ext>
            </a:extLst>
          </p:cNvPr>
          <p:cNvCxnSpPr>
            <a:cxnSpLocks/>
          </p:cNvCxnSpPr>
          <p:nvPr/>
        </p:nvCxnSpPr>
        <p:spPr>
          <a:xfrm>
            <a:off x="370840" y="1280160"/>
            <a:ext cx="1133348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638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E75A8-C4E1-1D0B-171B-E894E4DB3BFA}"/>
              </a:ext>
            </a:extLst>
          </p:cNvPr>
          <p:cNvSpPr>
            <a:spLocks noGrp="1"/>
          </p:cNvSpPr>
          <p:nvPr>
            <p:ph idx="1"/>
          </p:nvPr>
        </p:nvSpPr>
        <p:spPr/>
        <p:txBody>
          <a:bodyPr>
            <a:normAutofit/>
          </a:bodyPr>
          <a:lstStyle/>
          <a:p>
            <a:pPr marL="0" indent="0" algn="ctr">
              <a:buNone/>
            </a:pPr>
            <a:endParaRPr lang="en-US" sz="6600" dirty="0">
              <a:latin typeface="Times New Roman" panose="02020603050405020304" pitchFamily="18" charset="0"/>
              <a:cs typeface="Times New Roman" panose="02020603050405020304" pitchFamily="18" charset="0"/>
            </a:endParaRPr>
          </a:p>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925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F09C-785F-BDB6-2440-AE3306A06F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584876A-0113-5AB4-4351-F3C9C26BAEB7}"/>
              </a:ext>
            </a:extLst>
          </p:cNvPr>
          <p:cNvSpPr>
            <a:spLocks noGrp="1"/>
          </p:cNvSpPr>
          <p:nvPr>
            <p:ph idx="1"/>
          </p:nvPr>
        </p:nvSpPr>
        <p:spPr/>
        <p:txBody>
          <a:bodyPr>
            <a:normAutofit/>
          </a:bodyPr>
          <a:lstStyle/>
          <a:p>
            <a:pPr marL="0" indent="0">
              <a:buNone/>
            </a:pPr>
            <a:r>
              <a:rPr lang="en-IN" dirty="0"/>
              <a:t>We performed an analysis on HR data for employee retention having 50,000+ records and drawn KPI from it using excel, my SQL and also used visualization tools like tableau and also used power bi to make dynamic dashboard.</a:t>
            </a:r>
          </a:p>
          <a:p>
            <a:pPr marL="0" indent="0">
              <a:buNone/>
            </a:pPr>
            <a:r>
              <a:rPr lang="en-IN" dirty="0"/>
              <a:t>We got some insights regarding attrition of employees with respect to department, monthly income, work life balance, years of promotion etc.</a:t>
            </a:r>
          </a:p>
          <a:p>
            <a:pPr marL="0" indent="0">
              <a:lnSpc>
                <a:spcPct val="150000"/>
              </a:lnSpc>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2F0595C-E2FC-66AC-7423-9CAE1B5ACF84}"/>
              </a:ext>
            </a:extLst>
          </p:cNvPr>
          <p:cNvCxnSpPr/>
          <p:nvPr/>
        </p:nvCxnSpPr>
        <p:spPr>
          <a:xfrm>
            <a:off x="838200" y="1615440"/>
            <a:ext cx="10515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9851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75D6-FB2A-DC16-833B-EBDB13F2EE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Performance Indicators:</a:t>
            </a:r>
          </a:p>
        </p:txBody>
      </p:sp>
      <p:sp>
        <p:nvSpPr>
          <p:cNvPr id="3" name="Content Placeholder 2">
            <a:extLst>
              <a:ext uri="{FF2B5EF4-FFF2-40B4-BE49-F238E27FC236}">
                <a16:creationId xmlns:a16="http://schemas.microsoft.com/office/drawing/2014/main" id="{9C3A7A51-B642-A760-2198-9D8A88464A1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Average attrition rate for all departments</a:t>
            </a:r>
          </a:p>
          <a:p>
            <a:r>
              <a:rPr lang="en-US" dirty="0">
                <a:latin typeface="Times New Roman" panose="02020603050405020304" pitchFamily="18" charset="0"/>
                <a:cs typeface="Times New Roman" panose="02020603050405020304" pitchFamily="18" charset="0"/>
              </a:rPr>
              <a:t>Average hourly rate of male research scientist</a:t>
            </a:r>
          </a:p>
          <a:p>
            <a:r>
              <a:rPr lang="en-US" dirty="0">
                <a:latin typeface="Times New Roman" panose="02020603050405020304" pitchFamily="18" charset="0"/>
                <a:cs typeface="Times New Roman" panose="02020603050405020304" pitchFamily="18" charset="0"/>
              </a:rPr>
              <a:t>Attrition rate vs monthly income stats</a:t>
            </a:r>
          </a:p>
          <a:p>
            <a:r>
              <a:rPr lang="en-US" dirty="0">
                <a:latin typeface="Times New Roman" panose="02020603050405020304" pitchFamily="18" charset="0"/>
                <a:cs typeface="Times New Roman" panose="02020603050405020304" pitchFamily="18" charset="0"/>
              </a:rPr>
              <a:t>Average working years for each departments</a:t>
            </a:r>
          </a:p>
          <a:p>
            <a:r>
              <a:rPr lang="en-US" dirty="0">
                <a:latin typeface="Times New Roman" panose="02020603050405020304" pitchFamily="18" charset="0"/>
                <a:cs typeface="Times New Roman" panose="02020603050405020304" pitchFamily="18" charset="0"/>
              </a:rPr>
              <a:t>Job role vs work life balance</a:t>
            </a:r>
          </a:p>
          <a:p>
            <a:r>
              <a:rPr lang="en-US" dirty="0">
                <a:latin typeface="Times New Roman" panose="02020603050405020304" pitchFamily="18" charset="0"/>
                <a:cs typeface="Times New Roman" panose="02020603050405020304" pitchFamily="18" charset="0"/>
              </a:rPr>
              <a:t>Attrition rate vs years since last promotion</a:t>
            </a:r>
          </a:p>
          <a:p>
            <a:endParaRPr lang="en-US" dirty="0"/>
          </a:p>
        </p:txBody>
      </p:sp>
      <p:cxnSp>
        <p:nvCxnSpPr>
          <p:cNvPr id="4" name="Straight Connector 3">
            <a:extLst>
              <a:ext uri="{FF2B5EF4-FFF2-40B4-BE49-F238E27FC236}">
                <a16:creationId xmlns:a16="http://schemas.microsoft.com/office/drawing/2014/main" id="{FC1FD581-69A6-9F55-126F-BA9B3EF1708A}"/>
              </a:ext>
            </a:extLst>
          </p:cNvPr>
          <p:cNvCxnSpPr/>
          <p:nvPr/>
        </p:nvCxnSpPr>
        <p:spPr>
          <a:xfrm>
            <a:off x="838200" y="1615440"/>
            <a:ext cx="10515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15517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4F43-96D1-A5E6-8ABD-416D52B72E8A}"/>
              </a:ext>
            </a:extLst>
          </p:cNvPr>
          <p:cNvSpPr>
            <a:spLocks noGrp="1"/>
          </p:cNvSpPr>
          <p:nvPr>
            <p:ph type="title"/>
          </p:nvPr>
        </p:nvSpPr>
        <p:spPr>
          <a:xfrm>
            <a:off x="624840" y="131445"/>
            <a:ext cx="11028680" cy="1325563"/>
          </a:xfrm>
        </p:spPr>
        <p:txBody>
          <a:bodyPr/>
          <a:lstStyle/>
          <a:p>
            <a:r>
              <a:rPr lang="en-US" dirty="0">
                <a:latin typeface="Times New Roman" panose="02020603050405020304" pitchFamily="18" charset="0"/>
                <a:cs typeface="Times New Roman" panose="02020603050405020304" pitchFamily="18" charset="0"/>
              </a:rPr>
              <a:t>KPI-1: Average attrition rate for all departments</a:t>
            </a:r>
          </a:p>
        </p:txBody>
      </p:sp>
      <p:sp>
        <p:nvSpPr>
          <p:cNvPr id="3" name="Content Placeholder 2">
            <a:extLst>
              <a:ext uri="{FF2B5EF4-FFF2-40B4-BE49-F238E27FC236}">
                <a16:creationId xmlns:a16="http://schemas.microsoft.com/office/drawing/2014/main" id="{6117B944-0E34-54EA-FDB4-45593E2C37A3}"/>
              </a:ext>
            </a:extLst>
          </p:cNvPr>
          <p:cNvSpPr>
            <a:spLocks noGrp="1"/>
          </p:cNvSpPr>
          <p:nvPr>
            <p:ph idx="1"/>
          </p:nvPr>
        </p:nvSpPr>
        <p:spPr>
          <a:xfrm>
            <a:off x="624840" y="1541144"/>
            <a:ext cx="6395720" cy="5062855"/>
          </a:xfrm>
        </p:spPr>
        <p:txBody>
          <a:bodyPr>
            <a:normAutofit fontScale="70000" lnSpcReduction="20000"/>
          </a:bodyPr>
          <a:lstStyle/>
          <a:p>
            <a:pPr>
              <a:lnSpc>
                <a:spcPct val="100000"/>
              </a:lnSpc>
              <a:buFont typeface="Wingdings" panose="05000000000000000000" pitchFamily="2" charset="2"/>
              <a:buChar char="Ø"/>
            </a:pPr>
            <a:r>
              <a:rPr lang="en-IN" dirty="0"/>
              <a:t>The insights driven using excel is shown here:</a:t>
            </a:r>
          </a:p>
          <a:p>
            <a:pPr>
              <a:lnSpc>
                <a:spcPct val="100000"/>
              </a:lnSpc>
              <a:buFont typeface="Wingdings" panose="05000000000000000000" pitchFamily="2" charset="2"/>
              <a:buChar char="Ø"/>
            </a:pPr>
            <a:r>
              <a:rPr lang="en-IN" dirty="0"/>
              <a:t>Data shows that Research &amp; Development department has highest attrition rate while hardware has lowest.</a:t>
            </a:r>
          </a:p>
          <a:p>
            <a:pPr>
              <a:lnSpc>
                <a:spcPct val="100000"/>
              </a:lnSpc>
              <a:buFont typeface="Wingdings" panose="05000000000000000000" pitchFamily="2" charset="2"/>
              <a:buChar char="Ø"/>
            </a:pPr>
            <a:r>
              <a:rPr lang="en-IN" dirty="0"/>
              <a:t>We can see salary hike is not the reason of attrition cause R&amp;D department getting good percentage salary hike. </a:t>
            </a:r>
          </a:p>
          <a:p>
            <a:pPr>
              <a:lnSpc>
                <a:spcPct val="100000"/>
              </a:lnSpc>
              <a:buFont typeface="Wingdings" panose="05000000000000000000" pitchFamily="2" charset="2"/>
              <a:buChar char="Ø"/>
            </a:pPr>
            <a:r>
              <a:rPr lang="en-IN" dirty="0"/>
              <a:t>In this department attrition of Females are more.</a:t>
            </a:r>
          </a:p>
          <a:p>
            <a:pPr>
              <a:buFont typeface="Wingdings" panose="05000000000000000000" pitchFamily="2" charset="2"/>
              <a:buChar char="Ø"/>
            </a:pPr>
            <a:r>
              <a:rPr lang="en-IN" dirty="0"/>
              <a:t> In HR, software department attrition of male is higher than female, while in other department female attrition rate is higher than male.</a:t>
            </a:r>
          </a:p>
          <a:p>
            <a:pPr>
              <a:buFont typeface="Wingdings" panose="05000000000000000000" pitchFamily="2" charset="2"/>
              <a:buChar char="Ø"/>
            </a:pPr>
            <a:r>
              <a:rPr lang="en-IN" dirty="0"/>
              <a:t>Work life balance is good for this department.</a:t>
            </a:r>
          </a:p>
          <a:p>
            <a:pPr>
              <a:lnSpc>
                <a:spcPct val="100000"/>
              </a:lnSpc>
              <a:buFont typeface="Wingdings" panose="05000000000000000000" pitchFamily="2" charset="2"/>
              <a:buChar char="Ø"/>
            </a:pPr>
            <a:r>
              <a:rPr lang="en-IN" dirty="0"/>
              <a:t>Attrition is more who has more working  years in current role.</a:t>
            </a:r>
          </a:p>
          <a:p>
            <a:pPr>
              <a:lnSpc>
                <a:spcPct val="100000"/>
              </a:lnSpc>
              <a:buFont typeface="Wingdings" panose="05000000000000000000" pitchFamily="2" charset="2"/>
              <a:buChar char="Ø"/>
            </a:pPr>
            <a:r>
              <a:rPr lang="en-IN" dirty="0"/>
              <a:t>One reason can be the manager they are working under.</a:t>
            </a:r>
            <a:r>
              <a:rPr lang="en-US" b="0" i="0" dirty="0">
                <a:solidFill>
                  <a:srgbClr val="0D0D0D"/>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76CCFD28-9A2E-8CCA-94E4-738025D86859}"/>
              </a:ext>
            </a:extLst>
          </p:cNvPr>
          <p:cNvCxnSpPr>
            <a:cxnSpLocks/>
          </p:cNvCxnSpPr>
          <p:nvPr/>
        </p:nvCxnSpPr>
        <p:spPr>
          <a:xfrm>
            <a:off x="624840" y="1391920"/>
            <a:ext cx="11414760"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9D2D02D2-1C03-4EF7-9118-4B099B881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2109" y="1541144"/>
            <a:ext cx="4840982" cy="4541302"/>
          </a:xfrm>
          <a:prstGeom prst="rect">
            <a:avLst/>
          </a:prstGeom>
        </p:spPr>
      </p:pic>
    </p:spTree>
    <p:extLst>
      <p:ext uri="{BB962C8B-B14F-4D97-AF65-F5344CB8AC3E}">
        <p14:creationId xmlns:p14="http://schemas.microsoft.com/office/powerpoint/2010/main" val="17293512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83DD-F1F6-6A48-F8EA-A423F28F4E6F}"/>
              </a:ext>
            </a:extLst>
          </p:cNvPr>
          <p:cNvSpPr>
            <a:spLocks noGrp="1"/>
          </p:cNvSpPr>
          <p:nvPr>
            <p:ph type="title"/>
          </p:nvPr>
        </p:nvSpPr>
        <p:spPr>
          <a:xfrm>
            <a:off x="441960" y="202565"/>
            <a:ext cx="11363960" cy="1325563"/>
          </a:xfrm>
        </p:spPr>
        <p:txBody>
          <a:bodyPr/>
          <a:lstStyle/>
          <a:p>
            <a:r>
              <a:rPr lang="en-US" dirty="0">
                <a:latin typeface="Times New Roman" panose="02020603050405020304" pitchFamily="18" charset="0"/>
                <a:cs typeface="Times New Roman" panose="02020603050405020304" pitchFamily="18" charset="0"/>
              </a:rPr>
              <a:t>KPI-2: Average hourly rate of male research scientist</a:t>
            </a:r>
          </a:p>
        </p:txBody>
      </p:sp>
      <p:sp>
        <p:nvSpPr>
          <p:cNvPr id="3" name="Content Placeholder 2">
            <a:extLst>
              <a:ext uri="{FF2B5EF4-FFF2-40B4-BE49-F238E27FC236}">
                <a16:creationId xmlns:a16="http://schemas.microsoft.com/office/drawing/2014/main" id="{36A8BF07-E572-B96C-9FBE-D75964ED3CE1}"/>
              </a:ext>
            </a:extLst>
          </p:cNvPr>
          <p:cNvSpPr>
            <a:spLocks noGrp="1"/>
          </p:cNvSpPr>
          <p:nvPr>
            <p:ph idx="1"/>
          </p:nvPr>
        </p:nvSpPr>
        <p:spPr>
          <a:xfrm>
            <a:off x="441960" y="1528128"/>
            <a:ext cx="7340600" cy="4351338"/>
          </a:xfrm>
        </p:spPr>
        <p:txBody>
          <a:bodyPr>
            <a:normAutofit fontScale="92500" lnSpcReduction="20000"/>
          </a:bodyPr>
          <a:lstStyle/>
          <a:p>
            <a:pPr marL="285750" indent="-285750">
              <a:buFont typeface="Wingdings" panose="05000000000000000000" pitchFamily="2" charset="2"/>
              <a:buChar char="Ø"/>
            </a:pPr>
            <a:r>
              <a:rPr lang="en-IN" sz="2400" dirty="0"/>
              <a:t>The insights driven using my SQL is shown here:</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Min hourly rate = 30</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Max hourly rate = 200</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AVG hourly rate of male research scientist is 			as  coming 114.45</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While for female its 115.9</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Work life balance for research scientist is average.</a:t>
            </a:r>
          </a:p>
        </p:txBody>
      </p:sp>
      <p:cxnSp>
        <p:nvCxnSpPr>
          <p:cNvPr id="6" name="Straight Connector 5">
            <a:extLst>
              <a:ext uri="{FF2B5EF4-FFF2-40B4-BE49-F238E27FC236}">
                <a16:creationId xmlns:a16="http://schemas.microsoft.com/office/drawing/2014/main" id="{B7E5A123-4EA8-96EB-4F04-8E80FBD718E6}"/>
              </a:ext>
            </a:extLst>
          </p:cNvPr>
          <p:cNvCxnSpPr>
            <a:cxnSpLocks/>
          </p:cNvCxnSpPr>
          <p:nvPr/>
        </p:nvCxnSpPr>
        <p:spPr>
          <a:xfrm>
            <a:off x="441960" y="1528128"/>
            <a:ext cx="1154684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8F79EAA6-F22D-4DFD-8749-D674B68A2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603" y="1634184"/>
            <a:ext cx="5678197" cy="3227321"/>
          </a:xfrm>
          <a:prstGeom prst="rect">
            <a:avLst/>
          </a:prstGeom>
        </p:spPr>
      </p:pic>
    </p:spTree>
    <p:extLst>
      <p:ext uri="{BB962C8B-B14F-4D97-AF65-F5344CB8AC3E}">
        <p14:creationId xmlns:p14="http://schemas.microsoft.com/office/powerpoint/2010/main" val="263571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8B4D-C1DA-CC76-1369-C15F4D2947D8}"/>
              </a:ext>
            </a:extLst>
          </p:cNvPr>
          <p:cNvSpPr>
            <a:spLocks noGrp="1"/>
          </p:cNvSpPr>
          <p:nvPr>
            <p:ph type="title"/>
          </p:nvPr>
        </p:nvSpPr>
        <p:spPr>
          <a:xfrm>
            <a:off x="462280" y="202565"/>
            <a:ext cx="11262360" cy="1325563"/>
          </a:xfrm>
        </p:spPr>
        <p:txBody>
          <a:bodyPr/>
          <a:lstStyle/>
          <a:p>
            <a:r>
              <a:rPr lang="en-US" dirty="0">
                <a:latin typeface="Times New Roman" panose="02020603050405020304" pitchFamily="18" charset="0"/>
                <a:cs typeface="Times New Roman" panose="02020603050405020304" pitchFamily="18" charset="0"/>
              </a:rPr>
              <a:t>KPI-3: Attrition rate vs monthly income stats</a:t>
            </a:r>
          </a:p>
        </p:txBody>
      </p:sp>
      <p:sp>
        <p:nvSpPr>
          <p:cNvPr id="3" name="Content Placeholder 2">
            <a:extLst>
              <a:ext uri="{FF2B5EF4-FFF2-40B4-BE49-F238E27FC236}">
                <a16:creationId xmlns:a16="http://schemas.microsoft.com/office/drawing/2014/main" id="{A8E51BB8-AEE1-56DE-AD4B-FA9643B7875C}"/>
              </a:ext>
            </a:extLst>
          </p:cNvPr>
          <p:cNvSpPr>
            <a:spLocks noGrp="1"/>
          </p:cNvSpPr>
          <p:nvPr>
            <p:ph idx="1"/>
          </p:nvPr>
        </p:nvSpPr>
        <p:spPr>
          <a:xfrm>
            <a:off x="462280" y="1528128"/>
            <a:ext cx="6873240" cy="4872672"/>
          </a:xfrm>
        </p:spPr>
        <p:txBody>
          <a:bodyPr>
            <a:normAutofit fontScale="92500" lnSpcReduction="10000"/>
          </a:bodyPr>
          <a:lstStyle/>
          <a:p>
            <a:pPr marL="285750" indent="-285750">
              <a:buFont typeface="Wingdings" panose="05000000000000000000" pitchFamily="2" charset="2"/>
              <a:buChar char="Ø"/>
            </a:pPr>
            <a:r>
              <a:rPr lang="en-IN" sz="2400" dirty="0"/>
              <a:t> The insights driven using power bi is shown here:</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Min salary =1001</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Max salary = 50999</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Maximum salary hike is for 20-30k salary bin. </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Max attrition is from 40-50k salary bin.</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That may be because they are getting better salary</a:t>
            </a:r>
          </a:p>
          <a:p>
            <a:pPr marL="0" indent="0">
              <a:buNone/>
            </a:pPr>
            <a:r>
              <a:rPr lang="en-IN" sz="2400" dirty="0"/>
              <a:t>      option in other company for the same work</a:t>
            </a:r>
          </a:p>
        </p:txBody>
      </p:sp>
      <p:pic>
        <p:nvPicPr>
          <p:cNvPr id="5" name="Picture 4" descr="A graph with a line and numbers">
            <a:extLst>
              <a:ext uri="{FF2B5EF4-FFF2-40B4-BE49-F238E27FC236}">
                <a16:creationId xmlns:a16="http://schemas.microsoft.com/office/drawing/2014/main" id="{95946F5A-DEB1-5FF8-AD9C-3AFE99616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520" y="1611329"/>
            <a:ext cx="4592320" cy="4109794"/>
          </a:xfrm>
          <a:prstGeom prst="rect">
            <a:avLst/>
          </a:prstGeom>
        </p:spPr>
      </p:pic>
      <p:cxnSp>
        <p:nvCxnSpPr>
          <p:cNvPr id="6" name="Straight Connector 5">
            <a:extLst>
              <a:ext uri="{FF2B5EF4-FFF2-40B4-BE49-F238E27FC236}">
                <a16:creationId xmlns:a16="http://schemas.microsoft.com/office/drawing/2014/main" id="{F4336108-6403-95AC-AD2E-DC7F7F9B9ACB}"/>
              </a:ext>
            </a:extLst>
          </p:cNvPr>
          <p:cNvCxnSpPr>
            <a:cxnSpLocks/>
          </p:cNvCxnSpPr>
          <p:nvPr/>
        </p:nvCxnSpPr>
        <p:spPr>
          <a:xfrm>
            <a:off x="462280" y="1432560"/>
            <a:ext cx="1146556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20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4459-0DEA-D14D-0B38-5783F95090A2}"/>
              </a:ext>
            </a:extLst>
          </p:cNvPr>
          <p:cNvSpPr>
            <a:spLocks noGrp="1"/>
          </p:cNvSpPr>
          <p:nvPr>
            <p:ph type="title"/>
          </p:nvPr>
        </p:nvSpPr>
        <p:spPr>
          <a:xfrm>
            <a:off x="360680" y="212725"/>
            <a:ext cx="11709400" cy="1325563"/>
          </a:xfrm>
        </p:spPr>
        <p:txBody>
          <a:bodyPr>
            <a:normAutofit/>
          </a:bodyPr>
          <a:lstStyle/>
          <a:p>
            <a:r>
              <a:rPr lang="en-US" sz="4000" dirty="0">
                <a:latin typeface="Times New Roman" panose="02020603050405020304" pitchFamily="18" charset="0"/>
                <a:cs typeface="Times New Roman" panose="02020603050405020304" pitchFamily="18" charset="0"/>
              </a:rPr>
              <a:t>KPI-4: Average working years for each departments</a:t>
            </a:r>
          </a:p>
        </p:txBody>
      </p:sp>
      <p:sp>
        <p:nvSpPr>
          <p:cNvPr id="3" name="Content Placeholder 2">
            <a:extLst>
              <a:ext uri="{FF2B5EF4-FFF2-40B4-BE49-F238E27FC236}">
                <a16:creationId xmlns:a16="http://schemas.microsoft.com/office/drawing/2014/main" id="{61446AEB-6BBA-BB85-93D1-B4AB08D6B3C0}"/>
              </a:ext>
            </a:extLst>
          </p:cNvPr>
          <p:cNvSpPr>
            <a:spLocks noGrp="1"/>
          </p:cNvSpPr>
          <p:nvPr>
            <p:ph idx="1"/>
          </p:nvPr>
        </p:nvSpPr>
        <p:spPr>
          <a:xfrm>
            <a:off x="360680" y="1538288"/>
            <a:ext cx="6091438" cy="4842192"/>
          </a:xfrm>
        </p:spPr>
        <p:txBody>
          <a:bodyPr>
            <a:normAutofit/>
          </a:bodyPr>
          <a:lstStyle/>
          <a:p>
            <a:pPr marL="285750" indent="-285750">
              <a:buFont typeface="Wingdings" panose="05000000000000000000" pitchFamily="2" charset="2"/>
              <a:buChar char="Ø"/>
            </a:pPr>
            <a:r>
              <a:rPr lang="en-IN" sz="2400" dirty="0"/>
              <a:t>The insights driven using Tableau is shown here:</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Avg. working year for Sales department is highest and for R&amp;D department its lowest.</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But sales dept. has the lowest salary hike.</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We have to work on R&amp;D dept</a:t>
            </a:r>
          </a:p>
        </p:txBody>
      </p:sp>
      <p:cxnSp>
        <p:nvCxnSpPr>
          <p:cNvPr id="6" name="Straight Connector 5">
            <a:extLst>
              <a:ext uri="{FF2B5EF4-FFF2-40B4-BE49-F238E27FC236}">
                <a16:creationId xmlns:a16="http://schemas.microsoft.com/office/drawing/2014/main" id="{460ACEB5-13E3-7D56-9084-62F6C9851CD7}"/>
              </a:ext>
            </a:extLst>
          </p:cNvPr>
          <p:cNvCxnSpPr>
            <a:cxnSpLocks/>
          </p:cNvCxnSpPr>
          <p:nvPr/>
        </p:nvCxnSpPr>
        <p:spPr>
          <a:xfrm>
            <a:off x="360680" y="1538288"/>
            <a:ext cx="11669908"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5278B074-C08F-4E8D-A5FB-475845CE6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118" y="1710273"/>
            <a:ext cx="5617962" cy="3997132"/>
          </a:xfrm>
          <a:prstGeom prst="rect">
            <a:avLst/>
          </a:prstGeom>
        </p:spPr>
      </p:pic>
    </p:spTree>
    <p:extLst>
      <p:ext uri="{BB962C8B-B14F-4D97-AF65-F5344CB8AC3E}">
        <p14:creationId xmlns:p14="http://schemas.microsoft.com/office/powerpoint/2010/main" val="417767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F7D0-551D-51BF-EFC6-09D22D892C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KPI-5: Job role vs work life balance</a:t>
            </a:r>
          </a:p>
        </p:txBody>
      </p:sp>
      <p:sp>
        <p:nvSpPr>
          <p:cNvPr id="3" name="Content Placeholder 2">
            <a:extLst>
              <a:ext uri="{FF2B5EF4-FFF2-40B4-BE49-F238E27FC236}">
                <a16:creationId xmlns:a16="http://schemas.microsoft.com/office/drawing/2014/main" id="{43CB7619-78FA-AAC1-432D-A63271A4D9F6}"/>
              </a:ext>
            </a:extLst>
          </p:cNvPr>
          <p:cNvSpPr>
            <a:spLocks noGrp="1"/>
          </p:cNvSpPr>
          <p:nvPr>
            <p:ph idx="1"/>
          </p:nvPr>
        </p:nvSpPr>
        <p:spPr>
          <a:xfrm>
            <a:off x="838200" y="1825625"/>
            <a:ext cx="6105561" cy="4351338"/>
          </a:xfrm>
        </p:spPr>
        <p:txBody>
          <a:bodyPr>
            <a:normAutofit fontScale="92500"/>
          </a:bodyPr>
          <a:lstStyle/>
          <a:p>
            <a:pPr marL="285750" indent="-285750">
              <a:buFont typeface="Wingdings" panose="05000000000000000000" pitchFamily="2" charset="2"/>
              <a:buChar char="Ø"/>
            </a:pPr>
            <a:r>
              <a:rPr lang="en-IN" sz="2400" dirty="0"/>
              <a:t> The insights driven using Tableau is shown here:</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We can see that Laboratory technician and research director are having excellent work life balance.</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While HR is having  poor work life balance. </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Employees from HR department are not getting promotion frequently and they are getting less monthly income.</a:t>
            </a:r>
          </a:p>
        </p:txBody>
      </p:sp>
      <p:cxnSp>
        <p:nvCxnSpPr>
          <p:cNvPr id="6" name="Straight Connector 5">
            <a:extLst>
              <a:ext uri="{FF2B5EF4-FFF2-40B4-BE49-F238E27FC236}">
                <a16:creationId xmlns:a16="http://schemas.microsoft.com/office/drawing/2014/main" id="{60550DA2-8F03-E190-1AC5-2C5B1B63202E}"/>
              </a:ext>
            </a:extLst>
          </p:cNvPr>
          <p:cNvCxnSpPr>
            <a:cxnSpLocks/>
          </p:cNvCxnSpPr>
          <p:nvPr/>
        </p:nvCxnSpPr>
        <p:spPr>
          <a:xfrm>
            <a:off x="838200" y="1432560"/>
            <a:ext cx="10939927"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A9544530-B847-490B-A44F-9A3D3C08D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333" y="1502617"/>
            <a:ext cx="4732867" cy="4149413"/>
          </a:xfrm>
          <a:prstGeom prst="rect">
            <a:avLst/>
          </a:prstGeom>
        </p:spPr>
      </p:pic>
    </p:spTree>
    <p:extLst>
      <p:ext uri="{BB962C8B-B14F-4D97-AF65-F5344CB8AC3E}">
        <p14:creationId xmlns:p14="http://schemas.microsoft.com/office/powerpoint/2010/main" val="99560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A430-499B-3E02-D751-28B3FF477122}"/>
              </a:ext>
            </a:extLst>
          </p:cNvPr>
          <p:cNvSpPr>
            <a:spLocks noGrp="1"/>
          </p:cNvSpPr>
          <p:nvPr>
            <p:ph type="title"/>
          </p:nvPr>
        </p:nvSpPr>
        <p:spPr>
          <a:xfrm>
            <a:off x="223520" y="141605"/>
            <a:ext cx="11592560" cy="1325563"/>
          </a:xfrm>
        </p:spPr>
        <p:txBody>
          <a:bodyPr/>
          <a:lstStyle/>
          <a:p>
            <a:r>
              <a:rPr lang="en-US" dirty="0">
                <a:latin typeface="Times New Roman" panose="02020603050405020304" pitchFamily="18" charset="0"/>
                <a:cs typeface="Times New Roman" panose="02020603050405020304" pitchFamily="18" charset="0"/>
              </a:rPr>
              <a:t>KPI-6: Attrition rate vs years since last promotion</a:t>
            </a:r>
          </a:p>
        </p:txBody>
      </p:sp>
      <p:sp>
        <p:nvSpPr>
          <p:cNvPr id="3" name="Content Placeholder 2">
            <a:extLst>
              <a:ext uri="{FF2B5EF4-FFF2-40B4-BE49-F238E27FC236}">
                <a16:creationId xmlns:a16="http://schemas.microsoft.com/office/drawing/2014/main" id="{ADC44491-D4D6-5C0F-54D5-2662556D83F3}"/>
              </a:ext>
            </a:extLst>
          </p:cNvPr>
          <p:cNvSpPr>
            <a:spLocks noGrp="1"/>
          </p:cNvSpPr>
          <p:nvPr>
            <p:ph idx="1"/>
          </p:nvPr>
        </p:nvSpPr>
        <p:spPr>
          <a:xfrm>
            <a:off x="223520" y="1467168"/>
            <a:ext cx="7315200" cy="4351338"/>
          </a:xfrm>
        </p:spPr>
        <p:txBody>
          <a:bodyPr>
            <a:normAutofit/>
          </a:bodyPr>
          <a:lstStyle/>
          <a:p>
            <a:pPr marL="285750" indent="-285750">
              <a:buFont typeface="Wingdings" panose="05000000000000000000" pitchFamily="2" charset="2"/>
              <a:buChar char="Ø"/>
            </a:pPr>
            <a:r>
              <a:rPr lang="en-IN" sz="2400" dirty="0"/>
              <a:t> The insights driven using Power bi is shown here:</a:t>
            </a:r>
          </a:p>
          <a:p>
            <a:endParaRPr lang="en-IN" sz="2400" dirty="0"/>
          </a:p>
          <a:p>
            <a:pPr marL="285750" indent="-285750">
              <a:buFont typeface="Wingdings" panose="05000000000000000000" pitchFamily="2" charset="2"/>
              <a:buChar char="Ø"/>
            </a:pPr>
            <a:r>
              <a:rPr lang="en-IN" sz="2400" dirty="0"/>
              <a:t>The graph shows slight fluctuation for attrition of around 50% for the employee who have recently got promotion.</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While the employees who have not got promoted for more than 20 years they shows more fluctuation in attrition graph.</a:t>
            </a:r>
          </a:p>
        </p:txBody>
      </p:sp>
      <p:pic>
        <p:nvPicPr>
          <p:cNvPr id="5" name="Picture 4" descr="A graph with blue and orange lines">
            <a:extLst>
              <a:ext uri="{FF2B5EF4-FFF2-40B4-BE49-F238E27FC236}">
                <a16:creationId xmlns:a16="http://schemas.microsoft.com/office/drawing/2014/main" id="{4FAF7A52-594D-8300-DA8F-85E4DEFA8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720" y="1467168"/>
            <a:ext cx="4521200" cy="4741618"/>
          </a:xfrm>
          <a:prstGeom prst="rect">
            <a:avLst/>
          </a:prstGeom>
        </p:spPr>
      </p:pic>
      <p:cxnSp>
        <p:nvCxnSpPr>
          <p:cNvPr id="6" name="Straight Connector 5">
            <a:extLst>
              <a:ext uri="{FF2B5EF4-FFF2-40B4-BE49-F238E27FC236}">
                <a16:creationId xmlns:a16="http://schemas.microsoft.com/office/drawing/2014/main" id="{22640BBC-7D67-F205-AE33-BF2CF00507DD}"/>
              </a:ext>
            </a:extLst>
          </p:cNvPr>
          <p:cNvCxnSpPr>
            <a:cxnSpLocks/>
          </p:cNvCxnSpPr>
          <p:nvPr/>
        </p:nvCxnSpPr>
        <p:spPr>
          <a:xfrm>
            <a:off x="223520" y="1345248"/>
            <a:ext cx="11836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692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2892</TotalTime>
  <Words>743</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Söhne</vt:lpstr>
      <vt:lpstr>Times New Roman</vt:lpstr>
      <vt:lpstr>Wingdings</vt:lpstr>
      <vt:lpstr>Office Theme</vt:lpstr>
      <vt:lpstr>HR Analytics (Employee Retention)</vt:lpstr>
      <vt:lpstr>Introduction:</vt:lpstr>
      <vt:lpstr>Key Performance Indicators:</vt:lpstr>
      <vt:lpstr>KPI-1: Average attrition rate for all departments</vt:lpstr>
      <vt:lpstr>KPI-2: Average hourly rate of male research scientist</vt:lpstr>
      <vt:lpstr>KPI-3: Attrition rate vs monthly income stats</vt:lpstr>
      <vt:lpstr>KPI-4: Average working years for each departments</vt:lpstr>
      <vt:lpstr>KPI-5: Job role vs work life balance</vt:lpstr>
      <vt:lpstr>KPI-6: Attrition rate vs years since last promotion</vt:lpstr>
      <vt:lpstr>Excel Dashboard</vt:lpstr>
      <vt:lpstr>SQL DASHBORD AND QUERIES </vt:lpstr>
      <vt:lpstr>Power BI Dashboard</vt:lpstr>
      <vt:lpstr>TABLEAU DASHBOARD</vt:lpstr>
      <vt:lpstr>Recommendation: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(Employee Retention)</dc:title>
  <dc:creator>MALLIKARJUN KATAGERI</dc:creator>
  <cp:lastModifiedBy>eswar reddy</cp:lastModifiedBy>
  <cp:revision>7</cp:revision>
  <dcterms:created xsi:type="dcterms:W3CDTF">2024-03-13T15:36:35Z</dcterms:created>
  <dcterms:modified xsi:type="dcterms:W3CDTF">2024-03-16T03:31:34Z</dcterms:modified>
</cp:coreProperties>
</file>