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4" r:id="rId5"/>
    <p:sldId id="263" r:id="rId6"/>
    <p:sldId id="277" r:id="rId7"/>
    <p:sldId id="266" r:id="rId8"/>
    <p:sldId id="267" r:id="rId9"/>
    <p:sldId id="278" r:id="rId10"/>
    <p:sldId id="279" r:id="rId11"/>
    <p:sldId id="270" r:id="rId12"/>
    <p:sldId id="269" r:id="rId13"/>
    <p:sldId id="281" r:id="rId14"/>
    <p:sldId id="273" r:id="rId15"/>
    <p:sldId id="274" r:id="rId16"/>
    <p:sldId id="275" r:id="rId17"/>
    <p:sldId id="276" r:id="rId18"/>
    <p:sldId id="282" r:id="rId19"/>
    <p:sldId id="271" r:id="rId20"/>
    <p:sldId id="283" r:id="rId21"/>
    <p:sldId id="256" r:id="rId22"/>
    <p:sldId id="272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1C1"/>
    <a:srgbClr val="7A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9" y="3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2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9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2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5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1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4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3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E603-3B05-4E37-BCD4-5A12DA440369}" type="datetimeFigureOut">
              <a:rPr lang="zh-CN" altLang="en-US" smtClean="0"/>
              <a:pPr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CB232-9FE1-4BA3-BC78-518E99D31B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4378" y="0"/>
            <a:ext cx="12190476" cy="68588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3639210" y="2193353"/>
            <a:ext cx="6114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寻找第</a:t>
            </a:r>
            <a:r>
              <a:rPr lang="en-US" altLang="zh-CN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54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小元素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917891" y="3147699"/>
            <a:ext cx="5753710" cy="495139"/>
            <a:chOff x="4514240" y="3533936"/>
            <a:chExt cx="5140727" cy="484742"/>
          </a:xfrm>
        </p:grpSpPr>
        <p:sp>
          <p:nvSpPr>
            <p:cNvPr id="36" name="矩形 35"/>
            <p:cNvSpPr/>
            <p:nvPr/>
          </p:nvSpPr>
          <p:spPr>
            <a:xfrm>
              <a:off x="4640209" y="3533936"/>
              <a:ext cx="4888791" cy="484742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14240" y="3576252"/>
              <a:ext cx="5140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Top-k Problem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2939" y="2411103"/>
            <a:ext cx="2054453" cy="188731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199152" y="3945972"/>
            <a:ext cx="2898013" cy="369332"/>
            <a:chOff x="5647273" y="4659846"/>
            <a:chExt cx="2898013" cy="369332"/>
          </a:xfrm>
        </p:grpSpPr>
        <p:sp>
          <p:nvSpPr>
            <p:cNvPr id="51" name="文本框 50"/>
            <p:cNvSpPr txBox="1"/>
            <p:nvPr/>
          </p:nvSpPr>
          <p:spPr>
            <a:xfrm>
              <a:off x="5775672" y="4659846"/>
              <a:ext cx="2769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小组成员：丁文隆 李蓉</a:t>
              </a: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7273" y="4759407"/>
              <a:ext cx="223129" cy="223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2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C8634EC-B2D7-4B0B-94DB-073455E23FAA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82F4D1-6759-4D5E-A7D9-7E828D0F0150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D69E9F6-3D1D-40CA-B6CD-D420E3584699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45826021-5BF0-4AD4-A671-160F13A6F421}"/>
              </a:ext>
            </a:extLst>
          </p:cNvPr>
          <p:cNvSpPr txBox="1"/>
          <p:nvPr/>
        </p:nvSpPr>
        <p:spPr>
          <a:xfrm>
            <a:off x="3764692" y="790832"/>
            <a:ext cx="4703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给出主函数如下，其中若</a:t>
            </a:r>
            <a:r>
              <a:rPr lang="en-US" altLang="zh-CN" dirty="0"/>
              <a:t>k&gt;n</a:t>
            </a:r>
            <a:r>
              <a:rPr lang="zh-CN" altLang="en-US" dirty="0"/>
              <a:t>，则不存在第</a:t>
            </a:r>
            <a:r>
              <a:rPr lang="en-US" altLang="zh-CN" dirty="0"/>
              <a:t>k</a:t>
            </a:r>
            <a:r>
              <a:rPr lang="zh-CN" altLang="en-US" dirty="0"/>
              <a:t>小的数，报错。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24969B-D70F-425E-AF51-42D7127A57E6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C38291-9E15-412B-AD45-8CCB3483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62" y="1485186"/>
            <a:ext cx="7493501" cy="3707946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31B8D20-415E-4A99-AB2C-0E365A08DF1E}"/>
              </a:ext>
            </a:extLst>
          </p:cNvPr>
          <p:cNvSpPr/>
          <p:nvPr/>
        </p:nvSpPr>
        <p:spPr>
          <a:xfrm>
            <a:off x="4819134" y="1771135"/>
            <a:ext cx="4621427" cy="155695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093656-897A-4FAC-A30C-03DAA668A631}"/>
              </a:ext>
            </a:extLst>
          </p:cNvPr>
          <p:cNvSpPr/>
          <p:nvPr/>
        </p:nvSpPr>
        <p:spPr>
          <a:xfrm>
            <a:off x="9636123" y="29587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读入数据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C109DDD-1B8D-4FD8-8954-CA10457AF58A}"/>
              </a:ext>
            </a:extLst>
          </p:cNvPr>
          <p:cNvSpPr/>
          <p:nvPr/>
        </p:nvSpPr>
        <p:spPr>
          <a:xfrm>
            <a:off x="4819134" y="3328086"/>
            <a:ext cx="7051590" cy="99677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9ABF52-2D69-4BEB-982B-1E28339D2F0A}"/>
              </a:ext>
            </a:extLst>
          </p:cNvPr>
          <p:cNvSpPr/>
          <p:nvPr/>
        </p:nvSpPr>
        <p:spPr>
          <a:xfrm>
            <a:off x="8597377" y="3955532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寻找的元素超过数组范围报错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9C473E-706E-4A43-AA77-0C6F19484E96}"/>
              </a:ext>
            </a:extLst>
          </p:cNvPr>
          <p:cNvSpPr/>
          <p:nvPr/>
        </p:nvSpPr>
        <p:spPr>
          <a:xfrm>
            <a:off x="7690614" y="4574332"/>
            <a:ext cx="2400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寻找并输出第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小的数</a:t>
            </a:r>
          </a:p>
        </p:txBody>
      </p:sp>
    </p:spTree>
    <p:extLst>
      <p:ext uri="{BB962C8B-B14F-4D97-AF65-F5344CB8AC3E}">
        <p14:creationId xmlns:p14="http://schemas.microsoft.com/office/powerpoint/2010/main" val="61986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268863" y="2824532"/>
            <a:ext cx="4805035" cy="1208935"/>
            <a:chOff x="5764809" y="2755359"/>
            <a:chExt cx="4805035" cy="120893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64809" y="2755359"/>
              <a:ext cx="1108190" cy="120893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37355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结果与分析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430CC02-1496-4357-8899-D2DDC4D407DE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0D26B8-3BD8-4726-B921-9753299D799C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CB11B23-D15B-4122-A205-ABE684733A1D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49BB49D8-97F7-42B5-AD03-97AC1FE35A66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3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D7825BB-59F6-40A7-9669-A1A6652125F4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6DEC4F6-97C7-4532-8A51-6FCAA45259E6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68BA2F4-7E87-4872-9C6E-43443E4BFC48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3CBA2DFF-50ED-4C22-BFCB-CDE61E730F88}"/>
              </a:ext>
            </a:extLst>
          </p:cNvPr>
          <p:cNvSpPr txBox="1"/>
          <p:nvPr/>
        </p:nvSpPr>
        <p:spPr>
          <a:xfrm>
            <a:off x="3709409" y="155606"/>
            <a:ext cx="470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3 10</a:t>
            </a: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4 1 7 6 9 2 8 0 3 5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期待输出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The k-smallest number is: 2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B5FEB2E-174D-414E-969F-B74DF3E556FE}"/>
              </a:ext>
            </a:extLst>
          </p:cNvPr>
          <p:cNvSpPr txBox="1"/>
          <p:nvPr/>
        </p:nvSpPr>
        <p:spPr>
          <a:xfrm>
            <a:off x="3764692" y="3421474"/>
            <a:ext cx="470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2 5</a:t>
            </a: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3 2 2 1 4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期待输出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The k-smallest number is: </a:t>
            </a:r>
            <a:r>
              <a:rPr lang="en-US" altLang="zh-CN" dirty="0"/>
              <a:t>2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B59D762-72D1-4DA0-9A94-9F66A5C81F2F}"/>
              </a:ext>
            </a:extLst>
          </p:cNvPr>
          <p:cNvSpPr txBox="1"/>
          <p:nvPr/>
        </p:nvSpPr>
        <p:spPr>
          <a:xfrm>
            <a:off x="3764692" y="5050784"/>
            <a:ext cx="470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4 3</a:t>
            </a: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3 1 2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期待输出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the k-smallest number does not exist!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5E6C453-7938-4E63-BEC5-8EC001028A6A}"/>
              </a:ext>
            </a:extLst>
          </p:cNvPr>
          <p:cNvSpPr txBox="1"/>
          <p:nvPr/>
        </p:nvSpPr>
        <p:spPr>
          <a:xfrm>
            <a:off x="3742389" y="1788540"/>
            <a:ext cx="470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5 10</a:t>
            </a: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4 1 7 6 9 2 8 0 3 5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期待输出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The k-smallest number is: 4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A329062-EF09-4E3E-9018-C020D68AD0FC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E527A46-A367-4D33-99BE-4D6C49C4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71" y="312230"/>
            <a:ext cx="3914775" cy="100965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85B805F-2EAA-4A6D-9A17-9CB9CB2CCB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6378" b="-1923"/>
          <a:stretch/>
        </p:blipFill>
        <p:spPr>
          <a:xfrm>
            <a:off x="7722071" y="1974487"/>
            <a:ext cx="3914775" cy="10096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F907280-2441-4805-9F7E-FB6F9E2593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69" b="2886"/>
          <a:stretch/>
        </p:blipFill>
        <p:spPr>
          <a:xfrm>
            <a:off x="7722071" y="3671560"/>
            <a:ext cx="3914775" cy="85101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BC3D7CB-E4CD-40A1-8803-7CD44CAA1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071" y="5209996"/>
            <a:ext cx="3914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D7825BB-59F6-40A7-9669-A1A6652125F4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6DEC4F6-97C7-4532-8A51-6FCAA45259E6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68BA2F4-7E87-4872-9C6E-43443E4BFC48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CBA2DFF-50ED-4C22-BFCB-CDE61E730F88}"/>
                  </a:ext>
                </a:extLst>
              </p:cNvPr>
              <p:cNvSpPr txBox="1"/>
              <p:nvPr/>
            </p:nvSpPr>
            <p:spPr>
              <a:xfrm>
                <a:off x="4104826" y="1223576"/>
                <a:ext cx="6381942" cy="3908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算法复杂度分析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平均情况，递归过程是一棵树，复杂度为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最好情况，第一次便找到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，复杂度为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n"/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最坏情况，直到最后一次才找到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，复杂度为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+…+1=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最坏情况是由于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pivot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选择不当导致，下面介绍二次取中法，也叫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BFPTR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Blum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Floyd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Pratt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Rivest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Tarjan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）算法，合理选择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pivot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CBA2DFF-50ED-4C22-BFCB-CDE61E73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26" y="1223576"/>
                <a:ext cx="6381942" cy="3908762"/>
              </a:xfrm>
              <a:prstGeom prst="rect">
                <a:avLst/>
              </a:prstGeom>
              <a:blipFill>
                <a:blip r:embed="rId2"/>
                <a:stretch>
                  <a:fillRect l="-1242" t="-1248" r="-4680" b="-1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D5B4F1D-68FC-4FCF-8DFF-B4D34394A2E7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3C8A87-4F15-45FB-91C4-3C5A8742B601}"/>
              </a:ext>
            </a:extLst>
          </p:cNvPr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</p:spTree>
    <p:extLst>
      <p:ext uri="{BB962C8B-B14F-4D97-AF65-F5344CB8AC3E}">
        <p14:creationId xmlns:p14="http://schemas.microsoft.com/office/powerpoint/2010/main" val="113638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06171" y="2869880"/>
            <a:ext cx="6181958" cy="1118239"/>
            <a:chOff x="5035774" y="2761971"/>
            <a:chExt cx="6181958" cy="1118239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51407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二次取中法思路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5774" y="2761971"/>
              <a:ext cx="1118239" cy="1118239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0A1B232-C18B-42DD-A8E7-64B8073B146E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B21F943-FCD0-4215-B1B9-D00A11EA0A48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42A9AD2-2789-449A-9608-DE9AA07C46D3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5ACC0021-C404-488F-B6A9-0DAC5D9FF250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794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D7825BB-59F6-40A7-9669-A1A6652125F4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6DEC4F6-97C7-4532-8A51-6FCAA45259E6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68BA2F4-7E87-4872-9C6E-43443E4BFC48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E112593-374D-425E-92D8-F3930CC2E9A8}"/>
              </a:ext>
            </a:extLst>
          </p:cNvPr>
          <p:cNvSpPr txBox="1"/>
          <p:nvPr/>
        </p:nvSpPr>
        <p:spPr>
          <a:xfrm>
            <a:off x="3764693" y="790832"/>
            <a:ext cx="45367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个相邻的数分成一组，最后数字若不足五个也分为一组。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对于每组，找出五个数的中位数，存入一个数组。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对于中位数数组，找出其中的中位数，选择为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为界，大的放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右边，小的放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和上种方法一致，根据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的位置，选择左边或右边递归，或者输出。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1984A8-DC13-4F6D-B170-E8782C461A93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613760-B27E-4038-BE9E-627D047B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408" y="961966"/>
            <a:ext cx="4022398" cy="339253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9147602-5ECC-48FA-87A0-844EB508E736}"/>
              </a:ext>
            </a:extLst>
          </p:cNvPr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</a:p>
        </p:txBody>
      </p:sp>
    </p:spTree>
    <p:extLst>
      <p:ext uri="{BB962C8B-B14F-4D97-AF65-F5344CB8AC3E}">
        <p14:creationId xmlns:p14="http://schemas.microsoft.com/office/powerpoint/2010/main" val="56771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609287" y="2967335"/>
            <a:ext cx="6606312" cy="923330"/>
            <a:chOff x="6035979" y="2967764"/>
            <a:chExt cx="6606312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19" y="2967764"/>
              <a:ext cx="5807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二次取中法的实现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93FAB2-22D0-4C9C-BAFC-956E1EE09E99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ED6B28A-DE86-4F32-B65C-866C5B3420AE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88D22D1-FB3F-458A-87C4-36D66F606EEA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6C86C28-EE8F-436A-9CA2-8A69A003B26F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D7825BB-59F6-40A7-9669-A1A6652125F4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6DEC4F6-97C7-4532-8A51-6FCAA45259E6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68BA2F4-7E87-4872-9C6E-43443E4BFC48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ED9CF06-5C18-4FD3-A32D-67E3961A2CCE}"/>
              </a:ext>
            </a:extLst>
          </p:cNvPr>
          <p:cNvSpPr txBox="1"/>
          <p:nvPr/>
        </p:nvSpPr>
        <p:spPr>
          <a:xfrm>
            <a:off x="3925329" y="1375719"/>
            <a:ext cx="526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实现一个对于指定区间取中位数的函数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4501F8-A2E7-488B-B408-D7931A22A3AD}"/>
              </a:ext>
            </a:extLst>
          </p:cNvPr>
          <p:cNvSpPr txBox="1"/>
          <p:nvPr/>
        </p:nvSpPr>
        <p:spPr>
          <a:xfrm>
            <a:off x="3917092" y="943232"/>
            <a:ext cx="470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核心问题是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的选取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3B0524-DC16-4F6F-B782-975ECE2F5039}"/>
              </a:ext>
            </a:extLst>
          </p:cNvPr>
          <p:cNvSpPr txBox="1"/>
          <p:nvPr/>
        </p:nvSpPr>
        <p:spPr>
          <a:xfrm>
            <a:off x="3925329" y="3296689"/>
            <a:ext cx="470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得到二次取中之后的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C18F3D-87B0-4A94-B97C-6AF1F77AA512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98C7D3-13C9-4353-BC8C-2EC86541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4" y="1881302"/>
            <a:ext cx="7603395" cy="1279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A18DC3-F2F8-4855-9EE6-7D268C818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74" y="3707243"/>
            <a:ext cx="7581534" cy="2212337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274EE84-2568-4291-A4AD-395E7BB293E1}"/>
              </a:ext>
            </a:extLst>
          </p:cNvPr>
          <p:cNvSpPr/>
          <p:nvPr/>
        </p:nvSpPr>
        <p:spPr>
          <a:xfrm>
            <a:off x="4267200" y="3972009"/>
            <a:ext cx="5972432" cy="36933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E81F21-9F63-46D0-8638-05F70C345041}"/>
              </a:ext>
            </a:extLst>
          </p:cNvPr>
          <p:cNvSpPr/>
          <p:nvPr/>
        </p:nvSpPr>
        <p:spPr>
          <a:xfrm>
            <a:off x="10398459" y="5298198"/>
            <a:ext cx="179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取中位数的中位数，返回在原数组下标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7C6879D-5041-479E-B900-3B356D583C01}"/>
              </a:ext>
            </a:extLst>
          </p:cNvPr>
          <p:cNvSpPr/>
          <p:nvPr/>
        </p:nvSpPr>
        <p:spPr>
          <a:xfrm>
            <a:off x="4267199" y="4334293"/>
            <a:ext cx="4926228" cy="926416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0E5C28-4B57-469D-8A4E-DE0AF8BB5526}"/>
              </a:ext>
            </a:extLst>
          </p:cNvPr>
          <p:cNvSpPr/>
          <p:nvPr/>
        </p:nvSpPr>
        <p:spPr>
          <a:xfrm>
            <a:off x="9204363" y="4572804"/>
            <a:ext cx="2979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GetMid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求出每一组的中位数，存入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621ED4B-607F-462D-9383-94343533051E}"/>
              </a:ext>
            </a:extLst>
          </p:cNvPr>
          <p:cNvSpPr/>
          <p:nvPr/>
        </p:nvSpPr>
        <p:spPr>
          <a:xfrm>
            <a:off x="4184667" y="5257930"/>
            <a:ext cx="6227960" cy="49612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8DA3B81-00CF-475D-96F4-58BD698B2200}"/>
              </a:ext>
            </a:extLst>
          </p:cNvPr>
          <p:cNvSpPr/>
          <p:nvPr/>
        </p:nvSpPr>
        <p:spPr>
          <a:xfrm>
            <a:off x="10392032" y="41244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05AD64C-B9DA-4921-8B8A-EC8A3878E492}"/>
              </a:ext>
            </a:extLst>
          </p:cNvPr>
          <p:cNvSpPr/>
          <p:nvPr/>
        </p:nvSpPr>
        <p:spPr>
          <a:xfrm>
            <a:off x="4125345" y="2107335"/>
            <a:ext cx="4038352" cy="18452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F633C5-CD91-4E0B-899E-23B7B048B507}"/>
              </a:ext>
            </a:extLst>
          </p:cNvPr>
          <p:cNvSpPr/>
          <p:nvPr/>
        </p:nvSpPr>
        <p:spPr>
          <a:xfrm>
            <a:off x="8296568" y="2119960"/>
            <a:ext cx="139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区间内排序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2B36EA3-5899-4815-A49D-F9D329BCA84D}"/>
              </a:ext>
            </a:extLst>
          </p:cNvPr>
          <p:cNvSpPr/>
          <p:nvPr/>
        </p:nvSpPr>
        <p:spPr>
          <a:xfrm>
            <a:off x="4125345" y="2330299"/>
            <a:ext cx="4252536" cy="588607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BCE9CB-562D-4340-A30A-0CC7E7F33285}"/>
              </a:ext>
            </a:extLst>
          </p:cNvPr>
          <p:cNvSpPr/>
          <p:nvPr/>
        </p:nvSpPr>
        <p:spPr>
          <a:xfrm>
            <a:off x="8337225" y="2586672"/>
            <a:ext cx="1902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取中位数并返回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94D673-3E2C-4C40-90CA-B326FF6F5404}"/>
              </a:ext>
            </a:extLst>
          </p:cNvPr>
          <p:cNvSpPr txBox="1"/>
          <p:nvPr/>
        </p:nvSpPr>
        <p:spPr>
          <a:xfrm>
            <a:off x="9754137" y="374862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endParaRPr lang="zh-CN" altLang="en-US" sz="2800" b="1" dirty="0">
              <a:solidFill>
                <a:srgbClr val="0071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5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D7825BB-59F6-40A7-9669-A1A6652125F4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6DEC4F6-97C7-4532-8A51-6FCAA45259E6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68BA2F4-7E87-4872-9C6E-43443E4BFC48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C4501F8-A2E7-488B-B408-D7931A22A3AD}"/>
              </a:ext>
            </a:extLst>
          </p:cNvPr>
          <p:cNvSpPr txBox="1"/>
          <p:nvPr/>
        </p:nvSpPr>
        <p:spPr>
          <a:xfrm>
            <a:off x="3802929" y="212655"/>
            <a:ext cx="74840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分治（递归的实现）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核心是将我们选取的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和数组最左边的元素交换，这样我们就能套用前面的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k_smallest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函数实现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bfptr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（二次取中）。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608BF2-0C8B-44BE-A825-236E5F8E7107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1EB36A-2DCA-4880-B22A-65A1A3D9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129" y="1603032"/>
            <a:ext cx="5531573" cy="463235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09C45F6-A4C2-4288-A7E8-DE4FB6A29848}"/>
              </a:ext>
            </a:extLst>
          </p:cNvPr>
          <p:cNvSpPr txBox="1"/>
          <p:nvPr/>
        </p:nvSpPr>
        <p:spPr>
          <a:xfrm>
            <a:off x="3831999" y="6292470"/>
            <a:ext cx="7484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函数和二分查找的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函数一致。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9958EA4-5A87-40D5-B61A-284E2C125F39}"/>
              </a:ext>
            </a:extLst>
          </p:cNvPr>
          <p:cNvSpPr/>
          <p:nvPr/>
        </p:nvSpPr>
        <p:spPr>
          <a:xfrm>
            <a:off x="4271613" y="2073168"/>
            <a:ext cx="5218037" cy="505275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FEC550-F66A-40B9-B68A-B76615D5D4D9}"/>
              </a:ext>
            </a:extLst>
          </p:cNvPr>
          <p:cNvSpPr/>
          <p:nvPr/>
        </p:nvSpPr>
        <p:spPr>
          <a:xfrm>
            <a:off x="9640138" y="2283252"/>
            <a:ext cx="2702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和队尾元素交换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EF8552-87DD-45FA-B34D-0ABB85173A50}"/>
              </a:ext>
            </a:extLst>
          </p:cNvPr>
          <p:cNvSpPr/>
          <p:nvPr/>
        </p:nvSpPr>
        <p:spPr>
          <a:xfrm>
            <a:off x="4259472" y="2578443"/>
            <a:ext cx="5230178" cy="1853514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A66C65-4F58-4CE2-9B4E-95E949CD7926}"/>
              </a:ext>
            </a:extLst>
          </p:cNvPr>
          <p:cNvSpPr/>
          <p:nvPr/>
        </p:nvSpPr>
        <p:spPr>
          <a:xfrm>
            <a:off x="9533176" y="4062625"/>
            <a:ext cx="2702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挖坑法分割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1F4F2A-1BA8-48E0-93C1-C8593770705A}"/>
              </a:ext>
            </a:extLst>
          </p:cNvPr>
          <p:cNvSpPr/>
          <p:nvPr/>
        </p:nvSpPr>
        <p:spPr>
          <a:xfrm>
            <a:off x="4286183" y="4410413"/>
            <a:ext cx="4034033" cy="1759728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D6CAD7-6812-4EF5-9995-BC847936A2F1}"/>
              </a:ext>
            </a:extLst>
          </p:cNvPr>
          <p:cNvSpPr/>
          <p:nvPr/>
        </p:nvSpPr>
        <p:spPr>
          <a:xfrm>
            <a:off x="8466581" y="5800809"/>
            <a:ext cx="2702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递归查找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453700-F64D-4D36-90E8-10900F23BB63}"/>
              </a:ext>
            </a:extLst>
          </p:cNvPr>
          <p:cNvSpPr txBox="1"/>
          <p:nvPr/>
        </p:nvSpPr>
        <p:spPr>
          <a:xfrm>
            <a:off x="10009510" y="128817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递归实现</a:t>
            </a:r>
          </a:p>
        </p:txBody>
      </p:sp>
    </p:spTree>
    <p:extLst>
      <p:ext uri="{BB962C8B-B14F-4D97-AF65-F5344CB8AC3E}">
        <p14:creationId xmlns:p14="http://schemas.microsoft.com/office/powerpoint/2010/main" val="23037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02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04895" y="2967335"/>
            <a:ext cx="3756250" cy="923330"/>
            <a:chOff x="6096762" y="2967764"/>
            <a:chExt cx="3756250" cy="923330"/>
          </a:xfrm>
        </p:grpSpPr>
        <p:sp>
          <p:nvSpPr>
            <p:cNvPr id="22" name="文本框 21"/>
            <p:cNvSpPr txBox="1"/>
            <p:nvPr/>
          </p:nvSpPr>
          <p:spPr>
            <a:xfrm>
              <a:off x="6834320" y="2967764"/>
              <a:ext cx="30186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762" y="3036805"/>
              <a:ext cx="700832" cy="778089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105FD19-A5FB-4247-B527-7E18890484A2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0BC61F4-1A1E-4FB7-B3D9-DCF60CAD06FD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188660C-0B4C-4B80-8EB1-D550B676A9FA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6071B4DC-F129-4D3B-8AC6-D555C5819BC7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6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02" y="-2323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7" name="文本框 6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563072" y="2718330"/>
            <a:ext cx="4462199" cy="1422197"/>
            <a:chOff x="4575785" y="2700802"/>
            <a:chExt cx="4462199" cy="1422197"/>
          </a:xfrm>
        </p:grpSpPr>
        <p:grpSp>
          <p:nvGrpSpPr>
            <p:cNvPr id="23" name="组合 22"/>
            <p:cNvGrpSpPr/>
            <p:nvPr/>
          </p:nvGrpSpPr>
          <p:grpSpPr>
            <a:xfrm>
              <a:off x="4575785" y="2700802"/>
              <a:ext cx="1422197" cy="1422197"/>
              <a:chOff x="4920342" y="2700802"/>
              <a:chExt cx="1422197" cy="1422197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20342" y="2700802"/>
                <a:ext cx="1422197" cy="1422197"/>
              </a:xfrm>
              <a:prstGeom prst="rect">
                <a:avLst/>
              </a:prstGeom>
            </p:spPr>
          </p:pic>
          <p:sp>
            <p:nvSpPr>
              <p:cNvPr id="21" name="文本框 20"/>
              <p:cNvSpPr txBox="1"/>
              <p:nvPr/>
            </p:nvSpPr>
            <p:spPr>
              <a:xfrm>
                <a:off x="5003120" y="2860061"/>
                <a:ext cx="1132114" cy="1200329"/>
              </a:xfrm>
              <a:prstGeom prst="rect">
                <a:avLst/>
              </a:prstGeom>
              <a:noFill/>
              <a:scene3d>
                <a:camera prst="perspectiveHeroicExtremeLeftFacing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7200" b="1" dirty="0">
                    <a:solidFill>
                      <a:schemeClr val="bg1"/>
                    </a:solidFill>
                    <a:latin typeface="+mn-ea"/>
                  </a:rPr>
                  <a:t>？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077028" y="2859426"/>
              <a:ext cx="2960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问题描述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B9FFB23-EDF8-4243-9F1F-71210D175339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4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D7825BB-59F6-40A7-9669-A1A6652125F4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6DEC4F6-97C7-4532-8A51-6FCAA45259E6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68BA2F4-7E87-4872-9C6E-43443E4BFC48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3CBA2DFF-50ED-4C22-BFCB-CDE61E730F88}"/>
              </a:ext>
            </a:extLst>
          </p:cNvPr>
          <p:cNvSpPr txBox="1"/>
          <p:nvPr/>
        </p:nvSpPr>
        <p:spPr>
          <a:xfrm>
            <a:off x="3709409" y="155606"/>
            <a:ext cx="470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3 10</a:t>
            </a: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4 1 7 6 9 2 8 0 3 5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期待输出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The k-smallest number is: 2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B5FEB2E-174D-414E-969F-B74DF3E556FE}"/>
              </a:ext>
            </a:extLst>
          </p:cNvPr>
          <p:cNvSpPr txBox="1"/>
          <p:nvPr/>
        </p:nvSpPr>
        <p:spPr>
          <a:xfrm>
            <a:off x="3764692" y="3421474"/>
            <a:ext cx="470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2 5</a:t>
            </a: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3 2 2 1 4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期待输出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The k-smallest number is: </a:t>
            </a:r>
            <a:r>
              <a:rPr lang="en-US" altLang="zh-CN" dirty="0"/>
              <a:t>2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B59D762-72D1-4DA0-9A94-9F66A5C81F2F}"/>
              </a:ext>
            </a:extLst>
          </p:cNvPr>
          <p:cNvSpPr txBox="1"/>
          <p:nvPr/>
        </p:nvSpPr>
        <p:spPr>
          <a:xfrm>
            <a:off x="3764692" y="5050784"/>
            <a:ext cx="470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4 3</a:t>
            </a: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3 1 2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期待输出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the k-smallest number does not exist!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5E6C453-7938-4E63-BEC5-8EC001028A6A}"/>
              </a:ext>
            </a:extLst>
          </p:cNvPr>
          <p:cNvSpPr txBox="1"/>
          <p:nvPr/>
        </p:nvSpPr>
        <p:spPr>
          <a:xfrm>
            <a:off x="3742389" y="1788540"/>
            <a:ext cx="470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5 10</a:t>
            </a: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4 1 7 6 9 2 8 0 3 5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期待输出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The k-smallest number is: 4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A329062-EF09-4E3E-9018-C020D68AD0FC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E527A46-A367-4D33-99BE-4D6C49C4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71" y="312230"/>
            <a:ext cx="3914775" cy="100965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85B805F-2EAA-4A6D-9A17-9CB9CB2CCB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6378" b="-1923"/>
          <a:stretch/>
        </p:blipFill>
        <p:spPr>
          <a:xfrm>
            <a:off x="7722071" y="1974487"/>
            <a:ext cx="3914775" cy="10096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F907280-2441-4805-9F7E-FB6F9E2593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869" b="2886"/>
          <a:stretch/>
        </p:blipFill>
        <p:spPr>
          <a:xfrm>
            <a:off x="7722071" y="3671560"/>
            <a:ext cx="3914775" cy="85101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BC3D7CB-E4CD-40A1-8803-7CD44CAA1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071" y="5209996"/>
            <a:ext cx="3914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2560" y="278293"/>
            <a:ext cx="2511219" cy="1258018"/>
            <a:chOff x="0" y="112403"/>
            <a:chExt cx="2511219" cy="1258018"/>
          </a:xfrm>
        </p:grpSpPr>
        <p:sp>
          <p:nvSpPr>
            <p:cNvPr id="5" name="文本框 4"/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53708412-4A1A-46C0-813C-D324D4CC8EA9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586786B-A9F4-4574-B9A6-15F0373C8FB7}"/>
                  </a:ext>
                </a:extLst>
              </p:cNvPr>
              <p:cNvSpPr txBox="1"/>
              <p:nvPr/>
            </p:nvSpPr>
            <p:spPr>
              <a:xfrm>
                <a:off x="4124805" y="885567"/>
                <a:ext cx="4703805" cy="1291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2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算法复杂度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2"/>
                  </a:buClr>
                </a:pP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2"/>
                  </a:buClr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586786B-A9F4-4574-B9A6-15F0373C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5" y="885567"/>
                <a:ext cx="4703805" cy="1291636"/>
              </a:xfrm>
              <a:prstGeom prst="rect">
                <a:avLst/>
              </a:prstGeom>
              <a:blipFill>
                <a:blip r:embed="rId3"/>
                <a:stretch>
                  <a:fillRect l="-1816" t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C8570127-086D-42EF-8B3A-81A67F592063}"/>
              </a:ext>
            </a:extLst>
          </p:cNvPr>
          <p:cNvSpPr txBox="1"/>
          <p:nvPr/>
        </p:nvSpPr>
        <p:spPr>
          <a:xfrm>
            <a:off x="9557072" y="362347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</a:p>
        </p:txBody>
      </p:sp>
    </p:spTree>
    <p:extLst>
      <p:ext uri="{BB962C8B-B14F-4D97-AF65-F5344CB8AC3E}">
        <p14:creationId xmlns:p14="http://schemas.microsoft.com/office/powerpoint/2010/main" val="15544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91" y="1824224"/>
            <a:ext cx="900218" cy="826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77591" y="3040331"/>
            <a:ext cx="3636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06846" y="4016656"/>
            <a:ext cx="3778309" cy="495139"/>
            <a:chOff x="3213685" y="3847870"/>
            <a:chExt cx="3778309" cy="495139"/>
          </a:xfrm>
        </p:grpSpPr>
        <p:sp>
          <p:nvSpPr>
            <p:cNvPr id="7" name="矩形 6"/>
            <p:cNvSpPr/>
            <p:nvPr/>
          </p:nvSpPr>
          <p:spPr>
            <a:xfrm>
              <a:off x="3284181" y="3847870"/>
              <a:ext cx="3637319" cy="495139"/>
            </a:xfrm>
            <a:prstGeom prst="rect">
              <a:avLst/>
            </a:prstGeom>
            <a:solidFill>
              <a:srgbClr val="007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213685" y="3912705"/>
              <a:ext cx="3778309" cy="408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9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push dir="u"/>
      </p:transition>
    </mc:Choice>
    <mc:Fallback xmlns="">
      <p:transition spd="slow" advClick="0" advTm="0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2303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F3B2E19-6E57-4B88-A8B6-60B6EFA69ECB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EF1CD95-B088-41EA-9A6C-05452EF9DB43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DAEF0F0-6877-45B6-93A4-BD73065FDAC5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1F2170F-71F5-48AC-8AE1-84A1E968E2BE}"/>
              </a:ext>
            </a:extLst>
          </p:cNvPr>
          <p:cNvSpPr txBox="1"/>
          <p:nvPr/>
        </p:nvSpPr>
        <p:spPr>
          <a:xfrm>
            <a:off x="3789405" y="1186249"/>
            <a:ext cx="7537622" cy="51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F42768F-A2CA-4855-AD56-BA8D4A2B33C5}"/>
              </a:ext>
            </a:extLst>
          </p:cNvPr>
          <p:cNvSpPr txBox="1"/>
          <p:nvPr/>
        </p:nvSpPr>
        <p:spPr>
          <a:xfrm>
            <a:off x="3855826" y="1151437"/>
            <a:ext cx="765295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设有一个长为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的数组，其排列是无序的，试求出其中第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小的元素。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输入格式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第一行输入两个数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代表需要选择的第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小元素，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为数组长度。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第二行输入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个数，为数组中的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输出格式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小的数的数值。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D706F04F-78FC-439A-8F3E-2FEEBA87099F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2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13294" y="2557271"/>
            <a:ext cx="6198297" cy="1118239"/>
            <a:chOff x="5035774" y="2761971"/>
            <a:chExt cx="6198297" cy="1118239"/>
          </a:xfrm>
        </p:grpSpPr>
        <p:sp>
          <p:nvSpPr>
            <p:cNvPr id="25" name="文本框 24"/>
            <p:cNvSpPr txBox="1"/>
            <p:nvPr/>
          </p:nvSpPr>
          <p:spPr>
            <a:xfrm>
              <a:off x="6077027" y="2859426"/>
              <a:ext cx="51570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快速排序法描述</a:t>
              </a: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35774" y="2761971"/>
              <a:ext cx="1118239" cy="1118239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0A1B232-C18B-42DD-A8E7-64B8073B146E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B21F943-FCD0-4215-B1B9-D00A11EA0A48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42A9AD2-2789-449A-9608-DE9AA07C46D3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568A2B57-D8B3-4302-A090-4B367748C099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7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70"/>
            <a:ext cx="12190476" cy="62854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365BD24-6947-470F-8065-5B2A8DDB5375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769B452-53AD-4C5E-93C6-4061FA6CAD80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4999705-70D7-4C75-B4F6-3FB8322B35E7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F9E25B7-9AFE-4E26-9541-1D273F7A8B9A}"/>
              </a:ext>
            </a:extLst>
          </p:cNvPr>
          <p:cNvSpPr txBox="1"/>
          <p:nvPr/>
        </p:nvSpPr>
        <p:spPr>
          <a:xfrm>
            <a:off x="3632886" y="1058164"/>
            <a:ext cx="48616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利用分治（快速排序）的思想实现。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随机选择一个基准点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小的点放在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左边，比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大的点放在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右边，记下排序后的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=k-1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，代表这个基准点是要求的第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小的数，返回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，则证明第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小的数在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右边，在右边递归。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&gt;k-1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，则证明第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小的数在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左边，在左边递归。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（由于数组下标从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开始，故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需要减一）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9E2BE01-021A-40AD-B2D2-01BAC4493C35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CEFA2D8-3874-4682-859D-9CA8F9FEF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494" y="1223576"/>
            <a:ext cx="3695982" cy="41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2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370"/>
            <a:ext cx="12190476" cy="62854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365BD24-6947-470F-8065-5B2A8DDB5375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769B452-53AD-4C5E-93C6-4061FA6CAD80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4999705-70D7-4C75-B4F6-3FB8322B35E7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F9E25B7-9AFE-4E26-9541-1D273F7A8B9A}"/>
              </a:ext>
            </a:extLst>
          </p:cNvPr>
          <p:cNvSpPr txBox="1"/>
          <p:nvPr/>
        </p:nvSpPr>
        <p:spPr>
          <a:xfrm>
            <a:off x="3424603" y="515023"/>
            <a:ext cx="552282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伪代码如下：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K_smallest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(array a[ ], int left, int right, int k){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pivot = choose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a[ ] = 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x|x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&lt;pivot}+{pivot}+{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x|x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&gt;pivot}</a:t>
            </a: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 = the current index of pivot</a:t>
            </a: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k-1){</a:t>
            </a: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k_smallest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left, i-1, k)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左边递归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 if(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&lt;k-1){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k_smallest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i+1, right, k)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右边递归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else{</a:t>
            </a: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小的数值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B1503A-DD8B-4A1C-AFC1-EDF8ECF84F41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B81FE56-D028-49E1-A547-E422166B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696" y="1663263"/>
            <a:ext cx="3461889" cy="40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6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90476" cy="68588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5129817" y="2967335"/>
            <a:ext cx="5785317" cy="923330"/>
            <a:chOff x="6035979" y="2967764"/>
            <a:chExt cx="5785317" cy="923330"/>
          </a:xfrm>
        </p:grpSpPr>
        <p:sp>
          <p:nvSpPr>
            <p:cNvPr id="25" name="文本框 24"/>
            <p:cNvSpPr txBox="1"/>
            <p:nvPr/>
          </p:nvSpPr>
          <p:spPr>
            <a:xfrm>
              <a:off x="6834319" y="2967764"/>
              <a:ext cx="49869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solidFill>
                    <a:srgbClr val="0071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快速排序法实现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5979" y="3049973"/>
              <a:ext cx="771075" cy="771075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A93FAB2-22D0-4C9C-BAFC-956E1EE09E99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ED6B28A-DE86-4F32-B65C-866C5B3420AE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88D22D1-FB3F-458A-87C4-36D66F606EEA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CBE8EFED-A988-4B44-9731-F0D0E6103164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53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9467" y="170571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挖坑法实现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C8634EC-B2D7-4B0B-94DB-073455E23FAA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82F4D1-6759-4D5E-A7D9-7E828D0F0150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D69E9F6-3D1D-40CA-B6CD-D420E3584699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45826021-5BF0-4AD4-A671-160F13A6F421}"/>
              </a:ext>
            </a:extLst>
          </p:cNvPr>
          <p:cNvSpPr txBox="1"/>
          <p:nvPr/>
        </p:nvSpPr>
        <p:spPr>
          <a:xfrm>
            <a:off x="3797433" y="415705"/>
            <a:ext cx="470380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结合前面的伪代码，核心问题为如何把数组以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为界，分成大于和小于两部分。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采用挖坑法实现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，这里我们选取最后一个数，首先把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记为坑。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=left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j=right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最开始指向需要进行排序的序列两端。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一直向后移动，找到一个大于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的值，填入坑中，坑位变为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一直向前移动，找到一个小于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的值，填入坑，坑位变为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a[j]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重复上面两个步骤到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pivot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右图给出了一个实例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 ]={1,2,4,5,3}</a:t>
            </a:r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742950" lvl="1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97F1144-116A-49CD-96B7-A9049BB4375D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C6394097-405A-408B-8B50-487D60D0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786" y="790832"/>
            <a:ext cx="3056657" cy="528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9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396343" cy="6858858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009510" y="128817"/>
            <a:ext cx="232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算法代码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C8634EC-B2D7-4B0B-94DB-073455E23FAA}"/>
              </a:ext>
            </a:extLst>
          </p:cNvPr>
          <p:cNvGrpSpPr/>
          <p:nvPr/>
        </p:nvGrpSpPr>
        <p:grpSpPr>
          <a:xfrm>
            <a:off x="217900" y="227168"/>
            <a:ext cx="2511219" cy="1258018"/>
            <a:chOff x="0" y="112403"/>
            <a:chExt cx="2511219" cy="125801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82F4D1-6759-4D5E-A7D9-7E828D0F0150}"/>
                </a:ext>
              </a:extLst>
            </p:cNvPr>
            <p:cNvSpPr txBox="1"/>
            <p:nvPr/>
          </p:nvSpPr>
          <p:spPr>
            <a:xfrm>
              <a:off x="0" y="112403"/>
              <a:ext cx="18578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D69E9F6-3D1D-40CA-B6CD-D420E3584699}"/>
                </a:ext>
              </a:extLst>
            </p:cNvPr>
            <p:cNvSpPr txBox="1"/>
            <p:nvPr/>
          </p:nvSpPr>
          <p:spPr>
            <a:xfrm>
              <a:off x="188686" y="847201"/>
              <a:ext cx="2322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45826021-5BF0-4AD4-A671-160F13A6F421}"/>
              </a:ext>
            </a:extLst>
          </p:cNvPr>
          <p:cNvSpPr txBox="1"/>
          <p:nvPr/>
        </p:nvSpPr>
        <p:spPr>
          <a:xfrm>
            <a:off x="3698789" y="693791"/>
            <a:ext cx="767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给出挖坑法的实现，结合前面的伪代码，实现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k_smallest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函数，如下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6C74A-5042-4E4A-BAFE-F4DBBCBB7C00}"/>
              </a:ext>
            </a:extLst>
          </p:cNvPr>
          <p:cNvSpPr txBox="1"/>
          <p:nvPr/>
        </p:nvSpPr>
        <p:spPr>
          <a:xfrm>
            <a:off x="200637" y="1485186"/>
            <a:ext cx="3432249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快速排序法描述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快速排序法实现</a:t>
            </a:r>
            <a:endParaRPr lang="en-US" altLang="zh-CN" sz="26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二次取中法思路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二次取中法实现</a:t>
            </a:r>
            <a:endParaRPr lang="en-US" altLang="zh-CN" sz="2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en-US" altLang="zh-CN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ctr">
              <a:buFont typeface="Wingdings" panose="05000000000000000000" pitchFamily="2" charset="2"/>
              <a:buChar char="n"/>
            </a:pPr>
            <a:endParaRPr lang="zh-CN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389A41-6FE9-4A08-B756-E5B33E1A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49" y="1485186"/>
            <a:ext cx="8743451" cy="4253134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DC658BB-301C-4117-A836-0813E1E236D9}"/>
              </a:ext>
            </a:extLst>
          </p:cNvPr>
          <p:cNvSpPr/>
          <p:nvPr/>
        </p:nvSpPr>
        <p:spPr>
          <a:xfrm>
            <a:off x="3539315" y="1812323"/>
            <a:ext cx="5481267" cy="2092411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23CF33-69F0-43B5-A642-23A777229329}"/>
              </a:ext>
            </a:extLst>
          </p:cNvPr>
          <p:cNvSpPr txBox="1"/>
          <p:nvPr/>
        </p:nvSpPr>
        <p:spPr>
          <a:xfrm>
            <a:off x="9020582" y="35354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挖坑法分割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846AB6C-E7B2-4FAD-9969-631DA4DE5FC9}"/>
              </a:ext>
            </a:extLst>
          </p:cNvPr>
          <p:cNvSpPr/>
          <p:nvPr/>
        </p:nvSpPr>
        <p:spPr>
          <a:xfrm>
            <a:off x="3448549" y="3904735"/>
            <a:ext cx="5209419" cy="1688758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050F19-7C6A-475C-9986-81008C5E07FC}"/>
              </a:ext>
            </a:extLst>
          </p:cNvPr>
          <p:cNvSpPr txBox="1"/>
          <p:nvPr/>
        </p:nvSpPr>
        <p:spPr>
          <a:xfrm>
            <a:off x="8714622" y="52639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递归求解</a:t>
            </a:r>
          </a:p>
        </p:txBody>
      </p:sp>
    </p:spTree>
    <p:extLst>
      <p:ext uri="{BB962C8B-B14F-4D97-AF65-F5344CB8AC3E}">
        <p14:creationId xmlns:p14="http://schemas.microsoft.com/office/powerpoint/2010/main" val="2283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1549</Words>
  <Application>Microsoft Office PowerPoint</Application>
  <PresentationFormat>宽屏</PresentationFormat>
  <Paragraphs>369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宋体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龙时富</dc:creator>
  <cp:lastModifiedBy>DING WENLONG</cp:lastModifiedBy>
  <cp:revision>81</cp:revision>
  <dcterms:created xsi:type="dcterms:W3CDTF">2016-02-29T10:49:03Z</dcterms:created>
  <dcterms:modified xsi:type="dcterms:W3CDTF">2019-11-06T14:02:43Z</dcterms:modified>
</cp:coreProperties>
</file>