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3"/>
  </p:notesMasterIdLst>
  <p:handoutMasterIdLst>
    <p:handoutMasterId r:id="rId14"/>
  </p:handoutMasterIdLst>
  <p:sldIdLst>
    <p:sldId id="551" r:id="rId4"/>
    <p:sldId id="1466" r:id="rId5"/>
    <p:sldId id="1750" r:id="rId6"/>
    <p:sldId id="1461" r:id="rId7"/>
    <p:sldId id="1460" r:id="rId8"/>
    <p:sldId id="1606" r:id="rId9"/>
    <p:sldId id="1681" r:id="rId10"/>
    <p:sldId id="1746" r:id="rId11"/>
    <p:sldId id="1747" r:id="rId12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 autoAdjust="0"/>
    <p:restoredTop sz="95672" autoAdjust="0"/>
  </p:normalViewPr>
  <p:slideViewPr>
    <p:cSldViewPr>
      <p:cViewPr>
        <p:scale>
          <a:sx n="72" d="100"/>
          <a:sy n="72" d="100"/>
        </p:scale>
        <p:origin x="-264" y="10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2020/2/19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/>
              <a:t>课程设计的总体时间为</a:t>
            </a:r>
            <a:r>
              <a:rPr lang="en-US" altLang="zh-CN" dirty="0"/>
              <a:t>2</a:t>
            </a:r>
            <a:r>
              <a:rPr altLang="zh-CN" dirty="0"/>
              <a:t>周，具体安排如下</a:t>
            </a:r>
            <a:r>
              <a:rPr lang="en-US" altLang="zh-CN" dirty="0"/>
              <a:t>:</a:t>
            </a:r>
            <a:endParaRPr altLang="zh-CN" dirty="0"/>
          </a:p>
          <a:p>
            <a:pPr lvl="1"/>
            <a:r>
              <a:rPr altLang="zh-CN" dirty="0"/>
              <a:t>第</a:t>
            </a:r>
            <a:r>
              <a:rPr lang="en-US" altLang="zh-CN" dirty="0"/>
              <a:t>1</a:t>
            </a:r>
            <a:r>
              <a:rPr altLang="zh-CN" dirty="0"/>
              <a:t>天：到实验室布置任务和集中讲解；</a:t>
            </a:r>
          </a:p>
          <a:p>
            <a:pPr lvl="1"/>
            <a:r>
              <a:rPr altLang="zh-CN" dirty="0"/>
              <a:t>第</a:t>
            </a:r>
            <a:r>
              <a:rPr lang="en-US" altLang="zh-CN" dirty="0"/>
              <a:t>1~3</a:t>
            </a:r>
            <a:r>
              <a:rPr altLang="zh-CN" dirty="0"/>
              <a:t>天：查阅资料，</a:t>
            </a:r>
            <a:r>
              <a:rPr lang="zh-CN" altLang="en-US" dirty="0"/>
              <a:t>小组合作完成单周期上板</a:t>
            </a:r>
            <a:r>
              <a:rPr altLang="zh-CN" dirty="0"/>
              <a:t>；</a:t>
            </a:r>
          </a:p>
          <a:p>
            <a:pPr lvl="1"/>
            <a:r>
              <a:rPr altLang="zh-CN" dirty="0"/>
              <a:t>第</a:t>
            </a:r>
            <a:r>
              <a:rPr lang="en-US" altLang="zh-CN" dirty="0"/>
              <a:t>4</a:t>
            </a:r>
            <a:r>
              <a:rPr altLang="zh-CN" dirty="0"/>
              <a:t>天：中期检查，单周期</a:t>
            </a:r>
            <a:r>
              <a:rPr lang="zh-CN" altLang="en-US" dirty="0"/>
              <a:t>上板</a:t>
            </a:r>
            <a:r>
              <a:rPr altLang="zh-CN" dirty="0"/>
              <a:t>验收检查</a:t>
            </a:r>
            <a:r>
              <a:rPr lang="zh-CN" altLang="en-US" dirty="0"/>
              <a:t>（含</a:t>
            </a:r>
            <a:r>
              <a:rPr lang="en-US" altLang="zh-CN" dirty="0"/>
              <a:t>CCMB</a:t>
            </a:r>
            <a:r>
              <a:rPr lang="zh-CN" altLang="en-US" dirty="0"/>
              <a:t>测试）</a:t>
            </a:r>
            <a:r>
              <a:rPr altLang="zh-CN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阶段性成果</a:t>
            </a:r>
            <a:r>
              <a:rPr dirty="0"/>
              <a:t>随时检查</a:t>
            </a:r>
            <a:r>
              <a:rPr lang="zh-CN" altLang="en-US" dirty="0"/>
              <a:t>（便于老师掌握进度）</a:t>
            </a:r>
            <a:r>
              <a:rPr dirty="0"/>
              <a:t>；</a:t>
            </a:r>
            <a:endParaRPr altLang="zh-CN" dirty="0"/>
          </a:p>
          <a:p>
            <a:pPr lvl="1"/>
            <a:r>
              <a:rPr altLang="zh-CN" dirty="0"/>
              <a:t>第</a:t>
            </a:r>
            <a:r>
              <a:rPr lang="en-US" altLang="zh-CN" dirty="0"/>
              <a:t>10</a:t>
            </a:r>
            <a:r>
              <a:rPr altLang="zh-CN" dirty="0"/>
              <a:t>天：最终结果验收</a:t>
            </a:r>
            <a:r>
              <a:rPr lang="zh-CN" altLang="en-US" dirty="0"/>
              <a:t>（不延期检查）</a:t>
            </a:r>
            <a:r>
              <a:rPr altLang="zh-CN" dirty="0"/>
              <a:t>。</a:t>
            </a:r>
          </a:p>
          <a:p>
            <a:r>
              <a:rPr lang="zh-CN" altLang="en-US" dirty="0"/>
              <a:t>报告不得超过</a:t>
            </a:r>
            <a:r>
              <a:rPr lang="en-US" altLang="zh-CN" dirty="0">
                <a:solidFill>
                  <a:srgbClr val="0000FF"/>
                </a:solidFill>
              </a:rPr>
              <a:t>30</a:t>
            </a:r>
            <a:r>
              <a:rPr lang="zh-CN" altLang="en-US" dirty="0"/>
              <a:t>页，第</a:t>
            </a:r>
            <a:r>
              <a:rPr lang="en-US" altLang="zh-CN" dirty="0"/>
              <a:t>7</a:t>
            </a:r>
            <a:r>
              <a:rPr lang="zh-CN" altLang="en-US" dirty="0"/>
              <a:t>周周一交报告</a:t>
            </a:r>
            <a:endParaRPr lang="en-US" altLang="zh-CN" dirty="0"/>
          </a:p>
          <a:p>
            <a:r>
              <a:rPr lang="zh-CN" altLang="en-US" dirty="0"/>
              <a:t>按班为单位提交电子版即可，具体规范见任务书</a:t>
            </a:r>
            <a:endParaRPr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段流水机制基本原理，能利用</a:t>
            </a:r>
            <a:r>
              <a:rPr lang="zh-CN" altLang="en-US" dirty="0"/>
              <a:t>多门课程的</a:t>
            </a:r>
            <a:r>
              <a:rPr lang="zh-CN" altLang="zh-CN" dirty="0"/>
              <a:t>专业知识解决五段流水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设计的复杂工程问题，提升复杂工程问题分析解决能力；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zh-CN" dirty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156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/>
              <a:t>CPU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27+4</a:t>
            </a:r>
            <a:r>
              <a:rPr lang="zh-CN" altLang="en-US" dirty="0"/>
              <a:t>条教师指定的</a:t>
            </a:r>
            <a:r>
              <a:rPr lang="en-US" altLang="zh-CN" dirty="0"/>
              <a:t>MIPS</a:t>
            </a:r>
            <a:r>
              <a:rPr lang="zh-CN" altLang="en-US" dirty="0"/>
              <a:t>指令（每人一个</a:t>
            </a:r>
            <a:r>
              <a:rPr lang="en-US" altLang="zh-CN" dirty="0"/>
              <a:t>4</a:t>
            </a:r>
            <a:r>
              <a:rPr lang="zh-CN" altLang="en-US" dirty="0"/>
              <a:t>位代号</a:t>
            </a:r>
            <a:r>
              <a:rPr lang="en-US" altLang="zh-CN" dirty="0"/>
              <a:t>CCMB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支持中断处理机制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扩展功能（中断机制，动态分支预测）</a:t>
            </a:r>
          </a:p>
          <a:p>
            <a:pPr lvl="1"/>
            <a:r>
              <a:rPr lang="zh-CN" altLang="en-US" dirty="0"/>
              <a:t>能正确运行标准测试程序和自编测试程序（测试</a:t>
            </a:r>
            <a:r>
              <a:rPr lang="en-US" altLang="zh-CN" dirty="0"/>
              <a:t>CCMB</a:t>
            </a:r>
            <a:r>
              <a:rPr lang="zh-CN" altLang="en-US" dirty="0"/>
              <a:t>指令）</a:t>
            </a:r>
            <a:endParaRPr lang="en-US" altLang="zh-CN" dirty="0"/>
          </a:p>
          <a:p>
            <a:pPr lvl="1"/>
            <a:r>
              <a:rPr lang="zh-CN" altLang="en-US" dirty="0"/>
              <a:t>具有自动统计功能</a:t>
            </a:r>
          </a:p>
          <a:p>
            <a:pPr lvl="2"/>
            <a:r>
              <a:rPr lang="zh-CN" altLang="en-US" dirty="0"/>
              <a:t>运行</a:t>
            </a:r>
            <a:r>
              <a:rPr dirty="0"/>
              <a:t>周期</a:t>
            </a:r>
            <a:r>
              <a:rPr lang="zh-CN" altLang="en-US" dirty="0"/>
              <a:t>数</a:t>
            </a:r>
            <a:endParaRPr lang="en-US" dirty="0"/>
          </a:p>
          <a:p>
            <a:pPr lvl="2"/>
            <a:r>
              <a:rPr lang="zh-CN" altLang="en-US" dirty="0"/>
              <a:t>插入气泡数，</a:t>
            </a:r>
            <a:r>
              <a:rPr lang="en-US" altLang="zh-CN" dirty="0"/>
              <a:t>Load Use</a:t>
            </a:r>
            <a:r>
              <a:rPr lang="zh-CN" altLang="en-US" dirty="0"/>
              <a:t>冲突次数</a:t>
            </a:r>
            <a:endParaRPr lang="en-US" altLang="zh-CN" dirty="0"/>
          </a:p>
          <a:p>
            <a:pPr lvl="2"/>
            <a:r>
              <a:rPr lang="zh-CN" altLang="en-US" dirty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/>
              <a:t>分支预测成功，失败次数等（分支预测相关）</a:t>
            </a:r>
            <a:endParaRPr lang="en-US" altLang="zh-CN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/>
              <a:t>LOGISIM</a:t>
            </a:r>
            <a:endParaRPr lang="zh-CN" altLang="en-US" dirty="0"/>
          </a:p>
          <a:p>
            <a:pPr lvl="1"/>
            <a:r>
              <a:rPr lang="en-US" altLang="zh-CN" dirty="0" err="1"/>
              <a:t>Logisim</a:t>
            </a:r>
            <a:r>
              <a:rPr lang="zh-CN" altLang="en-US" dirty="0"/>
              <a:t>进行方案论证</a:t>
            </a:r>
            <a:endParaRPr lang="en-US" altLang="zh-CN" dirty="0"/>
          </a:p>
          <a:p>
            <a:pPr lvl="1"/>
            <a:r>
              <a:rPr lang="zh-CN" altLang="en-US" dirty="0"/>
              <a:t>跑通流水线重定向机制</a:t>
            </a:r>
          </a:p>
          <a:p>
            <a:r>
              <a:rPr lang="en-US" altLang="zh-CN" dirty="0"/>
              <a:t>FPGA</a:t>
            </a:r>
            <a:r>
              <a:rPr dirty="0"/>
              <a:t>开发板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单周期上板（合作开发）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流水线上板（独立开发）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完成时序仿真后再开始领板子</a:t>
            </a:r>
            <a:endParaRPr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课程设计路径及评分标准</a:t>
            </a:r>
            <a:r>
              <a:rPr lang="en-US" altLang="zh-CN" dirty="0"/>
              <a:t>(</a:t>
            </a:r>
            <a:r>
              <a:rPr lang="zh-CN" altLang="en-US" dirty="0"/>
              <a:t>百分制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重定向机制设计，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控制器改造（自信心爆棚）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抓狂，抓狂，抓狂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只能跑有限几条指令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  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单级中断支持  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相联存储器设计，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7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/>
              <a:t>单周期</a:t>
            </a:r>
            <a:r>
              <a:rPr lang="zh-CN" altLang="en-US" dirty="0"/>
              <a:t>上板</a:t>
            </a:r>
            <a:r>
              <a:rPr dirty="0"/>
              <a:t>检查</a:t>
            </a:r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lang="en-US" altLang="zh-CN" dirty="0">
                <a:sym typeface="+mn-ea"/>
              </a:rPr>
              <a:t>FPGA</a:t>
            </a:r>
            <a:r>
              <a:rPr lang="zh-CN" altLang="en-US" dirty="0">
                <a:sym typeface="+mn-ea"/>
              </a:rPr>
              <a:t>开发板应绑定功能开关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可切换显示区域功能   </a:t>
            </a:r>
            <a:endParaRPr lang="en-US" altLang="zh-CN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程序显示，时钟周期统计，内存数据观察，其他运行参数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可切换频率，可复位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中断检查</a:t>
            </a:r>
            <a:endParaRPr lang="en-US" altLang="zh-CN" dirty="0"/>
          </a:p>
          <a:p>
            <a:pPr lvl="1"/>
            <a:r>
              <a:rPr lang="zh-CN" altLang="en-US" dirty="0"/>
              <a:t>主程序</a:t>
            </a:r>
            <a:r>
              <a:rPr lang="en-US" altLang="zh-CN" dirty="0"/>
              <a:t>benchmark</a:t>
            </a:r>
            <a:r>
              <a:rPr lang="zh-CN" altLang="en-US" dirty="0"/>
              <a:t>，中断服务程序</a:t>
            </a:r>
            <a:r>
              <a:rPr lang="en-US" altLang="zh-CN" dirty="0"/>
              <a:t>---</a:t>
            </a:r>
            <a:r>
              <a:rPr lang="zh-CN" altLang="en-US" dirty="0"/>
              <a:t>中断演示程序</a:t>
            </a:r>
            <a:r>
              <a:rPr lang="en-US" altLang="zh-CN" dirty="0"/>
              <a:t>2.0</a:t>
            </a:r>
          </a:p>
          <a:p>
            <a:pPr lvl="1"/>
            <a:r>
              <a:rPr lang="zh-CN" altLang="en-US" dirty="0"/>
              <a:t>单级中断依次点击</a:t>
            </a:r>
            <a:r>
              <a:rPr lang="en-US" altLang="zh-CN" dirty="0"/>
              <a:t>1,2,3</a:t>
            </a:r>
            <a:r>
              <a:rPr lang="zh-CN" altLang="en-US" dirty="0"/>
              <a:t>号中断源按键，能正常响应中断</a:t>
            </a:r>
            <a:endParaRPr lang="en-US" altLang="zh-CN" dirty="0"/>
          </a:p>
          <a:p>
            <a:pPr lvl="1"/>
            <a:r>
              <a:rPr lang="zh-CN" altLang="en-US" dirty="0"/>
              <a:t>多重嵌套中断依次点击</a:t>
            </a:r>
            <a:r>
              <a:rPr lang="en-US" altLang="zh-CN" dirty="0"/>
              <a:t>1,2,3</a:t>
            </a:r>
            <a:r>
              <a:rPr lang="zh-CN" altLang="en-US" dirty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应先后进入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2321CPU</a:t>
            </a:r>
          </a:p>
          <a:p>
            <a:pPr lvl="1"/>
            <a:r>
              <a:rPr lang="zh-CN" altLang="en-US" dirty="0"/>
              <a:t>多重嵌套中断依次点击</a:t>
            </a:r>
            <a:r>
              <a:rPr lang="en-US" altLang="zh-CN" dirty="0"/>
              <a:t>2,3,1</a:t>
            </a:r>
            <a:r>
              <a:rPr lang="zh-CN" altLang="en-US" dirty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应先后进入</a:t>
            </a:r>
            <a:r>
              <a:rPr lang="en-US" altLang="zh-CN" dirty="0">
                <a:sym typeface="Wingdings" panose="05000000000000000000" pitchFamily="2" charset="2"/>
              </a:rPr>
              <a:t>2321CPU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8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理想流水线</a:t>
            </a:r>
            <a:endParaRPr dirty="0"/>
          </a:p>
          <a:p>
            <a:pPr lvl="1"/>
            <a:r>
              <a:rPr lang="zh-CN" altLang="en-US" dirty="0"/>
              <a:t>能运行理想流水线测试程序</a:t>
            </a:r>
            <a:endParaRPr lang="en-US" altLang="zh-CN" dirty="0"/>
          </a:p>
          <a:p>
            <a:pPr lvl="1"/>
            <a:r>
              <a:rPr lang="zh-CN" altLang="en-US" dirty="0"/>
              <a:t>周期数</a:t>
            </a:r>
            <a:r>
              <a:rPr lang="en-US" altLang="zh-CN" dirty="0"/>
              <a:t>21</a:t>
            </a:r>
            <a:r>
              <a:rPr lang="zh-CN" altLang="en-US" dirty="0"/>
              <a:t>，内存数据写入正常</a:t>
            </a:r>
            <a:endParaRPr lang="en-US" altLang="zh-CN" dirty="0"/>
          </a:p>
          <a:p>
            <a:r>
              <a:rPr lang="zh-CN" altLang="en-US" dirty="0"/>
              <a:t>气泡流水线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 err="1"/>
              <a:t>benchmark+CCMB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能统计气泡数目，分支跳转次数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=1546+4+</a:t>
            </a:r>
            <a:r>
              <a:rPr lang="zh-CN" altLang="en-US" dirty="0"/>
              <a:t>气泡数目</a:t>
            </a:r>
            <a:r>
              <a:rPr lang="en-US" altLang="zh-CN" dirty="0"/>
              <a:t>+</a:t>
            </a:r>
            <a:r>
              <a:rPr lang="zh-CN" altLang="en-US" dirty="0"/>
              <a:t>分支误取深度</a:t>
            </a:r>
            <a:r>
              <a:rPr lang="en-US" altLang="zh-CN" dirty="0"/>
              <a:t>*</a:t>
            </a:r>
            <a:r>
              <a:rPr lang="zh-CN" altLang="en-US" dirty="0"/>
              <a:t>分支数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能统计</a:t>
            </a:r>
            <a:r>
              <a:rPr lang="en-US" altLang="zh-CN" dirty="0"/>
              <a:t>Load-Use</a:t>
            </a:r>
            <a:r>
              <a:rPr lang="zh-CN" altLang="en-US" dirty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=1546+4+</a:t>
            </a:r>
            <a:r>
              <a:rPr lang="zh-CN" altLang="en-US" dirty="0"/>
              <a:t>分支误取深度</a:t>
            </a:r>
            <a:r>
              <a:rPr lang="en-US" altLang="zh-CN" dirty="0"/>
              <a:t>*</a:t>
            </a:r>
            <a:r>
              <a:rPr lang="zh-CN" altLang="en-US" dirty="0"/>
              <a:t>分支数</a:t>
            </a:r>
            <a:r>
              <a:rPr lang="en-US" altLang="zh-CN" dirty="0"/>
              <a:t>+load-Use</a:t>
            </a:r>
            <a:r>
              <a:rPr lang="zh-CN" altLang="en-US" dirty="0"/>
              <a:t>次数</a:t>
            </a:r>
            <a:endParaRPr lang="en-US" altLang="zh-CN" dirty="0"/>
          </a:p>
          <a:p>
            <a:pPr lvl="1"/>
            <a:r>
              <a:rPr lang="zh-CN" altLang="en-US" dirty="0"/>
              <a:t>参考答案（</a:t>
            </a:r>
            <a:r>
              <a:rPr lang="en-US" altLang="zh-CN" dirty="0"/>
              <a:t>1984</a:t>
            </a:r>
            <a:r>
              <a:rPr lang="zh-CN" altLang="en-US" dirty="0"/>
              <a:t>，</a:t>
            </a:r>
            <a:r>
              <a:rPr lang="en-US" altLang="zh-CN" dirty="0"/>
              <a:t>2298</a:t>
            </a:r>
            <a:r>
              <a:rPr lang="zh-CN" altLang="en-US" dirty="0"/>
              <a:t>，</a:t>
            </a:r>
            <a:r>
              <a:rPr lang="en-US" altLang="zh-CN" dirty="0"/>
              <a:t>3612</a:t>
            </a:r>
            <a:r>
              <a:rPr lang="zh-CN" altLang="en-US" dirty="0"/>
              <a:t>），其他答案说明理由</a:t>
            </a:r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9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1256</TotalTime>
  <Words>844</Words>
  <Application>Microsoft Macintosh PowerPoint</Application>
  <PresentationFormat>全屏显示(4:3)</PresentationFormat>
  <Paragraphs>119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华文中宋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DING WENLONG</cp:lastModifiedBy>
  <cp:revision>1143</cp:revision>
  <dcterms:created xsi:type="dcterms:W3CDTF">2009-09-14T03:13:00Z</dcterms:created>
  <dcterms:modified xsi:type="dcterms:W3CDTF">2020-02-19T15:34:12Z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