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59" r:id="rId5"/>
    <p:sldId id="264" r:id="rId6"/>
    <p:sldId id="265" r:id="rId7"/>
    <p:sldId id="261" r:id="rId8"/>
    <p:sldId id="263" r:id="rId9"/>
    <p:sldId id="266" r:id="rId10"/>
    <p:sldId id="269" r:id="rId11"/>
    <p:sldId id="271" r:id="rId12"/>
    <p:sldId id="272" r:id="rId13"/>
    <p:sldId id="270" r:id="rId14"/>
    <p:sldId id="260"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8D3F9-B147-022A-C40D-8891E12A327E}" v="5" dt="2025-03-12T21:21:27.170"/>
    <p1510:client id="{4E94FE26-C12B-8B2B-FA78-AFADBA9010EC}" v="149" dt="2025-03-12T20:09:58.367"/>
    <p1510:client id="{CDE0F032-1378-E7EB-5518-C3FE68D949FD}" v="45" dt="2025-03-12T19:23:55.271"/>
    <p1510:client id="{F1D58449-C4BA-4EB2-831C-D52C22BE8D99}" v="175" dt="2025-03-12T20:58:44.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C4DD7-427A-4DB7-8AC9-849A45F01F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E70585-09BD-4435-AB06-A40F14C9FFC5}">
      <dgm:prSet/>
      <dgm:spPr/>
      <dgm:t>
        <a:bodyPr/>
        <a:lstStyle/>
        <a:p>
          <a:pPr rtl="0"/>
          <a:r>
            <a:rPr lang="en-US"/>
            <a:t>A man named Rossano V. Gerald  was pulled over by police multiple times when he crossed the Oklahoma border, as stated by (Harris, 1999)</a:t>
          </a:r>
          <a:r>
            <a:rPr lang="en-US">
              <a:latin typeface="Trade Gothic Next Cond"/>
            </a:rPr>
            <a:t> </a:t>
          </a:r>
          <a:r>
            <a:rPr lang="en-US"/>
            <a:t>.</a:t>
          </a:r>
        </a:p>
      </dgm:t>
    </dgm:pt>
    <dgm:pt modelId="{05BBE9BC-C7B5-4442-8288-B3782C0E878C}" type="parTrans" cxnId="{50D0051B-1836-4DB4-9994-D9044EE32F2B}">
      <dgm:prSet/>
      <dgm:spPr/>
      <dgm:t>
        <a:bodyPr/>
        <a:lstStyle/>
        <a:p>
          <a:endParaRPr lang="en-US"/>
        </a:p>
      </dgm:t>
    </dgm:pt>
    <dgm:pt modelId="{1B3F6E04-0007-48B8-AC23-D2D18D3D32F4}" type="sibTrans" cxnId="{50D0051B-1836-4DB4-9994-D9044EE32F2B}">
      <dgm:prSet/>
      <dgm:spPr/>
      <dgm:t>
        <a:bodyPr/>
        <a:lstStyle/>
        <a:p>
          <a:endParaRPr lang="en-US"/>
        </a:p>
      </dgm:t>
    </dgm:pt>
    <dgm:pt modelId="{86C36A10-B474-46E7-82C5-4D9519567BEA}">
      <dgm:prSet/>
      <dgm:spPr/>
      <dgm:t>
        <a:bodyPr/>
        <a:lstStyle/>
        <a:p>
          <a:r>
            <a:rPr lang="en-US"/>
            <a:t>Nothing Rassano did warrented a traffic stop in either instance and he was treated very poorly during the second stop particularly.</a:t>
          </a:r>
        </a:p>
      </dgm:t>
    </dgm:pt>
    <dgm:pt modelId="{46B00E60-CCA1-45C1-9F21-5E70FBC2D037}" type="parTrans" cxnId="{06E56CC1-A746-4240-B24B-53FB43103F10}">
      <dgm:prSet/>
      <dgm:spPr/>
      <dgm:t>
        <a:bodyPr/>
        <a:lstStyle/>
        <a:p>
          <a:endParaRPr lang="en-US"/>
        </a:p>
      </dgm:t>
    </dgm:pt>
    <dgm:pt modelId="{42CA0008-FA1F-4CB5-8308-DC723E04D9EC}" type="sibTrans" cxnId="{06E56CC1-A746-4240-B24B-53FB43103F10}">
      <dgm:prSet/>
      <dgm:spPr/>
      <dgm:t>
        <a:bodyPr/>
        <a:lstStyle/>
        <a:p>
          <a:endParaRPr lang="en-US"/>
        </a:p>
      </dgm:t>
    </dgm:pt>
    <dgm:pt modelId="{7389D078-E4AA-49C0-BBAD-3E67DA0E8851}" type="pres">
      <dgm:prSet presAssocID="{65BC4DD7-427A-4DB7-8AC9-849A45F01F91}" presName="linear" presStyleCnt="0">
        <dgm:presLayoutVars>
          <dgm:animLvl val="lvl"/>
          <dgm:resizeHandles val="exact"/>
        </dgm:presLayoutVars>
      </dgm:prSet>
      <dgm:spPr/>
    </dgm:pt>
    <dgm:pt modelId="{DDB4ABC2-A7C8-40E1-862D-3535CFA34D4D}" type="pres">
      <dgm:prSet presAssocID="{32E70585-09BD-4435-AB06-A40F14C9FFC5}" presName="parentText" presStyleLbl="node1" presStyleIdx="0" presStyleCnt="2">
        <dgm:presLayoutVars>
          <dgm:chMax val="0"/>
          <dgm:bulletEnabled val="1"/>
        </dgm:presLayoutVars>
      </dgm:prSet>
      <dgm:spPr/>
    </dgm:pt>
    <dgm:pt modelId="{BC5AA85B-F383-4221-974C-C91DC1A5421A}" type="pres">
      <dgm:prSet presAssocID="{1B3F6E04-0007-48B8-AC23-D2D18D3D32F4}" presName="spacer" presStyleCnt="0"/>
      <dgm:spPr/>
    </dgm:pt>
    <dgm:pt modelId="{37063DC8-4C9E-403F-B132-BBF3E7E78D21}" type="pres">
      <dgm:prSet presAssocID="{86C36A10-B474-46E7-82C5-4D9519567BEA}" presName="parentText" presStyleLbl="node1" presStyleIdx="1" presStyleCnt="2">
        <dgm:presLayoutVars>
          <dgm:chMax val="0"/>
          <dgm:bulletEnabled val="1"/>
        </dgm:presLayoutVars>
      </dgm:prSet>
      <dgm:spPr/>
    </dgm:pt>
  </dgm:ptLst>
  <dgm:cxnLst>
    <dgm:cxn modelId="{50D0051B-1836-4DB4-9994-D9044EE32F2B}" srcId="{65BC4DD7-427A-4DB7-8AC9-849A45F01F91}" destId="{32E70585-09BD-4435-AB06-A40F14C9FFC5}" srcOrd="0" destOrd="0" parTransId="{05BBE9BC-C7B5-4442-8288-B3782C0E878C}" sibTransId="{1B3F6E04-0007-48B8-AC23-D2D18D3D32F4}"/>
    <dgm:cxn modelId="{1995A744-A0C6-4A64-B53B-11A20CC8DA46}" type="presOf" srcId="{65BC4DD7-427A-4DB7-8AC9-849A45F01F91}" destId="{7389D078-E4AA-49C0-BBAD-3E67DA0E8851}" srcOrd="0" destOrd="0" presId="urn:microsoft.com/office/officeart/2005/8/layout/vList2"/>
    <dgm:cxn modelId="{06E56CC1-A746-4240-B24B-53FB43103F10}" srcId="{65BC4DD7-427A-4DB7-8AC9-849A45F01F91}" destId="{86C36A10-B474-46E7-82C5-4D9519567BEA}" srcOrd="1" destOrd="0" parTransId="{46B00E60-CCA1-45C1-9F21-5E70FBC2D037}" sibTransId="{42CA0008-FA1F-4CB5-8308-DC723E04D9EC}"/>
    <dgm:cxn modelId="{9AF604E8-88DB-45C1-B31A-058FCB5E9E67}" type="presOf" srcId="{86C36A10-B474-46E7-82C5-4D9519567BEA}" destId="{37063DC8-4C9E-403F-B132-BBF3E7E78D21}" srcOrd="0" destOrd="0" presId="urn:microsoft.com/office/officeart/2005/8/layout/vList2"/>
    <dgm:cxn modelId="{1180F3F3-DAA2-4C98-8CA1-31F533A1BE86}" type="presOf" srcId="{32E70585-09BD-4435-AB06-A40F14C9FFC5}" destId="{DDB4ABC2-A7C8-40E1-862D-3535CFA34D4D}" srcOrd="0" destOrd="0" presId="urn:microsoft.com/office/officeart/2005/8/layout/vList2"/>
    <dgm:cxn modelId="{51941B28-C6DD-4E38-84B4-A359D35B5C28}" type="presParOf" srcId="{7389D078-E4AA-49C0-BBAD-3E67DA0E8851}" destId="{DDB4ABC2-A7C8-40E1-862D-3535CFA34D4D}" srcOrd="0" destOrd="0" presId="urn:microsoft.com/office/officeart/2005/8/layout/vList2"/>
    <dgm:cxn modelId="{2B529301-2976-4A11-800D-61375087671E}" type="presParOf" srcId="{7389D078-E4AA-49C0-BBAD-3E67DA0E8851}" destId="{BC5AA85B-F383-4221-974C-C91DC1A5421A}" srcOrd="1" destOrd="0" presId="urn:microsoft.com/office/officeart/2005/8/layout/vList2"/>
    <dgm:cxn modelId="{5D0251EC-F9F8-44B5-A347-903ECF33C14C}" type="presParOf" srcId="{7389D078-E4AA-49C0-BBAD-3E67DA0E8851}" destId="{37063DC8-4C9E-403F-B132-BBF3E7E78D2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F9FB99-814E-412A-B875-2FC3F636B795}"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B4E80A8-7EC0-42CC-A316-69BF794D3FA8}">
      <dgm:prSet/>
      <dgm:spPr/>
      <dgm:t>
        <a:bodyPr/>
        <a:lstStyle/>
        <a:p>
          <a:pPr>
            <a:lnSpc>
              <a:spcPct val="100000"/>
            </a:lnSpc>
            <a:defRPr cap="all"/>
          </a:pPr>
          <a:r>
            <a:rPr lang="en-US"/>
            <a:t>What did you learn from the course?</a:t>
          </a:r>
        </a:p>
      </dgm:t>
    </dgm:pt>
    <dgm:pt modelId="{C00738AF-CDF9-4777-977E-ACA1A90BD42F}" type="parTrans" cxnId="{7220F0B1-6443-44D1-BCBE-E54CE18DBDF4}">
      <dgm:prSet/>
      <dgm:spPr/>
      <dgm:t>
        <a:bodyPr/>
        <a:lstStyle/>
        <a:p>
          <a:endParaRPr lang="en-US"/>
        </a:p>
      </dgm:t>
    </dgm:pt>
    <dgm:pt modelId="{D98D07BE-933F-4C32-943D-5C2AC427360F}" type="sibTrans" cxnId="{7220F0B1-6443-44D1-BCBE-E54CE18DBDF4}">
      <dgm:prSet/>
      <dgm:spPr/>
      <dgm:t>
        <a:bodyPr/>
        <a:lstStyle/>
        <a:p>
          <a:endParaRPr lang="en-US"/>
        </a:p>
      </dgm:t>
    </dgm:pt>
    <dgm:pt modelId="{1F734B0E-2D68-46AD-A1DF-FCD875713452}">
      <dgm:prSet/>
      <dgm:spPr/>
      <dgm:t>
        <a:bodyPr/>
        <a:lstStyle/>
        <a:p>
          <a:pPr>
            <a:lnSpc>
              <a:spcPct val="100000"/>
            </a:lnSpc>
            <a:defRPr cap="all"/>
          </a:pPr>
          <a:r>
            <a:rPr lang="en-US"/>
            <a:t>What did you like the most about the course, if anything?</a:t>
          </a:r>
        </a:p>
      </dgm:t>
    </dgm:pt>
    <dgm:pt modelId="{152204AD-6CBF-4F2F-8D34-7DFAB014ADBA}" type="parTrans" cxnId="{865223C6-154F-4A29-B284-28A3E0861912}">
      <dgm:prSet/>
      <dgm:spPr/>
      <dgm:t>
        <a:bodyPr/>
        <a:lstStyle/>
        <a:p>
          <a:endParaRPr lang="en-US"/>
        </a:p>
      </dgm:t>
    </dgm:pt>
    <dgm:pt modelId="{1C4E8D60-0E19-42A6-9DA8-A00A4D7006A7}" type="sibTrans" cxnId="{865223C6-154F-4A29-B284-28A3E0861912}">
      <dgm:prSet/>
      <dgm:spPr/>
      <dgm:t>
        <a:bodyPr/>
        <a:lstStyle/>
        <a:p>
          <a:endParaRPr lang="en-US"/>
        </a:p>
      </dgm:t>
    </dgm:pt>
    <dgm:pt modelId="{A9B41342-84F0-411A-ADC4-F446202E125A}">
      <dgm:prSet/>
      <dgm:spPr/>
      <dgm:t>
        <a:bodyPr/>
        <a:lstStyle/>
        <a:p>
          <a:pPr>
            <a:lnSpc>
              <a:spcPct val="100000"/>
            </a:lnSpc>
            <a:defRPr cap="all"/>
          </a:pPr>
          <a:r>
            <a:rPr lang="en-US"/>
            <a:t>What did you like the least about the course, if anything?</a:t>
          </a:r>
        </a:p>
      </dgm:t>
    </dgm:pt>
    <dgm:pt modelId="{3423981C-3CAB-4C83-8B12-2F5EE7587AC8}" type="parTrans" cxnId="{308DC83B-5EB8-4812-845F-6A5C091A2BB4}">
      <dgm:prSet/>
      <dgm:spPr/>
      <dgm:t>
        <a:bodyPr/>
        <a:lstStyle/>
        <a:p>
          <a:endParaRPr lang="en-US"/>
        </a:p>
      </dgm:t>
    </dgm:pt>
    <dgm:pt modelId="{1F84607C-CCA6-45B7-85F2-7E2CD4D41596}" type="sibTrans" cxnId="{308DC83B-5EB8-4812-845F-6A5C091A2BB4}">
      <dgm:prSet/>
      <dgm:spPr/>
      <dgm:t>
        <a:bodyPr/>
        <a:lstStyle/>
        <a:p>
          <a:endParaRPr lang="en-US"/>
        </a:p>
      </dgm:t>
    </dgm:pt>
    <dgm:pt modelId="{4CE005DC-1140-4503-8DE5-CA0CF1B6F2E2}" type="pres">
      <dgm:prSet presAssocID="{00F9FB99-814E-412A-B875-2FC3F636B795}" presName="root" presStyleCnt="0">
        <dgm:presLayoutVars>
          <dgm:dir/>
          <dgm:resizeHandles val="exact"/>
        </dgm:presLayoutVars>
      </dgm:prSet>
      <dgm:spPr/>
    </dgm:pt>
    <dgm:pt modelId="{3DCF26CF-8FC8-4990-87B6-E8B7A0E80B0E}" type="pres">
      <dgm:prSet presAssocID="{CB4E80A8-7EC0-42CC-A316-69BF794D3FA8}" presName="compNode" presStyleCnt="0"/>
      <dgm:spPr/>
    </dgm:pt>
    <dgm:pt modelId="{700A2CFA-AD0E-4B42-9B56-158A826EC788}" type="pres">
      <dgm:prSet presAssocID="{CB4E80A8-7EC0-42CC-A316-69BF794D3FA8}" presName="iconBgRect" presStyleLbl="bgShp" presStyleIdx="0" presStyleCnt="3"/>
      <dgm:spPr/>
    </dgm:pt>
    <dgm:pt modelId="{81DA501C-E46B-4A82-9928-0A3C9763DF75}" type="pres">
      <dgm:prSet presAssocID="{CB4E80A8-7EC0-42CC-A316-69BF794D3F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F09367D9-1C7D-4B1E-AF4D-E2E86C7A1504}" type="pres">
      <dgm:prSet presAssocID="{CB4E80A8-7EC0-42CC-A316-69BF794D3FA8}" presName="spaceRect" presStyleCnt="0"/>
      <dgm:spPr/>
    </dgm:pt>
    <dgm:pt modelId="{540C9C33-5E04-4262-83E7-DF1C9F364F68}" type="pres">
      <dgm:prSet presAssocID="{CB4E80A8-7EC0-42CC-A316-69BF794D3FA8}" presName="textRect" presStyleLbl="revTx" presStyleIdx="0" presStyleCnt="3">
        <dgm:presLayoutVars>
          <dgm:chMax val="1"/>
          <dgm:chPref val="1"/>
        </dgm:presLayoutVars>
      </dgm:prSet>
      <dgm:spPr/>
    </dgm:pt>
    <dgm:pt modelId="{277B4814-7C63-4709-BDF8-FD8F80B70347}" type="pres">
      <dgm:prSet presAssocID="{D98D07BE-933F-4C32-943D-5C2AC427360F}" presName="sibTrans" presStyleCnt="0"/>
      <dgm:spPr/>
    </dgm:pt>
    <dgm:pt modelId="{2B3F6FF9-2797-4C90-9FEA-9D7DA453D6BE}" type="pres">
      <dgm:prSet presAssocID="{1F734B0E-2D68-46AD-A1DF-FCD875713452}" presName="compNode" presStyleCnt="0"/>
      <dgm:spPr/>
    </dgm:pt>
    <dgm:pt modelId="{FAE8BE0C-7671-404D-9EF9-C8C17DAE1D29}" type="pres">
      <dgm:prSet presAssocID="{1F734B0E-2D68-46AD-A1DF-FCD875713452}" presName="iconBgRect" presStyleLbl="bgShp" presStyleIdx="1" presStyleCnt="3"/>
      <dgm:spPr/>
    </dgm:pt>
    <dgm:pt modelId="{F57B4CA7-616D-4C7C-B8D9-AEA3B08D711E}" type="pres">
      <dgm:prSet presAssocID="{1F734B0E-2D68-46AD-A1DF-FCD8757134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261A59A2-66F0-429F-9C04-6E2C110AC235}" type="pres">
      <dgm:prSet presAssocID="{1F734B0E-2D68-46AD-A1DF-FCD875713452}" presName="spaceRect" presStyleCnt="0"/>
      <dgm:spPr/>
    </dgm:pt>
    <dgm:pt modelId="{CFB79A56-859E-4ACC-A507-123D651EFDF9}" type="pres">
      <dgm:prSet presAssocID="{1F734B0E-2D68-46AD-A1DF-FCD875713452}" presName="textRect" presStyleLbl="revTx" presStyleIdx="1" presStyleCnt="3">
        <dgm:presLayoutVars>
          <dgm:chMax val="1"/>
          <dgm:chPref val="1"/>
        </dgm:presLayoutVars>
      </dgm:prSet>
      <dgm:spPr/>
    </dgm:pt>
    <dgm:pt modelId="{305D3C74-6E82-417F-B695-B3E49349E878}" type="pres">
      <dgm:prSet presAssocID="{1C4E8D60-0E19-42A6-9DA8-A00A4D7006A7}" presName="sibTrans" presStyleCnt="0"/>
      <dgm:spPr/>
    </dgm:pt>
    <dgm:pt modelId="{EB7DF105-953F-4A35-8695-1C9E64BAC134}" type="pres">
      <dgm:prSet presAssocID="{A9B41342-84F0-411A-ADC4-F446202E125A}" presName="compNode" presStyleCnt="0"/>
      <dgm:spPr/>
    </dgm:pt>
    <dgm:pt modelId="{5CCB50DF-CB56-4C67-8588-2643AA76480E}" type="pres">
      <dgm:prSet presAssocID="{A9B41342-84F0-411A-ADC4-F446202E125A}" presName="iconBgRect" presStyleLbl="bgShp" presStyleIdx="2" presStyleCnt="3"/>
      <dgm:spPr/>
    </dgm:pt>
    <dgm:pt modelId="{4C17323D-1AB5-46C1-AFBC-1537CBA5C710}" type="pres">
      <dgm:prSet presAssocID="{A9B41342-84F0-411A-ADC4-F446202E12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9434BF0C-3A2E-49E3-BD5C-6FEF598A7F0F}" type="pres">
      <dgm:prSet presAssocID="{A9B41342-84F0-411A-ADC4-F446202E125A}" presName="spaceRect" presStyleCnt="0"/>
      <dgm:spPr/>
    </dgm:pt>
    <dgm:pt modelId="{0A2715AD-EE53-41EA-AE56-548D91E8F260}" type="pres">
      <dgm:prSet presAssocID="{A9B41342-84F0-411A-ADC4-F446202E125A}" presName="textRect" presStyleLbl="revTx" presStyleIdx="2" presStyleCnt="3">
        <dgm:presLayoutVars>
          <dgm:chMax val="1"/>
          <dgm:chPref val="1"/>
        </dgm:presLayoutVars>
      </dgm:prSet>
      <dgm:spPr/>
    </dgm:pt>
  </dgm:ptLst>
  <dgm:cxnLst>
    <dgm:cxn modelId="{B7B20917-C5CF-4F6C-8114-3EF58FEAB885}" type="presOf" srcId="{00F9FB99-814E-412A-B875-2FC3F636B795}" destId="{4CE005DC-1140-4503-8DE5-CA0CF1B6F2E2}" srcOrd="0" destOrd="0" presId="urn:microsoft.com/office/officeart/2018/5/layout/IconCircleLabelList"/>
    <dgm:cxn modelId="{94F3722E-37F3-4718-8577-4D94C55E1D57}" type="presOf" srcId="{1F734B0E-2D68-46AD-A1DF-FCD875713452}" destId="{CFB79A56-859E-4ACC-A507-123D651EFDF9}" srcOrd="0" destOrd="0" presId="urn:microsoft.com/office/officeart/2018/5/layout/IconCircleLabelList"/>
    <dgm:cxn modelId="{308DC83B-5EB8-4812-845F-6A5C091A2BB4}" srcId="{00F9FB99-814E-412A-B875-2FC3F636B795}" destId="{A9B41342-84F0-411A-ADC4-F446202E125A}" srcOrd="2" destOrd="0" parTransId="{3423981C-3CAB-4C83-8B12-2F5EE7587AC8}" sibTransId="{1F84607C-CCA6-45B7-85F2-7E2CD4D41596}"/>
    <dgm:cxn modelId="{228E6496-4924-426E-8512-2417D0641789}" type="presOf" srcId="{CB4E80A8-7EC0-42CC-A316-69BF794D3FA8}" destId="{540C9C33-5E04-4262-83E7-DF1C9F364F68}" srcOrd="0" destOrd="0" presId="urn:microsoft.com/office/officeart/2018/5/layout/IconCircleLabelList"/>
    <dgm:cxn modelId="{7220F0B1-6443-44D1-BCBE-E54CE18DBDF4}" srcId="{00F9FB99-814E-412A-B875-2FC3F636B795}" destId="{CB4E80A8-7EC0-42CC-A316-69BF794D3FA8}" srcOrd="0" destOrd="0" parTransId="{C00738AF-CDF9-4777-977E-ACA1A90BD42F}" sibTransId="{D98D07BE-933F-4C32-943D-5C2AC427360F}"/>
    <dgm:cxn modelId="{865223C6-154F-4A29-B284-28A3E0861912}" srcId="{00F9FB99-814E-412A-B875-2FC3F636B795}" destId="{1F734B0E-2D68-46AD-A1DF-FCD875713452}" srcOrd="1" destOrd="0" parTransId="{152204AD-6CBF-4F2F-8D34-7DFAB014ADBA}" sibTransId="{1C4E8D60-0E19-42A6-9DA8-A00A4D7006A7}"/>
    <dgm:cxn modelId="{EE10C8FA-F03C-4B92-A4C3-D26296D04A02}" type="presOf" srcId="{A9B41342-84F0-411A-ADC4-F446202E125A}" destId="{0A2715AD-EE53-41EA-AE56-548D91E8F260}" srcOrd="0" destOrd="0" presId="urn:microsoft.com/office/officeart/2018/5/layout/IconCircleLabelList"/>
    <dgm:cxn modelId="{BDBB2C7F-7967-405A-90C7-40DC48C2DFC9}" type="presParOf" srcId="{4CE005DC-1140-4503-8DE5-CA0CF1B6F2E2}" destId="{3DCF26CF-8FC8-4990-87B6-E8B7A0E80B0E}" srcOrd="0" destOrd="0" presId="urn:microsoft.com/office/officeart/2018/5/layout/IconCircleLabelList"/>
    <dgm:cxn modelId="{43A2FF15-1737-473F-8737-A387EA7DFD48}" type="presParOf" srcId="{3DCF26CF-8FC8-4990-87B6-E8B7A0E80B0E}" destId="{700A2CFA-AD0E-4B42-9B56-158A826EC788}" srcOrd="0" destOrd="0" presId="urn:microsoft.com/office/officeart/2018/5/layout/IconCircleLabelList"/>
    <dgm:cxn modelId="{0D1415D4-7F40-41A3-9FC8-CDBB2559B688}" type="presParOf" srcId="{3DCF26CF-8FC8-4990-87B6-E8B7A0E80B0E}" destId="{81DA501C-E46B-4A82-9928-0A3C9763DF75}" srcOrd="1" destOrd="0" presId="urn:microsoft.com/office/officeart/2018/5/layout/IconCircleLabelList"/>
    <dgm:cxn modelId="{22794DB5-75FD-4097-A6F4-6DD0BEE112F2}" type="presParOf" srcId="{3DCF26CF-8FC8-4990-87B6-E8B7A0E80B0E}" destId="{F09367D9-1C7D-4B1E-AF4D-E2E86C7A1504}" srcOrd="2" destOrd="0" presId="urn:microsoft.com/office/officeart/2018/5/layout/IconCircleLabelList"/>
    <dgm:cxn modelId="{6DDE6479-8581-423D-8F13-D37723C26F9F}" type="presParOf" srcId="{3DCF26CF-8FC8-4990-87B6-E8B7A0E80B0E}" destId="{540C9C33-5E04-4262-83E7-DF1C9F364F68}" srcOrd="3" destOrd="0" presId="urn:microsoft.com/office/officeart/2018/5/layout/IconCircleLabelList"/>
    <dgm:cxn modelId="{1AC6437C-BE17-4967-9E69-047F421B09AB}" type="presParOf" srcId="{4CE005DC-1140-4503-8DE5-CA0CF1B6F2E2}" destId="{277B4814-7C63-4709-BDF8-FD8F80B70347}" srcOrd="1" destOrd="0" presId="urn:microsoft.com/office/officeart/2018/5/layout/IconCircleLabelList"/>
    <dgm:cxn modelId="{66D95C70-9FE9-4329-9716-1E09A1B9A0B9}" type="presParOf" srcId="{4CE005DC-1140-4503-8DE5-CA0CF1B6F2E2}" destId="{2B3F6FF9-2797-4C90-9FEA-9D7DA453D6BE}" srcOrd="2" destOrd="0" presId="urn:microsoft.com/office/officeart/2018/5/layout/IconCircleLabelList"/>
    <dgm:cxn modelId="{9A71CA20-8A81-4814-8093-9F22436B8807}" type="presParOf" srcId="{2B3F6FF9-2797-4C90-9FEA-9D7DA453D6BE}" destId="{FAE8BE0C-7671-404D-9EF9-C8C17DAE1D29}" srcOrd="0" destOrd="0" presId="urn:microsoft.com/office/officeart/2018/5/layout/IconCircleLabelList"/>
    <dgm:cxn modelId="{B5C75D73-C564-4185-AF93-48FB41B678C4}" type="presParOf" srcId="{2B3F6FF9-2797-4C90-9FEA-9D7DA453D6BE}" destId="{F57B4CA7-616D-4C7C-B8D9-AEA3B08D711E}" srcOrd="1" destOrd="0" presId="urn:microsoft.com/office/officeart/2018/5/layout/IconCircleLabelList"/>
    <dgm:cxn modelId="{BD16B6E0-D2FC-451F-A2D3-5828518A7A75}" type="presParOf" srcId="{2B3F6FF9-2797-4C90-9FEA-9D7DA453D6BE}" destId="{261A59A2-66F0-429F-9C04-6E2C110AC235}" srcOrd="2" destOrd="0" presId="urn:microsoft.com/office/officeart/2018/5/layout/IconCircleLabelList"/>
    <dgm:cxn modelId="{900407B9-15D7-4411-A4EE-7485EC28D866}" type="presParOf" srcId="{2B3F6FF9-2797-4C90-9FEA-9D7DA453D6BE}" destId="{CFB79A56-859E-4ACC-A507-123D651EFDF9}" srcOrd="3" destOrd="0" presId="urn:microsoft.com/office/officeart/2018/5/layout/IconCircleLabelList"/>
    <dgm:cxn modelId="{F45D2BBD-2364-4DB2-8BB6-2F8DBDDEFF63}" type="presParOf" srcId="{4CE005DC-1140-4503-8DE5-CA0CF1B6F2E2}" destId="{305D3C74-6E82-417F-B695-B3E49349E878}" srcOrd="3" destOrd="0" presId="urn:microsoft.com/office/officeart/2018/5/layout/IconCircleLabelList"/>
    <dgm:cxn modelId="{9946469E-9159-48FD-8B36-5D2CA2E1BA7C}" type="presParOf" srcId="{4CE005DC-1140-4503-8DE5-CA0CF1B6F2E2}" destId="{EB7DF105-953F-4A35-8695-1C9E64BAC134}" srcOrd="4" destOrd="0" presId="urn:microsoft.com/office/officeart/2018/5/layout/IconCircleLabelList"/>
    <dgm:cxn modelId="{77D1E9E5-FD36-4132-BC4C-5433478F7032}" type="presParOf" srcId="{EB7DF105-953F-4A35-8695-1C9E64BAC134}" destId="{5CCB50DF-CB56-4C67-8588-2643AA76480E}" srcOrd="0" destOrd="0" presId="urn:microsoft.com/office/officeart/2018/5/layout/IconCircleLabelList"/>
    <dgm:cxn modelId="{013AF935-A77A-4C7D-8063-E80BDCBB3F82}" type="presParOf" srcId="{EB7DF105-953F-4A35-8695-1C9E64BAC134}" destId="{4C17323D-1AB5-46C1-AFBC-1537CBA5C710}" srcOrd="1" destOrd="0" presId="urn:microsoft.com/office/officeart/2018/5/layout/IconCircleLabelList"/>
    <dgm:cxn modelId="{FB8348F1-FA04-4EBA-B555-9C35B26F82FE}" type="presParOf" srcId="{EB7DF105-953F-4A35-8695-1C9E64BAC134}" destId="{9434BF0C-3A2E-49E3-BD5C-6FEF598A7F0F}" srcOrd="2" destOrd="0" presId="urn:microsoft.com/office/officeart/2018/5/layout/IconCircleLabelList"/>
    <dgm:cxn modelId="{2FA42A40-2F42-44A5-8EAA-F145278BBCFA}" type="presParOf" srcId="{EB7DF105-953F-4A35-8695-1C9E64BAC134}" destId="{0A2715AD-EE53-41EA-AE56-548D91E8F26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4ABC2-A7C8-40E1-862D-3535CFA34D4D}">
      <dsp:nvSpPr>
        <dsp:cNvPr id="0" name=""/>
        <dsp:cNvSpPr/>
      </dsp:nvSpPr>
      <dsp:spPr>
        <a:xfrm>
          <a:off x="0" y="114419"/>
          <a:ext cx="5333999" cy="2510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A man named Rossano V. Gerald  was pulled over by police multiple times when he crossed the Oklahoma border, as stated by (Harris, 1999)</a:t>
          </a:r>
          <a:r>
            <a:rPr lang="en-US" sz="2900" kern="1200">
              <a:latin typeface="Trade Gothic Next Cond"/>
            </a:rPr>
            <a:t> </a:t>
          </a:r>
          <a:r>
            <a:rPr lang="en-US" sz="2900" kern="1200"/>
            <a:t>.</a:t>
          </a:r>
        </a:p>
      </dsp:txBody>
      <dsp:txXfrm>
        <a:off x="122568" y="236987"/>
        <a:ext cx="5088863" cy="2265683"/>
      </dsp:txXfrm>
    </dsp:sp>
    <dsp:sp modelId="{37063DC8-4C9E-403F-B132-BBF3E7E78D21}">
      <dsp:nvSpPr>
        <dsp:cNvPr id="0" name=""/>
        <dsp:cNvSpPr/>
      </dsp:nvSpPr>
      <dsp:spPr>
        <a:xfrm>
          <a:off x="0" y="2708759"/>
          <a:ext cx="5333999" cy="2510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Nothing Rassano did warrented a traffic stop in either instance and he was treated very poorly during the second stop particularly.</a:t>
          </a:r>
        </a:p>
      </dsp:txBody>
      <dsp:txXfrm>
        <a:off x="122568" y="2831327"/>
        <a:ext cx="5088863" cy="2265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A2CFA-AD0E-4B42-9B56-158A826EC788}">
      <dsp:nvSpPr>
        <dsp:cNvPr id="0" name=""/>
        <dsp:cNvSpPr/>
      </dsp:nvSpPr>
      <dsp:spPr>
        <a:xfrm>
          <a:off x="539967" y="442499"/>
          <a:ext cx="1681312" cy="1681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A501C-E46B-4A82-9928-0A3C9763DF75}">
      <dsp:nvSpPr>
        <dsp:cNvPr id="0" name=""/>
        <dsp:cNvSpPr/>
      </dsp:nvSpPr>
      <dsp:spPr>
        <a:xfrm>
          <a:off x="898279" y="800812"/>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0C9C33-5E04-4262-83E7-DF1C9F364F68}">
      <dsp:nvSpPr>
        <dsp:cNvPr id="0" name=""/>
        <dsp:cNvSpPr/>
      </dsp:nvSpPr>
      <dsp:spPr>
        <a:xfrm>
          <a:off x="2498" y="26475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What did you learn from the course?</a:t>
          </a:r>
        </a:p>
      </dsp:txBody>
      <dsp:txXfrm>
        <a:off x="2498" y="2647500"/>
        <a:ext cx="2756250" cy="720000"/>
      </dsp:txXfrm>
    </dsp:sp>
    <dsp:sp modelId="{FAE8BE0C-7671-404D-9EF9-C8C17DAE1D29}">
      <dsp:nvSpPr>
        <dsp:cNvPr id="0" name=""/>
        <dsp:cNvSpPr/>
      </dsp:nvSpPr>
      <dsp:spPr>
        <a:xfrm>
          <a:off x="3778560" y="442499"/>
          <a:ext cx="1681312" cy="1681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B4CA7-616D-4C7C-B8D9-AEA3B08D711E}">
      <dsp:nvSpPr>
        <dsp:cNvPr id="0" name=""/>
        <dsp:cNvSpPr/>
      </dsp:nvSpPr>
      <dsp:spPr>
        <a:xfrm>
          <a:off x="4136873" y="800812"/>
          <a:ext cx="964687" cy="96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B79A56-859E-4ACC-A507-123D651EFDF9}">
      <dsp:nvSpPr>
        <dsp:cNvPr id="0" name=""/>
        <dsp:cNvSpPr/>
      </dsp:nvSpPr>
      <dsp:spPr>
        <a:xfrm>
          <a:off x="3241092" y="26475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What did you like the most about the course, if anything?</a:t>
          </a:r>
        </a:p>
      </dsp:txBody>
      <dsp:txXfrm>
        <a:off x="3241092" y="2647500"/>
        <a:ext cx="2756250" cy="720000"/>
      </dsp:txXfrm>
    </dsp:sp>
    <dsp:sp modelId="{5CCB50DF-CB56-4C67-8588-2643AA76480E}">
      <dsp:nvSpPr>
        <dsp:cNvPr id="0" name=""/>
        <dsp:cNvSpPr/>
      </dsp:nvSpPr>
      <dsp:spPr>
        <a:xfrm>
          <a:off x="7017154" y="442499"/>
          <a:ext cx="1681312" cy="1681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7323D-1AB5-46C1-AFBC-1537CBA5C710}">
      <dsp:nvSpPr>
        <dsp:cNvPr id="0" name=""/>
        <dsp:cNvSpPr/>
      </dsp:nvSpPr>
      <dsp:spPr>
        <a:xfrm>
          <a:off x="7375467" y="800812"/>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2715AD-EE53-41EA-AE56-548D91E8F260}">
      <dsp:nvSpPr>
        <dsp:cNvPr id="0" name=""/>
        <dsp:cNvSpPr/>
      </dsp:nvSpPr>
      <dsp:spPr>
        <a:xfrm>
          <a:off x="6479685" y="2647500"/>
          <a:ext cx="27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What did you like the least about the course, if anything?</a:t>
          </a:r>
        </a:p>
      </dsp:txBody>
      <dsp:txXfrm>
        <a:off x="6479685" y="2647500"/>
        <a:ext cx="2756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3/14/2025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25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3/14/2025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64178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3/14/2025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59356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3/14/2025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7653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3/14/2025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16275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3/14/2025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151200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3/14/2025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54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3/14/2025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96004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3/14/2025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94344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3/14/2025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413699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3/14/2025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37222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3/14/2025</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a:p>
        </p:txBody>
      </p:sp>
    </p:spTree>
    <p:extLst>
      <p:ext uri="{BB962C8B-B14F-4D97-AF65-F5344CB8AC3E}">
        <p14:creationId xmlns:p14="http://schemas.microsoft.com/office/powerpoint/2010/main" val="419901129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ism.stanford.edu/news/stanford-open-policing-project-analyzed-data-nearly-100-million-traffic-stops-us#:~:text=A%20study%20of%20nearly%20100,rates%20before%20and%20after%20sunset" TargetMode="External"/><Relationship Id="rId2" Type="http://schemas.openxmlformats.org/officeDocument/2006/relationships/hyperlink" Target="https://www.cnn.com/2019/03/21/us/police-stops-race-stanford-study-trnd/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cpp.maryland.gov/wp-content/uploads/traffic-stop-report-2018.pdf" TargetMode="External"/><Relationship Id="rId2" Type="http://schemas.openxmlformats.org/officeDocument/2006/relationships/hyperlink" Target="https://doi.org/10.1038/s41562-020-0858-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hcc.maryland.gov/mhcc/pages/hcfs/hcfs_con/documents/Filed_2021/Doctors_2448/con_drs_2448_exhibit28.pdf" TargetMode="External"/><Relationship Id="rId2" Type="http://schemas.openxmlformats.org/officeDocument/2006/relationships/hyperlink" Target="https://gocpp.maryland.gov/crime-statistics/law-enforcement-reports/traffic-stop-data/" TargetMode="External"/><Relationship Id="rId1" Type="http://schemas.openxmlformats.org/officeDocument/2006/relationships/slideLayout" Target="../slideLayouts/slideLayout2.xml"/><Relationship Id="rId4" Type="http://schemas.openxmlformats.org/officeDocument/2006/relationships/hyperlink" Target="https://www.youtube.com/watch?v=O-31Al7ZFL8"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O-31Al7ZFL8?si=XVOrgIjseIRpvhB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543" y="1383126"/>
            <a:ext cx="3289886" cy="2045874"/>
          </a:xfrm>
        </p:spPr>
        <p:txBody>
          <a:bodyPr anchor="b">
            <a:normAutofit/>
          </a:bodyPr>
          <a:lstStyle/>
          <a:p>
            <a:r>
              <a:rPr lang="en-US"/>
              <a:t>Racial Bias </a:t>
            </a:r>
          </a:p>
        </p:txBody>
      </p:sp>
      <p:pic>
        <p:nvPicPr>
          <p:cNvPr id="36" name="Picture 35" descr="A black sign with white text&#10;&#10;AI-generated content may be incorrect.">
            <a:extLst>
              <a:ext uri="{FF2B5EF4-FFF2-40B4-BE49-F238E27FC236}">
                <a16:creationId xmlns:a16="http://schemas.microsoft.com/office/drawing/2014/main" id="{E1F4C08D-C1F4-5FCF-7FD8-8C6AA926CC6E}"/>
              </a:ext>
            </a:extLst>
          </p:cNvPr>
          <p:cNvPicPr>
            <a:picLocks noChangeAspect="1"/>
          </p:cNvPicPr>
          <p:nvPr/>
        </p:nvPicPr>
        <p:blipFill>
          <a:blip r:embed="rId2"/>
          <a:stretch>
            <a:fillRect/>
          </a:stretch>
        </p:blipFill>
        <p:spPr>
          <a:xfrm>
            <a:off x="5334001" y="1654233"/>
            <a:ext cx="5333999" cy="3549533"/>
          </a:xfrm>
          <a:prstGeom prst="rect">
            <a:avLst/>
          </a:prstGeom>
          <a:noFill/>
        </p:spPr>
      </p:pic>
      <p:sp>
        <p:nvSpPr>
          <p:cNvPr id="3" name="Subtitle 2"/>
          <p:cNvSpPr>
            <a:spLocks noGrp="1"/>
          </p:cNvSpPr>
          <p:nvPr>
            <p:ph type="body" sz="half" idx="2"/>
          </p:nvPr>
        </p:nvSpPr>
        <p:spPr>
          <a:xfrm>
            <a:off x="1433544" y="3649682"/>
            <a:ext cx="3243292" cy="1684317"/>
          </a:xfrm>
        </p:spPr>
        <p:txBody>
          <a:bodyPr vert="horz" lIns="91440" tIns="45720" rIns="91440" bIns="45720" rtlCol="0">
            <a:normAutofit/>
          </a:bodyPr>
          <a:lstStyle/>
          <a:p>
            <a:r>
              <a:rPr lang="en-US" b="1"/>
              <a:t>By: Andre, Andrea, &amp; Ansumana</a:t>
            </a:r>
          </a:p>
        </p:txBody>
      </p:sp>
      <p:sp>
        <p:nvSpPr>
          <p:cNvPr id="25" name="Date Placeholder 4">
            <a:extLst>
              <a:ext uri="{FF2B5EF4-FFF2-40B4-BE49-F238E27FC236}">
                <a16:creationId xmlns:a16="http://schemas.microsoft.com/office/drawing/2014/main" id="{0E1656FF-8D80-F1E3-583D-11791774CAE9}"/>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F2BD90F6-B56C-40CF-A102-A0E34D10E4E5}" type="datetime1">
              <a:rPr lang="en-US"/>
              <a:pPr>
                <a:spcAft>
                  <a:spcPts val="600"/>
                </a:spcAft>
              </a:pPr>
              <a:t>3/14/2025</a:t>
            </a:fld>
            <a:endParaRPr lang="en-US"/>
          </a:p>
        </p:txBody>
      </p:sp>
      <p:sp>
        <p:nvSpPr>
          <p:cNvPr id="27" name="Footer Placeholder 5">
            <a:extLst>
              <a:ext uri="{FF2B5EF4-FFF2-40B4-BE49-F238E27FC236}">
                <a16:creationId xmlns:a16="http://schemas.microsoft.com/office/drawing/2014/main" id="{445BB9F5-00AB-7A3C-1DBC-9ACD9B712D09}"/>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9" name="Slide Number Placeholder 6">
            <a:extLst>
              <a:ext uri="{FF2B5EF4-FFF2-40B4-BE49-F238E27FC236}">
                <a16:creationId xmlns:a16="http://schemas.microsoft.com/office/drawing/2014/main" id="{91DEF770-CCED-4252-74B1-D9376B9502D9}"/>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1</a:t>
            </a:fld>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F2B8-5E93-0CF7-6031-7E5CE1DF88EF}"/>
              </a:ext>
            </a:extLst>
          </p:cNvPr>
          <p:cNvSpPr>
            <a:spLocks noGrp="1"/>
          </p:cNvSpPr>
          <p:nvPr>
            <p:ph type="title"/>
          </p:nvPr>
        </p:nvSpPr>
        <p:spPr>
          <a:xfrm>
            <a:off x="1443740" y="1558944"/>
            <a:ext cx="3279689" cy="1864196"/>
          </a:xfrm>
        </p:spPr>
        <p:txBody>
          <a:bodyPr anchor="b">
            <a:normAutofit fontScale="90000"/>
          </a:bodyPr>
          <a:lstStyle/>
          <a:p>
            <a:r>
              <a:rPr lang="en-US"/>
              <a:t>Data gathered to prove Hypothesis</a:t>
            </a:r>
          </a:p>
        </p:txBody>
      </p:sp>
      <p:pic>
        <p:nvPicPr>
          <p:cNvPr id="8" name="Content Placeholder 7" descr="A screenshot of a graph&#10;&#10;AI-generated content may be incorrect.">
            <a:extLst>
              <a:ext uri="{FF2B5EF4-FFF2-40B4-BE49-F238E27FC236}">
                <a16:creationId xmlns:a16="http://schemas.microsoft.com/office/drawing/2014/main" id="{3D4ECAAE-29B2-71C4-9153-50BD12DDD60C}"/>
              </a:ext>
            </a:extLst>
          </p:cNvPr>
          <p:cNvPicPr>
            <a:picLocks noGrp="1" noChangeAspect="1"/>
          </p:cNvPicPr>
          <p:nvPr>
            <p:ph idx="1"/>
          </p:nvPr>
        </p:nvPicPr>
        <p:blipFill>
          <a:blip r:embed="rId2"/>
          <a:stretch>
            <a:fillRect/>
          </a:stretch>
        </p:blipFill>
        <p:spPr>
          <a:xfrm>
            <a:off x="5334000" y="1417674"/>
            <a:ext cx="5333999" cy="4022651"/>
          </a:xfrm>
          <a:noFill/>
        </p:spPr>
      </p:pic>
      <p:sp>
        <p:nvSpPr>
          <p:cNvPr id="20" name="Text Placeholder 3">
            <a:extLst>
              <a:ext uri="{FF2B5EF4-FFF2-40B4-BE49-F238E27FC236}">
                <a16:creationId xmlns:a16="http://schemas.microsoft.com/office/drawing/2014/main" id="{7B4F00AD-F483-BE16-0FEA-02789B566871}"/>
              </a:ext>
            </a:extLst>
          </p:cNvPr>
          <p:cNvSpPr>
            <a:spLocks noGrp="1"/>
          </p:cNvSpPr>
          <p:nvPr>
            <p:ph type="body" sz="half" idx="2"/>
          </p:nvPr>
        </p:nvSpPr>
        <p:spPr>
          <a:xfrm>
            <a:off x="1443741" y="3649682"/>
            <a:ext cx="3233096" cy="1933605"/>
          </a:xfrm>
        </p:spPr>
        <p:txBody>
          <a:bodyPr vert="horz" lIns="91440" tIns="45720" rIns="91440" bIns="45720" rtlCol="0" anchor="t">
            <a:normAutofit/>
          </a:bodyPr>
          <a:lstStyle/>
          <a:p>
            <a:r>
              <a:rPr lang="en-US"/>
              <a:t>Data sourced from the Maryland Healthcare Commission and the </a:t>
            </a:r>
            <a:r>
              <a:rPr lang="en-US">
                <a:ea typeface="+mn-lt"/>
                <a:cs typeface="+mn-lt"/>
              </a:rPr>
              <a:t>Governor’s Office of Crime Prevention and Policy</a:t>
            </a:r>
            <a:r>
              <a:rPr lang="en-US"/>
              <a:t> </a:t>
            </a:r>
          </a:p>
        </p:txBody>
      </p:sp>
      <p:sp>
        <p:nvSpPr>
          <p:cNvPr id="5" name="Date Placeholder 4">
            <a:extLst>
              <a:ext uri="{FF2B5EF4-FFF2-40B4-BE49-F238E27FC236}">
                <a16:creationId xmlns:a16="http://schemas.microsoft.com/office/drawing/2014/main" id="{BFEAAE7A-7982-68A8-D655-477FBA050C48}"/>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AE0BD99E-059A-4FFF-BB68-6E74163E0903}" type="datetime1">
              <a:rPr lang="en-US"/>
              <a:pPr>
                <a:spcAft>
                  <a:spcPts val="600"/>
                </a:spcAft>
              </a:pPr>
              <a:t>3/14/2025</a:t>
            </a:fld>
            <a:endParaRPr lang="en-US"/>
          </a:p>
        </p:txBody>
      </p:sp>
      <p:sp>
        <p:nvSpPr>
          <p:cNvPr id="6" name="Footer Placeholder 5">
            <a:extLst>
              <a:ext uri="{FF2B5EF4-FFF2-40B4-BE49-F238E27FC236}">
                <a16:creationId xmlns:a16="http://schemas.microsoft.com/office/drawing/2014/main" id="{8AF1437B-28EA-5945-FF83-8D43C1FFD308}"/>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EC3B83C9-67BD-6223-AFB3-C88620DEC92B}"/>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10</a:t>
            </a:fld>
            <a:endParaRPr lang="en-US"/>
          </a:p>
        </p:txBody>
      </p:sp>
    </p:spTree>
    <p:extLst>
      <p:ext uri="{BB962C8B-B14F-4D97-AF65-F5344CB8AC3E}">
        <p14:creationId xmlns:p14="http://schemas.microsoft.com/office/powerpoint/2010/main" val="371063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EA81CF92-2D05-C5C9-AE59-A5CDD2D6B0DC}"/>
              </a:ext>
            </a:extLst>
          </p:cNvPr>
          <p:cNvPicPr>
            <a:picLocks noGrp="1" noChangeAspect="1"/>
          </p:cNvPicPr>
          <p:nvPr>
            <p:ph idx="1"/>
          </p:nvPr>
        </p:nvPicPr>
        <p:blipFill>
          <a:blip r:embed="rId2"/>
          <a:stretch>
            <a:fillRect/>
          </a:stretch>
        </p:blipFill>
        <p:spPr>
          <a:xfrm>
            <a:off x="120650" y="1546765"/>
            <a:ext cx="11950700" cy="3764471"/>
          </a:xfrm>
          <a:noFill/>
        </p:spPr>
      </p:pic>
      <p:sp>
        <p:nvSpPr>
          <p:cNvPr id="5" name="Date Placeholder 4" hidden="1">
            <a:extLst>
              <a:ext uri="{FF2B5EF4-FFF2-40B4-BE49-F238E27FC236}">
                <a16:creationId xmlns:a16="http://schemas.microsoft.com/office/drawing/2014/main" id="{43DA4314-9BED-4471-FEF6-FB769F72B854}"/>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35E04354-7C94-4970-8649-12CE532CBE61}" type="datetime1">
              <a:rPr lang="en-US"/>
              <a:pPr>
                <a:spcAft>
                  <a:spcPts val="600"/>
                </a:spcAft>
              </a:pPr>
              <a:t>3/14/2025</a:t>
            </a:fld>
            <a:endParaRPr lang="en-US"/>
          </a:p>
        </p:txBody>
      </p:sp>
      <p:sp>
        <p:nvSpPr>
          <p:cNvPr id="6" name="Footer Placeholder 5">
            <a:extLst>
              <a:ext uri="{FF2B5EF4-FFF2-40B4-BE49-F238E27FC236}">
                <a16:creationId xmlns:a16="http://schemas.microsoft.com/office/drawing/2014/main" id="{F6EA7635-34D4-54E4-2EA7-A0241ED3CA24}"/>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7" name="Slide Number Placeholder 6" hidden="1">
            <a:extLst>
              <a:ext uri="{FF2B5EF4-FFF2-40B4-BE49-F238E27FC236}">
                <a16:creationId xmlns:a16="http://schemas.microsoft.com/office/drawing/2014/main" id="{05BFF4DC-BDEF-BF25-A213-B6400769E5F1}"/>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11</a:t>
            </a:fld>
            <a:endParaRPr lang="en-US"/>
          </a:p>
        </p:txBody>
      </p:sp>
    </p:spTree>
    <p:extLst>
      <p:ext uri="{BB962C8B-B14F-4D97-AF65-F5344CB8AC3E}">
        <p14:creationId xmlns:p14="http://schemas.microsoft.com/office/powerpoint/2010/main" val="279343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E778-4B0F-FE8F-FA1F-558D8558DFD1}"/>
              </a:ext>
            </a:extLst>
          </p:cNvPr>
          <p:cNvSpPr>
            <a:spLocks noGrp="1"/>
          </p:cNvSpPr>
          <p:nvPr>
            <p:ph type="title"/>
          </p:nvPr>
        </p:nvSpPr>
        <p:spPr>
          <a:xfrm>
            <a:off x="1443740" y="1558944"/>
            <a:ext cx="3279689" cy="1864196"/>
          </a:xfrm>
        </p:spPr>
        <p:txBody>
          <a:bodyPr anchor="b">
            <a:normAutofit/>
          </a:bodyPr>
          <a:lstStyle/>
          <a:p>
            <a:r>
              <a:rPr lang="en-US"/>
              <a:t>Future Projects</a:t>
            </a:r>
          </a:p>
        </p:txBody>
      </p:sp>
      <p:sp>
        <p:nvSpPr>
          <p:cNvPr id="3" name="Content Placeholder 2">
            <a:extLst>
              <a:ext uri="{FF2B5EF4-FFF2-40B4-BE49-F238E27FC236}">
                <a16:creationId xmlns:a16="http://schemas.microsoft.com/office/drawing/2014/main" id="{32EE0924-D4DE-548F-0BEE-5073729534C9}"/>
              </a:ext>
            </a:extLst>
          </p:cNvPr>
          <p:cNvSpPr>
            <a:spLocks noGrp="1"/>
          </p:cNvSpPr>
          <p:nvPr>
            <p:ph idx="1"/>
          </p:nvPr>
        </p:nvSpPr>
        <p:spPr>
          <a:xfrm>
            <a:off x="5334000" y="762000"/>
            <a:ext cx="5333999" cy="5334000"/>
          </a:xfrm>
        </p:spPr>
        <p:txBody>
          <a:bodyPr anchor="ctr">
            <a:normAutofit/>
          </a:bodyPr>
          <a:lstStyle/>
          <a:p>
            <a:r>
              <a:rPr lang="en-US"/>
              <a:t>In terms of future work, we would likely analyze data from more US states. </a:t>
            </a:r>
          </a:p>
        </p:txBody>
      </p:sp>
      <p:sp>
        <p:nvSpPr>
          <p:cNvPr id="11" name="Text Placeholder 3">
            <a:extLst>
              <a:ext uri="{FF2B5EF4-FFF2-40B4-BE49-F238E27FC236}">
                <a16:creationId xmlns:a16="http://schemas.microsoft.com/office/drawing/2014/main" id="{9A602582-C095-FFCA-17B4-27BC7A1DCD55}"/>
              </a:ext>
            </a:extLst>
          </p:cNvPr>
          <p:cNvSpPr>
            <a:spLocks noGrp="1"/>
          </p:cNvSpPr>
          <p:nvPr>
            <p:ph type="body" sz="half" idx="2"/>
          </p:nvPr>
        </p:nvSpPr>
        <p:spPr>
          <a:xfrm>
            <a:off x="1443741" y="3649682"/>
            <a:ext cx="3233096" cy="1933605"/>
          </a:xfrm>
        </p:spPr>
        <p:txBody>
          <a:bodyPr/>
          <a:lstStyle/>
          <a:p>
            <a:endParaRPr lang="en-US"/>
          </a:p>
        </p:txBody>
      </p:sp>
      <p:sp>
        <p:nvSpPr>
          <p:cNvPr id="4" name="Date Placeholder 3">
            <a:extLst>
              <a:ext uri="{FF2B5EF4-FFF2-40B4-BE49-F238E27FC236}">
                <a16:creationId xmlns:a16="http://schemas.microsoft.com/office/drawing/2014/main" id="{CF8E9789-465E-ABA0-15B8-BEE0DF747858}"/>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B852C336-A63A-4E2F-8E8D-B62959079B94}" type="datetime1">
              <a:rPr lang="en-US" smtClean="0"/>
              <a:pPr>
                <a:spcAft>
                  <a:spcPts val="600"/>
                </a:spcAft>
              </a:pPr>
              <a:t>3/14/2025</a:t>
            </a:fld>
            <a:endParaRPr lang="en-US"/>
          </a:p>
        </p:txBody>
      </p:sp>
      <p:sp>
        <p:nvSpPr>
          <p:cNvPr id="5" name="Footer Placeholder 4">
            <a:extLst>
              <a:ext uri="{FF2B5EF4-FFF2-40B4-BE49-F238E27FC236}">
                <a16:creationId xmlns:a16="http://schemas.microsoft.com/office/drawing/2014/main" id="{3F0144BA-6D05-3075-BD02-79A8C1D03E8F}"/>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05CDA578-46A9-ED6E-889F-630D1D738DD5}"/>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smtClean="0"/>
              <a:pPr>
                <a:spcAft>
                  <a:spcPts val="600"/>
                </a:spcAft>
              </a:pPr>
              <a:t>12</a:t>
            </a:fld>
            <a:endParaRPr lang="en-US"/>
          </a:p>
        </p:txBody>
      </p:sp>
    </p:spTree>
    <p:extLst>
      <p:ext uri="{BB962C8B-B14F-4D97-AF65-F5344CB8AC3E}">
        <p14:creationId xmlns:p14="http://schemas.microsoft.com/office/powerpoint/2010/main" val="313629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379F-983B-DC44-9DB0-4F3905C69EFC}"/>
              </a:ext>
            </a:extLst>
          </p:cNvPr>
          <p:cNvSpPr>
            <a:spLocks noGrp="1"/>
          </p:cNvSpPr>
          <p:nvPr>
            <p:ph type="title"/>
          </p:nvPr>
        </p:nvSpPr>
        <p:spPr>
          <a:xfrm>
            <a:off x="1429566" y="1045445"/>
            <a:ext cx="9238434" cy="857559"/>
          </a:xfrm>
        </p:spPr>
        <p:txBody>
          <a:bodyPr anchor="b">
            <a:normAutofit/>
          </a:bodyPr>
          <a:lstStyle/>
          <a:p>
            <a:r>
              <a:rPr lang="en-US"/>
              <a:t>Insights from the semester </a:t>
            </a:r>
          </a:p>
        </p:txBody>
      </p:sp>
      <p:sp>
        <p:nvSpPr>
          <p:cNvPr id="5" name="Date Placeholder 4">
            <a:extLst>
              <a:ext uri="{FF2B5EF4-FFF2-40B4-BE49-F238E27FC236}">
                <a16:creationId xmlns:a16="http://schemas.microsoft.com/office/drawing/2014/main" id="{D9534EB8-68DF-F453-DB3D-913F52FF0E31}"/>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E997D379-9D2F-4AF9-95A5-397644367A82}" type="datetime1">
              <a:pPr>
                <a:spcAft>
                  <a:spcPts val="600"/>
                </a:spcAft>
              </a:pPr>
              <a:t>3/14/2025</a:t>
            </a:fld>
            <a:endParaRPr lang="en-US"/>
          </a:p>
        </p:txBody>
      </p:sp>
      <p:sp>
        <p:nvSpPr>
          <p:cNvPr id="6" name="Footer Placeholder 5">
            <a:extLst>
              <a:ext uri="{FF2B5EF4-FFF2-40B4-BE49-F238E27FC236}">
                <a16:creationId xmlns:a16="http://schemas.microsoft.com/office/drawing/2014/main" id="{FE51DC54-5B42-F31F-70D6-5EA18AFB3ECD}"/>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22A37C0F-B6FE-B67B-BA8B-A83466FF6134}"/>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13</a:t>
            </a:fld>
            <a:endParaRPr lang="en-US"/>
          </a:p>
        </p:txBody>
      </p:sp>
      <p:graphicFrame>
        <p:nvGraphicFramePr>
          <p:cNvPr id="9" name="Picture Placeholder 2">
            <a:extLst>
              <a:ext uri="{FF2B5EF4-FFF2-40B4-BE49-F238E27FC236}">
                <a16:creationId xmlns:a16="http://schemas.microsoft.com/office/drawing/2014/main" id="{D91CE8D1-DB89-6961-5340-E92EB9AD3FD0}"/>
              </a:ext>
            </a:extLst>
          </p:cNvPr>
          <p:cNvGraphicFramePr>
            <a:graphicFrameLocks noGrp="1"/>
          </p:cNvGraphicFramePr>
          <p:nvPr>
            <p:ph idx="1"/>
            <p:extLst>
              <p:ext uri="{D42A27DB-BD31-4B8C-83A1-F6EECF244321}">
                <p14:modId xmlns:p14="http://schemas.microsoft.com/office/powerpoint/2010/main" val="4145338146"/>
              </p:ext>
            </p:extLst>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74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8DEF-7A77-003C-37F7-F686DE9BD5D5}"/>
              </a:ext>
            </a:extLst>
          </p:cNvPr>
          <p:cNvSpPr>
            <a:spLocks noGrp="1"/>
          </p:cNvSpPr>
          <p:nvPr>
            <p:ph type="title"/>
          </p:nvPr>
        </p:nvSpPr>
        <p:spPr/>
        <p:txBody>
          <a:bodyPr/>
          <a:lstStyle/>
          <a:p>
            <a:r>
              <a:rPr lang="en-US"/>
              <a:t>References/Citations </a:t>
            </a:r>
          </a:p>
        </p:txBody>
      </p:sp>
      <p:sp>
        <p:nvSpPr>
          <p:cNvPr id="3" name="Content Placeholder 2">
            <a:extLst>
              <a:ext uri="{FF2B5EF4-FFF2-40B4-BE49-F238E27FC236}">
                <a16:creationId xmlns:a16="http://schemas.microsoft.com/office/drawing/2014/main" id="{68F2FC20-93BB-BF91-5315-7DFD11A60672}"/>
              </a:ext>
            </a:extLst>
          </p:cNvPr>
          <p:cNvSpPr>
            <a:spLocks noGrp="1"/>
          </p:cNvSpPr>
          <p:nvPr>
            <p:ph idx="1"/>
          </p:nvPr>
        </p:nvSpPr>
        <p:spPr/>
        <p:txBody>
          <a:bodyPr vert="horz" lIns="91440" tIns="45720" rIns="91440" bIns="45720" rtlCol="0" anchor="t">
            <a:normAutofit lnSpcReduction="10000"/>
          </a:bodyPr>
          <a:lstStyle/>
          <a:p>
            <a:r>
              <a:rPr lang="en-US"/>
              <a:t>Harris, D. A. (1999, June 7). </a:t>
            </a:r>
            <a:r>
              <a:rPr lang="en-US" i="1"/>
              <a:t>Driving while black: Racial profiling on our nation’s Highways</a:t>
            </a:r>
            <a:r>
              <a:rPr lang="en-US"/>
              <a:t>. American Civil Liberties Union. https://www.aclu.org/publications/driving-while-black-racial-profiling-our-nations-highways </a:t>
            </a:r>
          </a:p>
          <a:p>
            <a:r>
              <a:rPr lang="en-US">
                <a:ea typeface="+mn-lt"/>
                <a:cs typeface="+mn-lt"/>
              </a:rPr>
              <a:t>Willingham, A. (2019, March 21). </a:t>
            </a:r>
            <a:r>
              <a:rPr lang="en-US" i="1">
                <a:ea typeface="+mn-lt"/>
                <a:cs typeface="+mn-lt"/>
              </a:rPr>
              <a:t>Researchers studied nearly 100 million traffic stops and found black motorists are more likely to be pulled over</a:t>
            </a:r>
            <a:r>
              <a:rPr lang="en-US">
                <a:ea typeface="+mn-lt"/>
                <a:cs typeface="+mn-lt"/>
              </a:rPr>
              <a:t>. CNN. </a:t>
            </a:r>
            <a:r>
              <a:rPr lang="en-US">
                <a:ea typeface="+mn-lt"/>
                <a:cs typeface="+mn-lt"/>
                <a:hlinkClick r:id="rId2"/>
              </a:rPr>
              <a:t>https://www.cnn.com/2019/03/21/us/police-stops-race-stanford-study-trnd/index.html</a:t>
            </a:r>
            <a:r>
              <a:rPr lang="en-US">
                <a:ea typeface="+mn-lt"/>
                <a:cs typeface="+mn-lt"/>
              </a:rPr>
              <a:t> </a:t>
            </a:r>
            <a:endParaRPr lang="en-US"/>
          </a:p>
          <a:p>
            <a:r>
              <a:rPr lang="en-US">
                <a:ea typeface="+mn-lt"/>
                <a:cs typeface="+mn-lt"/>
                <a:hlinkClick r:id="rId3"/>
              </a:rPr>
              <a:t>https://journalism.stanford.edu/news/stanford-open-policing-project-analyzed-data-nearly-100-million-traffic-stops-us#:~:text=A%20study%20of%20nearly%20100,rates%20before%20and%20after%20sunset</a:t>
            </a:r>
            <a:r>
              <a:rPr lang="en-US">
                <a:ea typeface="+mn-lt"/>
                <a:cs typeface="+mn-lt"/>
              </a:rPr>
              <a:t>. </a:t>
            </a:r>
            <a:endParaRPr lang="en-US"/>
          </a:p>
          <a:p>
            <a:endParaRPr lang="en-US"/>
          </a:p>
          <a:p>
            <a:endParaRPr lang="en-US"/>
          </a:p>
        </p:txBody>
      </p:sp>
      <p:sp>
        <p:nvSpPr>
          <p:cNvPr id="4" name="Date Placeholder 3">
            <a:extLst>
              <a:ext uri="{FF2B5EF4-FFF2-40B4-BE49-F238E27FC236}">
                <a16:creationId xmlns:a16="http://schemas.microsoft.com/office/drawing/2014/main" id="{5434899A-0B83-3F09-1CD3-6FE8BD31F40F}"/>
              </a:ext>
            </a:extLst>
          </p:cNvPr>
          <p:cNvSpPr>
            <a:spLocks noGrp="1"/>
          </p:cNvSpPr>
          <p:nvPr>
            <p:ph type="dt" sz="half" idx="10"/>
          </p:nvPr>
        </p:nvSpPr>
        <p:spPr/>
        <p:txBody>
          <a:bodyPr/>
          <a:lstStyle/>
          <a:p>
            <a:fld id="{C52BBE67-2549-4195-AB75-4305C7EB9A84}" type="datetime1">
              <a:rPr lang="en-US"/>
              <a:t>3/14/2025</a:t>
            </a:fld>
            <a:endParaRPr lang="en-US"/>
          </a:p>
        </p:txBody>
      </p:sp>
      <p:sp>
        <p:nvSpPr>
          <p:cNvPr id="5" name="Footer Placeholder 4">
            <a:extLst>
              <a:ext uri="{FF2B5EF4-FFF2-40B4-BE49-F238E27FC236}">
                <a16:creationId xmlns:a16="http://schemas.microsoft.com/office/drawing/2014/main" id="{5B213FC1-89CF-E136-23B0-BF3EF49AEB6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2DD35A4-8E59-5726-24F5-E2E896EE15F8}"/>
              </a:ext>
            </a:extLst>
          </p:cNvPr>
          <p:cNvSpPr>
            <a:spLocks noGrp="1"/>
          </p:cNvSpPr>
          <p:nvPr>
            <p:ph type="sldNum" sz="quarter" idx="12"/>
          </p:nvPr>
        </p:nvSpPr>
        <p:spPr/>
        <p:txBody>
          <a:bodyPr/>
          <a:lstStyle/>
          <a:p>
            <a:fld id="{196A61CA-0502-4EE4-9724-96EA822543E5}" type="slidenum">
              <a:rPr lang="en-US" dirty="0"/>
              <a:t>14</a:t>
            </a:fld>
            <a:endParaRPr lang="en-US"/>
          </a:p>
        </p:txBody>
      </p:sp>
    </p:spTree>
    <p:extLst>
      <p:ext uri="{BB962C8B-B14F-4D97-AF65-F5344CB8AC3E}">
        <p14:creationId xmlns:p14="http://schemas.microsoft.com/office/powerpoint/2010/main" val="266577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1E02-12E6-176E-97BF-15304EDBE46B}"/>
              </a:ext>
            </a:extLst>
          </p:cNvPr>
          <p:cNvSpPr>
            <a:spLocks noGrp="1"/>
          </p:cNvSpPr>
          <p:nvPr>
            <p:ph type="title"/>
          </p:nvPr>
        </p:nvSpPr>
        <p:spPr/>
        <p:txBody>
          <a:bodyPr/>
          <a:lstStyle/>
          <a:p>
            <a:r>
              <a:rPr lang="en-US"/>
              <a:t>References/Citations </a:t>
            </a:r>
          </a:p>
        </p:txBody>
      </p:sp>
      <p:sp>
        <p:nvSpPr>
          <p:cNvPr id="3" name="Content Placeholder 2">
            <a:extLst>
              <a:ext uri="{FF2B5EF4-FFF2-40B4-BE49-F238E27FC236}">
                <a16:creationId xmlns:a16="http://schemas.microsoft.com/office/drawing/2014/main" id="{3170FAE5-296F-D425-C2E1-5A3ABCED0AF2}"/>
              </a:ext>
            </a:extLst>
          </p:cNvPr>
          <p:cNvSpPr>
            <a:spLocks noGrp="1"/>
          </p:cNvSpPr>
          <p:nvPr>
            <p:ph idx="1"/>
          </p:nvPr>
        </p:nvSpPr>
        <p:spPr/>
        <p:txBody>
          <a:bodyPr vert="horz" lIns="91440" tIns="45720" rIns="91440" bIns="45720" rtlCol="0" anchor="t">
            <a:normAutofit/>
          </a:bodyPr>
          <a:lstStyle/>
          <a:p>
            <a:r>
              <a:rPr lang="en-US">
                <a:ea typeface="+mn-lt"/>
                <a:cs typeface="+mn-lt"/>
              </a:rPr>
              <a:t>Pierson, E., </a:t>
            </a:r>
            <a:r>
              <a:rPr lang="en-US" err="1">
                <a:ea typeface="+mn-lt"/>
                <a:cs typeface="+mn-lt"/>
              </a:rPr>
              <a:t>Simoiu</a:t>
            </a:r>
            <a:r>
              <a:rPr lang="en-US">
                <a:ea typeface="+mn-lt"/>
                <a:cs typeface="+mn-lt"/>
              </a:rPr>
              <a:t>, C., </a:t>
            </a:r>
            <a:r>
              <a:rPr lang="en-US" err="1">
                <a:ea typeface="+mn-lt"/>
                <a:cs typeface="+mn-lt"/>
              </a:rPr>
              <a:t>Overgoor</a:t>
            </a:r>
            <a:r>
              <a:rPr lang="en-US">
                <a:ea typeface="+mn-lt"/>
                <a:cs typeface="+mn-lt"/>
              </a:rPr>
              <a:t>, J., Corbett-Davies, S., Jenson, D., Shoemaker, A., Ramachandran, V., </a:t>
            </a:r>
            <a:r>
              <a:rPr lang="en-US" err="1">
                <a:ea typeface="+mn-lt"/>
                <a:cs typeface="+mn-lt"/>
              </a:rPr>
              <a:t>Barghouty</a:t>
            </a:r>
            <a:r>
              <a:rPr lang="en-US">
                <a:ea typeface="+mn-lt"/>
                <a:cs typeface="+mn-lt"/>
              </a:rPr>
              <a:t>, P., Phillips, C., Shroff, R., &amp; Goel, S. (2020). A large-scale analysis of racial disparities in police stops across the United States. </a:t>
            </a:r>
            <a:r>
              <a:rPr lang="en-US" i="1">
                <a:ea typeface="+mn-lt"/>
                <a:cs typeface="+mn-lt"/>
              </a:rPr>
              <a:t>Nature Human </a:t>
            </a:r>
            <a:r>
              <a:rPr lang="en-US" i="1" err="1">
                <a:ea typeface="+mn-lt"/>
                <a:cs typeface="+mn-lt"/>
              </a:rPr>
              <a:t>Behaviour</a:t>
            </a:r>
            <a:r>
              <a:rPr lang="en-US">
                <a:ea typeface="+mn-lt"/>
                <a:cs typeface="+mn-lt"/>
              </a:rPr>
              <a:t>, </a:t>
            </a:r>
            <a:r>
              <a:rPr lang="en-US" i="1">
                <a:ea typeface="+mn-lt"/>
                <a:cs typeface="+mn-lt"/>
              </a:rPr>
              <a:t>4</a:t>
            </a:r>
            <a:r>
              <a:rPr lang="en-US">
                <a:ea typeface="+mn-lt"/>
                <a:cs typeface="+mn-lt"/>
              </a:rPr>
              <a:t>(7), 736–745. </a:t>
            </a:r>
            <a:r>
              <a:rPr lang="en-US">
                <a:ea typeface="+mn-lt"/>
                <a:cs typeface="+mn-lt"/>
                <a:hlinkClick r:id="rId2"/>
              </a:rPr>
              <a:t>https://doi.org/10.1038/s41562-020-0858-1</a:t>
            </a:r>
            <a:r>
              <a:rPr lang="en-US">
                <a:ea typeface="+mn-lt"/>
                <a:cs typeface="+mn-lt"/>
              </a:rPr>
              <a:t> </a:t>
            </a:r>
            <a:endParaRPr lang="en-US"/>
          </a:p>
          <a:p>
            <a:r>
              <a:rPr lang="en-US">
                <a:ea typeface="+mn-lt"/>
                <a:cs typeface="+mn-lt"/>
              </a:rPr>
              <a:t>Larry Hogan. (2019, September 19). </a:t>
            </a:r>
            <a:r>
              <a:rPr lang="en-US" i="1">
                <a:ea typeface="+mn-lt"/>
                <a:cs typeface="+mn-lt"/>
              </a:rPr>
              <a:t>Race-Based Traffic Stop Data Analysis (Fifteenth Report to the State of Maryland) &amp; Race-Based Traffic Stop Data Dashboard </a:t>
            </a:r>
            <a:r>
              <a:rPr lang="en-US">
                <a:ea typeface="+mn-lt"/>
                <a:cs typeface="+mn-lt"/>
              </a:rPr>
              <a:t>. Maryland. </a:t>
            </a:r>
            <a:r>
              <a:rPr lang="en-US">
                <a:ea typeface="+mn-lt"/>
                <a:cs typeface="+mn-lt"/>
                <a:hlinkClick r:id="rId3"/>
              </a:rPr>
              <a:t>https://gocpp.maryland.gov/wp-content/uploads/traffic-stop-report-2018.pdf</a:t>
            </a:r>
            <a:r>
              <a:rPr lang="en-US">
                <a:ea typeface="+mn-lt"/>
                <a:cs typeface="+mn-lt"/>
              </a:rPr>
              <a:t> </a:t>
            </a:r>
            <a:endParaRPr lang="en-US"/>
          </a:p>
          <a:p>
            <a:endParaRPr lang="en-US"/>
          </a:p>
        </p:txBody>
      </p:sp>
      <p:sp>
        <p:nvSpPr>
          <p:cNvPr id="4" name="Date Placeholder 3">
            <a:extLst>
              <a:ext uri="{FF2B5EF4-FFF2-40B4-BE49-F238E27FC236}">
                <a16:creationId xmlns:a16="http://schemas.microsoft.com/office/drawing/2014/main" id="{0038C2F4-D86E-C752-C685-F5AD9C47C07D}"/>
              </a:ext>
            </a:extLst>
          </p:cNvPr>
          <p:cNvSpPr>
            <a:spLocks noGrp="1"/>
          </p:cNvSpPr>
          <p:nvPr>
            <p:ph type="dt" sz="half" idx="10"/>
          </p:nvPr>
        </p:nvSpPr>
        <p:spPr/>
        <p:txBody>
          <a:bodyPr/>
          <a:lstStyle/>
          <a:p>
            <a:fld id="{275F9503-4B7F-4837-ADCE-DDCD51C814E7}" type="datetime1">
              <a:rPr lang="en-US"/>
              <a:t>3/14/2025</a:t>
            </a:fld>
            <a:endParaRPr lang="en-US"/>
          </a:p>
        </p:txBody>
      </p:sp>
      <p:sp>
        <p:nvSpPr>
          <p:cNvPr id="5" name="Footer Placeholder 4">
            <a:extLst>
              <a:ext uri="{FF2B5EF4-FFF2-40B4-BE49-F238E27FC236}">
                <a16:creationId xmlns:a16="http://schemas.microsoft.com/office/drawing/2014/main" id="{FFA6470D-6C50-0573-7380-2750D0EAE04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C520728-6595-5E91-8FF7-2AB9FC9BAD35}"/>
              </a:ext>
            </a:extLst>
          </p:cNvPr>
          <p:cNvSpPr>
            <a:spLocks noGrp="1"/>
          </p:cNvSpPr>
          <p:nvPr>
            <p:ph type="sldNum" sz="quarter" idx="12"/>
          </p:nvPr>
        </p:nvSpPr>
        <p:spPr/>
        <p:txBody>
          <a:bodyPr/>
          <a:lstStyle/>
          <a:p>
            <a:fld id="{196A61CA-0502-4EE4-9724-96EA822543E5}" type="slidenum">
              <a:rPr lang="en-US" dirty="0"/>
              <a:t>15</a:t>
            </a:fld>
            <a:endParaRPr lang="en-US"/>
          </a:p>
        </p:txBody>
      </p:sp>
    </p:spTree>
    <p:extLst>
      <p:ext uri="{BB962C8B-B14F-4D97-AF65-F5344CB8AC3E}">
        <p14:creationId xmlns:p14="http://schemas.microsoft.com/office/powerpoint/2010/main" val="378771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64F1-4296-03FF-9B78-7672DBE84198}"/>
              </a:ext>
            </a:extLst>
          </p:cNvPr>
          <p:cNvSpPr>
            <a:spLocks noGrp="1"/>
          </p:cNvSpPr>
          <p:nvPr>
            <p:ph type="title"/>
          </p:nvPr>
        </p:nvSpPr>
        <p:spPr/>
        <p:txBody>
          <a:bodyPr/>
          <a:lstStyle/>
          <a:p>
            <a:br>
              <a:rPr lang="en-US"/>
            </a:br>
            <a:r>
              <a:rPr lang="en-US"/>
              <a:t>References/Citations </a:t>
            </a:r>
            <a:endParaRPr lang="en-US" b="0">
              <a:solidFill>
                <a:srgbClr val="000000"/>
              </a:solidFill>
            </a:endParaRPr>
          </a:p>
        </p:txBody>
      </p:sp>
      <p:sp>
        <p:nvSpPr>
          <p:cNvPr id="3" name="Content Placeholder 2">
            <a:extLst>
              <a:ext uri="{FF2B5EF4-FFF2-40B4-BE49-F238E27FC236}">
                <a16:creationId xmlns:a16="http://schemas.microsoft.com/office/drawing/2014/main" id="{44323CDC-CB70-7DA6-2E97-8FA245E1738D}"/>
              </a:ext>
            </a:extLst>
          </p:cNvPr>
          <p:cNvSpPr>
            <a:spLocks noGrp="1"/>
          </p:cNvSpPr>
          <p:nvPr>
            <p:ph idx="1"/>
          </p:nvPr>
        </p:nvSpPr>
        <p:spPr/>
        <p:txBody>
          <a:bodyPr vert="horz" lIns="91440" tIns="45720" rIns="91440" bIns="45720" rtlCol="0" anchor="t">
            <a:normAutofit/>
          </a:bodyPr>
          <a:lstStyle/>
          <a:p>
            <a:r>
              <a:rPr lang="en-US">
                <a:ea typeface="+mn-lt"/>
                <a:cs typeface="+mn-lt"/>
              </a:rPr>
              <a:t>Dorothy Lennig. (2024, September 5). </a:t>
            </a:r>
            <a:r>
              <a:rPr lang="en-US" i="1">
                <a:ea typeface="+mn-lt"/>
                <a:cs typeface="+mn-lt"/>
              </a:rPr>
              <a:t>Traffic stop data reporting</a:t>
            </a:r>
            <a:r>
              <a:rPr lang="en-US">
                <a:ea typeface="+mn-lt"/>
                <a:cs typeface="+mn-lt"/>
              </a:rPr>
              <a:t>. Governor’s Office of Crime Prevention and Policy. </a:t>
            </a:r>
            <a:r>
              <a:rPr lang="en-US">
                <a:ea typeface="+mn-lt"/>
                <a:cs typeface="+mn-lt"/>
                <a:hlinkClick r:id="rId2"/>
              </a:rPr>
              <a:t>https://gocpp.maryland.gov/crime-statistics/law-enforcement-reports/traffic-stop-data/</a:t>
            </a:r>
            <a:r>
              <a:rPr lang="en-US">
                <a:ea typeface="+mn-lt"/>
                <a:cs typeface="+mn-lt"/>
              </a:rPr>
              <a:t> </a:t>
            </a:r>
            <a:endParaRPr lang="en-US"/>
          </a:p>
          <a:p>
            <a:r>
              <a:rPr lang="en-US">
                <a:ea typeface="+mn-lt"/>
                <a:cs typeface="+mn-lt"/>
              </a:rPr>
              <a:t>Maryland Healthcare Commission . (2017). </a:t>
            </a:r>
            <a:r>
              <a:rPr lang="en-US" i="1">
                <a:ea typeface="+mn-lt"/>
                <a:cs typeface="+mn-lt"/>
              </a:rPr>
              <a:t>Overall Population</a:t>
            </a:r>
            <a:r>
              <a:rPr lang="en-US">
                <a:ea typeface="+mn-lt"/>
                <a:cs typeface="+mn-lt"/>
              </a:rPr>
              <a:t>. Maryland Healthcare Commission . </a:t>
            </a:r>
            <a:r>
              <a:rPr lang="en-US">
                <a:ea typeface="+mn-lt"/>
                <a:cs typeface="+mn-lt"/>
                <a:hlinkClick r:id="rId3"/>
              </a:rPr>
              <a:t>https://mhcc.maryland.gov/mhcc/pages/hcfs/hcfs_con/documents/Filed_2021/Doctors_2448/con_drs_2448_exhibit28.pdf</a:t>
            </a:r>
            <a:r>
              <a:rPr lang="en-US">
                <a:ea typeface="+mn-lt"/>
                <a:cs typeface="+mn-lt"/>
              </a:rPr>
              <a:t> </a:t>
            </a:r>
            <a:endParaRPr lang="en-US"/>
          </a:p>
          <a:p>
            <a:r>
              <a:rPr lang="en-US" i="1">
                <a:latin typeface="Trade Gothic Next Light"/>
                <a:cs typeface="Times New Roman"/>
              </a:rPr>
              <a:t>9-1-1 - Michael’s Traffic Stop</a:t>
            </a:r>
            <a:r>
              <a:rPr lang="en-US">
                <a:latin typeface="Trade Gothic Next Light"/>
                <a:cs typeface="Times New Roman"/>
              </a:rPr>
              <a:t>. (2024). Youtu.be. </a:t>
            </a:r>
            <a:r>
              <a:rPr lang="en-US">
                <a:latin typeface="Trade Gothic Next Light"/>
                <a:cs typeface="Times New Roman"/>
                <a:hlinkClick r:id="rId4"/>
              </a:rPr>
              <a:t>https://www.youtube.com/watch?v=O-31Al7ZFL8</a:t>
            </a:r>
            <a:endParaRPr lang="en-US">
              <a:latin typeface="Trade Gothic Next Light"/>
              <a:cs typeface="Times New Roman"/>
            </a:endParaRPr>
          </a:p>
          <a:p>
            <a:pPr marL="0" indent="0">
              <a:buNone/>
            </a:pPr>
            <a:endParaRPr lang="en-US">
              <a:latin typeface="Trade Gothic Next Light"/>
              <a:cs typeface="Times New Roman"/>
            </a:endParaRPr>
          </a:p>
          <a:p>
            <a:endParaRPr lang="en-US" sz="1200">
              <a:latin typeface="Times New Roman"/>
              <a:cs typeface="Times New Roman"/>
            </a:endParaRPr>
          </a:p>
          <a:p>
            <a:endParaRPr lang="en-US"/>
          </a:p>
        </p:txBody>
      </p:sp>
      <p:sp>
        <p:nvSpPr>
          <p:cNvPr id="4" name="Date Placeholder 3">
            <a:extLst>
              <a:ext uri="{FF2B5EF4-FFF2-40B4-BE49-F238E27FC236}">
                <a16:creationId xmlns:a16="http://schemas.microsoft.com/office/drawing/2014/main" id="{AC872DBA-083E-E843-8265-3EAF848C3F12}"/>
              </a:ext>
            </a:extLst>
          </p:cNvPr>
          <p:cNvSpPr>
            <a:spLocks noGrp="1"/>
          </p:cNvSpPr>
          <p:nvPr>
            <p:ph type="dt" sz="half" idx="10"/>
          </p:nvPr>
        </p:nvSpPr>
        <p:spPr/>
        <p:txBody>
          <a:bodyPr/>
          <a:lstStyle/>
          <a:p>
            <a:fld id="{DFAC932B-1125-4C18-B9D8-18B5FDEADAC2}" type="datetime1">
              <a:rPr lang="en-US"/>
              <a:t>3/14/2025</a:t>
            </a:fld>
            <a:endParaRPr lang="en-US"/>
          </a:p>
        </p:txBody>
      </p:sp>
      <p:sp>
        <p:nvSpPr>
          <p:cNvPr id="5" name="Footer Placeholder 4">
            <a:extLst>
              <a:ext uri="{FF2B5EF4-FFF2-40B4-BE49-F238E27FC236}">
                <a16:creationId xmlns:a16="http://schemas.microsoft.com/office/drawing/2014/main" id="{7AA56079-736D-8789-BE17-440E262DB6F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0B0A69D-8481-5B53-E68E-C4BD1A17106B}"/>
              </a:ext>
            </a:extLst>
          </p:cNvPr>
          <p:cNvSpPr>
            <a:spLocks noGrp="1"/>
          </p:cNvSpPr>
          <p:nvPr>
            <p:ph type="sldNum" sz="quarter" idx="12"/>
          </p:nvPr>
        </p:nvSpPr>
        <p:spPr/>
        <p:txBody>
          <a:bodyPr/>
          <a:lstStyle/>
          <a:p>
            <a:fld id="{196A61CA-0502-4EE4-9724-96EA822543E5}" type="slidenum">
              <a:rPr lang="en-US" dirty="0"/>
              <a:t>16</a:t>
            </a:fld>
            <a:endParaRPr lang="en-US"/>
          </a:p>
        </p:txBody>
      </p:sp>
    </p:spTree>
    <p:extLst>
      <p:ext uri="{BB962C8B-B14F-4D97-AF65-F5344CB8AC3E}">
        <p14:creationId xmlns:p14="http://schemas.microsoft.com/office/powerpoint/2010/main" val="115769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E424-F0F1-5A4D-0934-D896CEA6C99B}"/>
              </a:ext>
            </a:extLst>
          </p:cNvPr>
          <p:cNvSpPr>
            <a:spLocks noGrp="1"/>
          </p:cNvSpPr>
          <p:nvPr>
            <p:ph type="title"/>
          </p:nvPr>
        </p:nvSpPr>
        <p:spPr>
          <a:xfrm>
            <a:off x="1443740" y="1558944"/>
            <a:ext cx="3279689" cy="1864196"/>
          </a:xfrm>
        </p:spPr>
        <p:txBody>
          <a:bodyPr anchor="b">
            <a:normAutofit/>
          </a:bodyPr>
          <a:lstStyle/>
          <a:p>
            <a:r>
              <a:rPr lang="en-US"/>
              <a:t>Topic</a:t>
            </a:r>
          </a:p>
        </p:txBody>
      </p:sp>
      <p:pic>
        <p:nvPicPr>
          <p:cNvPr id="7" name="Picture 6" descr="A black and white profile of two people&#10;&#10;AI-generated content may be incorrect.">
            <a:extLst>
              <a:ext uri="{FF2B5EF4-FFF2-40B4-BE49-F238E27FC236}">
                <a16:creationId xmlns:a16="http://schemas.microsoft.com/office/drawing/2014/main" id="{9CA93FDD-8231-D0AD-DBE1-BB43CED0B871}"/>
              </a:ext>
            </a:extLst>
          </p:cNvPr>
          <p:cNvPicPr>
            <a:picLocks noChangeAspect="1"/>
          </p:cNvPicPr>
          <p:nvPr/>
        </p:nvPicPr>
        <p:blipFill>
          <a:blip r:embed="rId2"/>
          <a:stretch>
            <a:fillRect/>
          </a:stretch>
        </p:blipFill>
        <p:spPr>
          <a:xfrm>
            <a:off x="5410200" y="1561954"/>
            <a:ext cx="5333999" cy="3995350"/>
          </a:xfrm>
          <a:prstGeom prst="rect">
            <a:avLst/>
          </a:prstGeom>
          <a:noFill/>
        </p:spPr>
      </p:pic>
      <p:sp>
        <p:nvSpPr>
          <p:cNvPr id="3" name="Content Placeholder 2">
            <a:extLst>
              <a:ext uri="{FF2B5EF4-FFF2-40B4-BE49-F238E27FC236}">
                <a16:creationId xmlns:a16="http://schemas.microsoft.com/office/drawing/2014/main" id="{5835FD79-0B23-D39B-CD46-FA26BBC1E0F0}"/>
              </a:ext>
            </a:extLst>
          </p:cNvPr>
          <p:cNvSpPr>
            <a:spLocks noGrp="1"/>
          </p:cNvSpPr>
          <p:nvPr>
            <p:ph type="body" sz="half" idx="2"/>
          </p:nvPr>
        </p:nvSpPr>
        <p:spPr>
          <a:xfrm>
            <a:off x="1443741" y="3649682"/>
            <a:ext cx="3233096" cy="1933605"/>
          </a:xfrm>
        </p:spPr>
        <p:txBody>
          <a:bodyPr vert="horz" lIns="91440" tIns="45720" rIns="91440" bIns="45720" rtlCol="0" anchor="t">
            <a:normAutofit/>
          </a:bodyPr>
          <a:lstStyle/>
          <a:p>
            <a:r>
              <a:rPr lang="en-US"/>
              <a:t>Black people are more likely to be pulled over by the police, for any reason, than white people.</a:t>
            </a:r>
          </a:p>
        </p:txBody>
      </p:sp>
      <p:sp>
        <p:nvSpPr>
          <p:cNvPr id="4" name="Date Placeholder 3">
            <a:extLst>
              <a:ext uri="{FF2B5EF4-FFF2-40B4-BE49-F238E27FC236}">
                <a16:creationId xmlns:a16="http://schemas.microsoft.com/office/drawing/2014/main" id="{8D5CF93D-CE05-A6B8-41AB-7CC958D914EC}"/>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60C12335-A477-4A38-9DED-762B6BF4DB8F}" type="datetime1">
              <a:rPr lang="en-US"/>
              <a:pPr>
                <a:spcAft>
                  <a:spcPts val="600"/>
                </a:spcAft>
              </a:pPr>
              <a:t>3/14/2025</a:t>
            </a:fld>
            <a:endParaRPr lang="en-US"/>
          </a:p>
        </p:txBody>
      </p:sp>
      <p:sp>
        <p:nvSpPr>
          <p:cNvPr id="5" name="Footer Placeholder 4">
            <a:extLst>
              <a:ext uri="{FF2B5EF4-FFF2-40B4-BE49-F238E27FC236}">
                <a16:creationId xmlns:a16="http://schemas.microsoft.com/office/drawing/2014/main" id="{B252D51C-222C-E312-DE45-DA581C2B58CF}"/>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072550B8-95CE-045E-7250-B86B403DD639}"/>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2</a:t>
            </a:fld>
            <a:endParaRPr lang="en-US"/>
          </a:p>
        </p:txBody>
      </p:sp>
      <p:sp>
        <p:nvSpPr>
          <p:cNvPr id="9" name="Rectangle 8">
            <a:extLst>
              <a:ext uri="{FF2B5EF4-FFF2-40B4-BE49-F238E27FC236}">
                <a16:creationId xmlns:a16="http://schemas.microsoft.com/office/drawing/2014/main" id="{D5714C1E-82C4-B5BB-E08D-7D7354615A6F}"/>
              </a:ext>
            </a:extLst>
          </p:cNvPr>
          <p:cNvSpPr/>
          <p:nvPr/>
        </p:nvSpPr>
        <p:spPr>
          <a:xfrm>
            <a:off x="5788477" y="4906735"/>
            <a:ext cx="1921328" cy="5415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309E9C-2B61-56CB-0F84-9A9021860723}"/>
              </a:ext>
            </a:extLst>
          </p:cNvPr>
          <p:cNvSpPr/>
          <p:nvPr/>
        </p:nvSpPr>
        <p:spPr>
          <a:xfrm>
            <a:off x="7960178" y="4901292"/>
            <a:ext cx="2683328" cy="5170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9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101E-A400-3D42-D07E-8713189DC7AC}"/>
              </a:ext>
            </a:extLst>
          </p:cNvPr>
          <p:cNvSpPr>
            <a:spLocks noGrp="1"/>
          </p:cNvSpPr>
          <p:nvPr>
            <p:ph type="title"/>
          </p:nvPr>
        </p:nvSpPr>
        <p:spPr>
          <a:xfrm>
            <a:off x="1429566" y="1013411"/>
            <a:ext cx="9238434" cy="889592"/>
          </a:xfrm>
        </p:spPr>
        <p:txBody>
          <a:bodyPr anchor="b">
            <a:normAutofit/>
          </a:bodyPr>
          <a:lstStyle/>
          <a:p>
            <a:r>
              <a:rPr lang="en-US"/>
              <a:t>Intro</a:t>
            </a:r>
          </a:p>
        </p:txBody>
      </p:sp>
      <p:pic>
        <p:nvPicPr>
          <p:cNvPr id="5" name="Content Placeholder 4" descr="A police officer giving a ticket to a person in a red car&#10;&#10;AI-generated content may be incorrect.">
            <a:extLst>
              <a:ext uri="{FF2B5EF4-FFF2-40B4-BE49-F238E27FC236}">
                <a16:creationId xmlns:a16="http://schemas.microsoft.com/office/drawing/2014/main" id="{3F2447A8-0815-1CF2-D098-9C34F64A97BF}"/>
              </a:ext>
            </a:extLst>
          </p:cNvPr>
          <p:cNvPicPr>
            <a:picLocks noGrp="1" noChangeAspect="1"/>
          </p:cNvPicPr>
          <p:nvPr>
            <p:ph sz="half" idx="1"/>
          </p:nvPr>
        </p:nvPicPr>
        <p:blipFill>
          <a:blip r:embed="rId2"/>
          <a:srcRect l="23265" r="12597"/>
          <a:stretch/>
        </p:blipFill>
        <p:spPr>
          <a:xfrm>
            <a:off x="1429566" y="1795754"/>
            <a:ext cx="4495800" cy="3960435"/>
          </a:xfrm>
          <a:noFill/>
        </p:spPr>
      </p:pic>
      <p:sp>
        <p:nvSpPr>
          <p:cNvPr id="18" name="Content Placeholder 3">
            <a:extLst>
              <a:ext uri="{FF2B5EF4-FFF2-40B4-BE49-F238E27FC236}">
                <a16:creationId xmlns:a16="http://schemas.microsoft.com/office/drawing/2014/main" id="{2A0D7C93-5D7A-7C9A-8962-607921DBFAC4}"/>
              </a:ext>
            </a:extLst>
          </p:cNvPr>
          <p:cNvSpPr>
            <a:spLocks noGrp="1"/>
          </p:cNvSpPr>
          <p:nvPr>
            <p:ph sz="half" idx="2"/>
          </p:nvPr>
        </p:nvSpPr>
        <p:spPr>
          <a:xfrm>
            <a:off x="6161903" y="1795754"/>
            <a:ext cx="4495800" cy="3960435"/>
          </a:xfrm>
        </p:spPr>
        <p:txBody>
          <a:bodyPr vert="horz" lIns="91440" tIns="45720" rIns="91440" bIns="45720" rtlCol="0" anchor="t">
            <a:normAutofit fontScale="85000" lnSpcReduction="10000"/>
          </a:bodyPr>
          <a:lstStyle/>
          <a:p>
            <a:pPr marL="0" indent="0">
              <a:buNone/>
            </a:pPr>
            <a:r>
              <a:rPr lang="en-US">
                <a:ea typeface="+mn-lt"/>
                <a:cs typeface="+mn-lt"/>
              </a:rPr>
              <a:t>Studies reveal that Black people are more likely to be pulled over by police officers, Even after controlling for characteristics such as driving conduct and location. For example, a 2019 research by the Stanford Open Policing Project discovered that black drivers are stopped more frequently than white drivers across the United States, regardless of the severity of the traffic violation. Furthermore, data from the Bureau of Justice Statistics show that Black people are more likely to be searched and arrested during police confrontations. These disparities have spurred continuing arguments about systematic racism in law enforcement and the need for reform to promote equitable treatment of all individuals.</a:t>
            </a:r>
            <a:endParaRPr lang="en-US"/>
          </a:p>
        </p:txBody>
      </p:sp>
      <p:sp>
        <p:nvSpPr>
          <p:cNvPr id="9" name="Date Placeholder 4">
            <a:extLst>
              <a:ext uri="{FF2B5EF4-FFF2-40B4-BE49-F238E27FC236}">
                <a16:creationId xmlns:a16="http://schemas.microsoft.com/office/drawing/2014/main" id="{FA9EC85D-2E10-5DEE-9D9C-188665A745E9}"/>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2917F192-302F-4629-B24A-8574A0EDB007}" type="datetime1">
              <a:rPr lang="en-US"/>
              <a:pPr>
                <a:spcAft>
                  <a:spcPts val="600"/>
                </a:spcAft>
              </a:pPr>
              <a:t>3/14/2025</a:t>
            </a:fld>
            <a:endParaRPr lang="en-US"/>
          </a:p>
        </p:txBody>
      </p:sp>
      <p:sp>
        <p:nvSpPr>
          <p:cNvPr id="11" name="Footer Placeholder 5">
            <a:extLst>
              <a:ext uri="{FF2B5EF4-FFF2-40B4-BE49-F238E27FC236}">
                <a16:creationId xmlns:a16="http://schemas.microsoft.com/office/drawing/2014/main" id="{66A2AED1-D52E-6E8D-980F-D53BE45BE281}"/>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13" name="Slide Number Placeholder 6">
            <a:extLst>
              <a:ext uri="{FF2B5EF4-FFF2-40B4-BE49-F238E27FC236}">
                <a16:creationId xmlns:a16="http://schemas.microsoft.com/office/drawing/2014/main" id="{3F42A16A-62FF-72F2-5078-B87D1A26F376}"/>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3</a:t>
            </a:fld>
            <a:endParaRPr lang="en-US"/>
          </a:p>
        </p:txBody>
      </p:sp>
    </p:spTree>
    <p:extLst>
      <p:ext uri="{BB962C8B-B14F-4D97-AF65-F5344CB8AC3E}">
        <p14:creationId xmlns:p14="http://schemas.microsoft.com/office/powerpoint/2010/main" val="3513443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2178-12A3-0EDE-0DF7-FC44BD8DFB3D}"/>
              </a:ext>
            </a:extLst>
          </p:cNvPr>
          <p:cNvSpPr>
            <a:spLocks noGrp="1"/>
          </p:cNvSpPr>
          <p:nvPr>
            <p:ph type="title"/>
          </p:nvPr>
        </p:nvSpPr>
        <p:spPr>
          <a:xfrm>
            <a:off x="1474722" y="667267"/>
            <a:ext cx="9238434" cy="637426"/>
          </a:xfrm>
        </p:spPr>
        <p:txBody>
          <a:bodyPr/>
          <a:lstStyle/>
          <a:p>
            <a:r>
              <a:rPr lang="en-US"/>
              <a:t>Tv show example</a:t>
            </a:r>
          </a:p>
        </p:txBody>
      </p:sp>
      <p:sp>
        <p:nvSpPr>
          <p:cNvPr id="3" name="Content Placeholder 2">
            <a:extLst>
              <a:ext uri="{FF2B5EF4-FFF2-40B4-BE49-F238E27FC236}">
                <a16:creationId xmlns:a16="http://schemas.microsoft.com/office/drawing/2014/main" id="{E2A51836-7EA5-4E2A-B419-D85D130FDD85}"/>
              </a:ext>
            </a:extLst>
          </p:cNvPr>
          <p:cNvSpPr>
            <a:spLocks noGrp="1"/>
          </p:cNvSpPr>
          <p:nvPr>
            <p:ph idx="1"/>
          </p:nvPr>
        </p:nvSpPr>
        <p:spPr>
          <a:xfrm>
            <a:off x="1322322" y="1715911"/>
            <a:ext cx="9238434" cy="3810000"/>
          </a:xfrm>
        </p:spPr>
        <p:txBody>
          <a:bodyPr vert="horz" lIns="91440" tIns="45720" rIns="91440" bIns="45720" rtlCol="0" anchor="t">
            <a:normAutofit/>
          </a:bodyPr>
          <a:lstStyle/>
          <a:p>
            <a:r>
              <a:rPr lang="en-US">
                <a:ea typeface="+mn-lt"/>
                <a:cs typeface="+mn-lt"/>
                <a:hlinkClick r:id="rId2"/>
              </a:rPr>
              <a:t>https://youtu.be/O-31Al7ZFL8?si=XVOrgIjseIRpvhBJ</a:t>
            </a:r>
            <a:endParaRPr lang="en-US">
              <a:ea typeface="+mn-lt"/>
              <a:cs typeface="+mn-lt"/>
            </a:endParaRPr>
          </a:p>
          <a:p>
            <a:r>
              <a:rPr lang="en-US">
                <a:ea typeface="+mn-lt"/>
                <a:cs typeface="+mn-lt"/>
              </a:rPr>
              <a:t>In </a:t>
            </a:r>
            <a:r>
              <a:rPr lang="en-US" i="1">
                <a:ea typeface="+mn-lt"/>
                <a:cs typeface="+mn-lt"/>
              </a:rPr>
              <a:t>9-1-1</a:t>
            </a:r>
            <a:r>
              <a:rPr lang="en-US">
                <a:ea typeface="+mn-lt"/>
                <a:cs typeface="+mn-lt"/>
              </a:rPr>
              <a:t> (FOX), Michael Grant is pulled over by police while driving home with his daughter and son. When he questions the stop, the officer cites expired tags and ignores Michael’s attempt to explain that he has the tags in the car. The situation escalates as the officer aggressively slams Michael onto the car. His daughter starts recording, but the officer tries to take her phone. Meanwhile, when Michael’s son sits up in the back seat, an officer pulls a gun on him, intensifying the tense and traumatic encounter.</a:t>
            </a:r>
          </a:p>
          <a:p>
            <a:r>
              <a:rPr lang="en-US">
                <a:ea typeface="+mn-lt"/>
                <a:cs typeface="+mn-lt"/>
              </a:rPr>
              <a:t>The audience reach are people who have experienced racial profiling or bias.</a:t>
            </a:r>
          </a:p>
          <a:p>
            <a:endParaRPr lang="en-US">
              <a:ea typeface="+mn-lt"/>
              <a:cs typeface="+mn-lt"/>
            </a:endParaRPr>
          </a:p>
        </p:txBody>
      </p:sp>
    </p:spTree>
    <p:extLst>
      <p:ext uri="{BB962C8B-B14F-4D97-AF65-F5344CB8AC3E}">
        <p14:creationId xmlns:p14="http://schemas.microsoft.com/office/powerpoint/2010/main" val="276452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746A-67AF-9996-58EF-09DEAA2E3797}"/>
              </a:ext>
            </a:extLst>
          </p:cNvPr>
          <p:cNvSpPr>
            <a:spLocks noGrp="1"/>
          </p:cNvSpPr>
          <p:nvPr>
            <p:ph type="title"/>
          </p:nvPr>
        </p:nvSpPr>
        <p:spPr>
          <a:xfrm>
            <a:off x="925907" y="1034239"/>
            <a:ext cx="10690352" cy="857559"/>
          </a:xfrm>
        </p:spPr>
        <p:txBody>
          <a:bodyPr/>
          <a:lstStyle/>
          <a:p>
            <a:r>
              <a:rPr lang="en-US" b="0">
                <a:ea typeface="+mj-lt"/>
                <a:cs typeface="+mj-lt"/>
              </a:rPr>
              <a:t>The Impact of Racial Profiling: Stereotypes, and Systemic Inequality</a:t>
            </a:r>
            <a:endParaRPr lang="en-US"/>
          </a:p>
        </p:txBody>
      </p:sp>
      <p:sp>
        <p:nvSpPr>
          <p:cNvPr id="3" name="Content Placeholder 2">
            <a:extLst>
              <a:ext uri="{FF2B5EF4-FFF2-40B4-BE49-F238E27FC236}">
                <a16:creationId xmlns:a16="http://schemas.microsoft.com/office/drawing/2014/main" id="{7D43A1AB-2B66-44EB-3C7F-FAA86F902EF5}"/>
              </a:ext>
            </a:extLst>
          </p:cNvPr>
          <p:cNvSpPr>
            <a:spLocks noGrp="1"/>
          </p:cNvSpPr>
          <p:nvPr>
            <p:ph idx="1"/>
          </p:nvPr>
        </p:nvSpPr>
        <p:spPr/>
        <p:txBody>
          <a:bodyPr vert="horz" lIns="91440" tIns="45720" rIns="91440" bIns="45720" rtlCol="0" anchor="t">
            <a:normAutofit fontScale="85000" lnSpcReduction="10000"/>
          </a:bodyPr>
          <a:lstStyle/>
          <a:p>
            <a:r>
              <a:rPr lang="en-US" b="1"/>
              <a:t>How does this reinforce stereotypes or biases?</a:t>
            </a:r>
          </a:p>
          <a:p>
            <a:pPr marL="0" indent="0">
              <a:buNone/>
            </a:pPr>
            <a:r>
              <a:rPr lang="en-US">
                <a:ea typeface="+mn-lt"/>
                <a:cs typeface="+mn-lt"/>
              </a:rPr>
              <a:t>This situation reinforce stereotypes that Black people are more likely to be perceived as threats or troublemakers. The officer's hostile and dismissive demeanor toward Michael, despite his attempts to comply, demonstrates a bias that implies Black individuals are more suspicious or dangerous. The use of excessive force, even in the presence of children, reinforces the notion that Black people are naturally aggressive or violent.</a:t>
            </a:r>
            <a:endParaRPr lang="en-US"/>
          </a:p>
          <a:p>
            <a:r>
              <a:rPr lang="en-US" b="1"/>
              <a:t>What are the potential consequences for public perception or societal behavior?</a:t>
            </a:r>
          </a:p>
          <a:p>
            <a:pPr marL="0" indent="0">
              <a:buNone/>
            </a:pPr>
            <a:r>
              <a:rPr lang="en-US">
                <a:ea typeface="+mn-lt"/>
                <a:cs typeface="+mn-lt"/>
              </a:rPr>
              <a:t>This type of portrayal can influence public opinion by promoting unfavorable stereotypes about Black people and law enforcement. For the general public, it may spread the belief that Black people should be treated with distrust, even in everyday situations. It may also cause heightened fear and suspicion of police officers in Black neighborhoods, eroding collaboration with law enforcement and escalating tensions between officers and civilians.</a:t>
            </a:r>
            <a:endParaRPr lang="en-US" b="1"/>
          </a:p>
        </p:txBody>
      </p:sp>
      <p:sp>
        <p:nvSpPr>
          <p:cNvPr id="4" name="Date Placeholder 3">
            <a:extLst>
              <a:ext uri="{FF2B5EF4-FFF2-40B4-BE49-F238E27FC236}">
                <a16:creationId xmlns:a16="http://schemas.microsoft.com/office/drawing/2014/main" id="{4F86CDAD-61DF-99BC-4443-1277A6080A2F}"/>
              </a:ext>
            </a:extLst>
          </p:cNvPr>
          <p:cNvSpPr>
            <a:spLocks noGrp="1"/>
          </p:cNvSpPr>
          <p:nvPr>
            <p:ph type="dt" sz="half" idx="10"/>
          </p:nvPr>
        </p:nvSpPr>
        <p:spPr/>
        <p:txBody>
          <a:bodyPr/>
          <a:lstStyle/>
          <a:p>
            <a:fld id="{AA28DF91-1ED8-4D9F-AEBF-7059A65B0D23}" type="datetime1">
              <a:rPr lang="en-US"/>
              <a:t>3/14/2025</a:t>
            </a:fld>
            <a:endParaRPr lang="en-US"/>
          </a:p>
        </p:txBody>
      </p:sp>
      <p:sp>
        <p:nvSpPr>
          <p:cNvPr id="5" name="Footer Placeholder 4">
            <a:extLst>
              <a:ext uri="{FF2B5EF4-FFF2-40B4-BE49-F238E27FC236}">
                <a16:creationId xmlns:a16="http://schemas.microsoft.com/office/drawing/2014/main" id="{0789F458-76F3-80FA-4437-CA44F6ED14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BBE14E1-BE5C-F884-28EF-33E52D818CC7}"/>
              </a:ext>
            </a:extLst>
          </p:cNvPr>
          <p:cNvSpPr>
            <a:spLocks noGrp="1"/>
          </p:cNvSpPr>
          <p:nvPr>
            <p:ph type="sldNum" sz="quarter" idx="12"/>
          </p:nvPr>
        </p:nvSpPr>
        <p:spPr/>
        <p:txBody>
          <a:bodyPr/>
          <a:lstStyle/>
          <a:p>
            <a:fld id="{196A61CA-0502-4EE4-9724-96EA822543E5}" type="slidenum">
              <a:rPr lang="en-US" dirty="0"/>
              <a:t>5</a:t>
            </a:fld>
            <a:endParaRPr lang="en-US"/>
          </a:p>
        </p:txBody>
      </p:sp>
    </p:spTree>
    <p:extLst>
      <p:ext uri="{BB962C8B-B14F-4D97-AF65-F5344CB8AC3E}">
        <p14:creationId xmlns:p14="http://schemas.microsoft.com/office/powerpoint/2010/main" val="166744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B8A1-6AEC-E28A-3EF4-6AF275657E26}"/>
              </a:ext>
            </a:extLst>
          </p:cNvPr>
          <p:cNvSpPr>
            <a:spLocks noGrp="1"/>
          </p:cNvSpPr>
          <p:nvPr>
            <p:ph type="title"/>
          </p:nvPr>
        </p:nvSpPr>
        <p:spPr>
          <a:xfrm>
            <a:off x="1429566" y="1013411"/>
            <a:ext cx="9238434" cy="889592"/>
          </a:xfrm>
        </p:spPr>
        <p:txBody>
          <a:bodyPr anchor="b">
            <a:normAutofit/>
          </a:bodyPr>
          <a:lstStyle/>
          <a:p>
            <a:r>
              <a:rPr lang="en-US"/>
              <a:t>systemic inequality</a:t>
            </a:r>
          </a:p>
        </p:txBody>
      </p:sp>
      <p:sp>
        <p:nvSpPr>
          <p:cNvPr id="3" name="Content Placeholder 2">
            <a:extLst>
              <a:ext uri="{FF2B5EF4-FFF2-40B4-BE49-F238E27FC236}">
                <a16:creationId xmlns:a16="http://schemas.microsoft.com/office/drawing/2014/main" id="{7C6EDEF8-75DF-E018-93AA-938799F4A09B}"/>
              </a:ext>
            </a:extLst>
          </p:cNvPr>
          <p:cNvSpPr>
            <a:spLocks noGrp="1"/>
          </p:cNvSpPr>
          <p:nvPr>
            <p:ph sz="half" idx="1"/>
          </p:nvPr>
        </p:nvSpPr>
        <p:spPr>
          <a:xfrm>
            <a:off x="1429566" y="2135565"/>
            <a:ext cx="4495800" cy="3960435"/>
          </a:xfrm>
        </p:spPr>
        <p:txBody>
          <a:bodyPr vert="horz" lIns="91440" tIns="45720" rIns="91440" bIns="45720" rtlCol="0" anchor="t">
            <a:normAutofit/>
          </a:bodyPr>
          <a:lstStyle/>
          <a:p>
            <a:pPr>
              <a:lnSpc>
                <a:spcPct val="120000"/>
              </a:lnSpc>
            </a:pPr>
            <a:r>
              <a:rPr lang="en-US" sz="1500" b="1"/>
              <a:t>How does this example contribute to systemic inequality?</a:t>
            </a:r>
            <a:endParaRPr lang="en-US" sz="1500"/>
          </a:p>
          <a:p>
            <a:pPr>
              <a:lnSpc>
                <a:spcPct val="120000"/>
              </a:lnSpc>
            </a:pPr>
            <a:r>
              <a:rPr lang="en-US" sz="1500">
                <a:ea typeface="+mn-lt"/>
                <a:cs typeface="+mn-lt"/>
              </a:rPr>
              <a:t>This encounter demonstrates how racial bias in policing contributes to structural inequality by highlighting how Black people are particularly targeted and subjected to harsh treatment. The officer's contempt for Michael's explanation, as well as his excessive use of force, show institutional norms that continue to perpetuate discrimination in law enforcement. Over time, such episodes perpetuate unequal power dynamics and impede progress toward fairer, more egalitarian policing.</a:t>
            </a:r>
            <a:endParaRPr lang="en-US" sz="1500" b="1">
              <a:ea typeface="+mn-lt"/>
              <a:cs typeface="+mn-lt"/>
            </a:endParaRPr>
          </a:p>
          <a:p>
            <a:pPr>
              <a:lnSpc>
                <a:spcPct val="120000"/>
              </a:lnSpc>
            </a:pPr>
            <a:endParaRPr lang="en-US" sz="1500"/>
          </a:p>
        </p:txBody>
      </p:sp>
      <p:sp>
        <p:nvSpPr>
          <p:cNvPr id="4" name="Date Placeholder 3">
            <a:extLst>
              <a:ext uri="{FF2B5EF4-FFF2-40B4-BE49-F238E27FC236}">
                <a16:creationId xmlns:a16="http://schemas.microsoft.com/office/drawing/2014/main" id="{991D58FD-AB48-1DC6-CDC1-FC717571183B}"/>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A70BBF03-320B-4887-91FE-E265EBC8A85C}" type="datetime1">
              <a:rPr lang="en-US"/>
              <a:pPr>
                <a:spcAft>
                  <a:spcPts val="600"/>
                </a:spcAft>
              </a:pPr>
              <a:t>3/14/2025</a:t>
            </a:fld>
            <a:endParaRPr lang="en-US"/>
          </a:p>
        </p:txBody>
      </p:sp>
      <p:sp>
        <p:nvSpPr>
          <p:cNvPr id="5" name="Footer Placeholder 4">
            <a:extLst>
              <a:ext uri="{FF2B5EF4-FFF2-40B4-BE49-F238E27FC236}">
                <a16:creationId xmlns:a16="http://schemas.microsoft.com/office/drawing/2014/main" id="{241B9C53-B31F-EC7B-27F4-4BF9834998D1}"/>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179E856A-26F8-420C-16EB-661B767313BE}"/>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6</a:t>
            </a:fld>
            <a:endParaRPr lang="en-US"/>
          </a:p>
        </p:txBody>
      </p:sp>
      <p:pic>
        <p:nvPicPr>
          <p:cNvPr id="8" name="Picture 7" descr="A person looking at another person&#10;&#10;AI-generated content may be incorrect.">
            <a:extLst>
              <a:ext uri="{FF2B5EF4-FFF2-40B4-BE49-F238E27FC236}">
                <a16:creationId xmlns:a16="http://schemas.microsoft.com/office/drawing/2014/main" id="{1BDDF004-2DE1-55F8-588C-C41EF0FFA401}"/>
              </a:ext>
            </a:extLst>
          </p:cNvPr>
          <p:cNvPicPr>
            <a:picLocks noChangeAspect="1"/>
          </p:cNvPicPr>
          <p:nvPr/>
        </p:nvPicPr>
        <p:blipFill>
          <a:blip r:embed="rId2"/>
          <a:stretch>
            <a:fillRect/>
          </a:stretch>
        </p:blipFill>
        <p:spPr>
          <a:xfrm>
            <a:off x="6876019" y="2466201"/>
            <a:ext cx="4149812" cy="2347785"/>
          </a:xfrm>
          <a:prstGeom prst="rect">
            <a:avLst/>
          </a:prstGeom>
        </p:spPr>
      </p:pic>
    </p:spTree>
    <p:extLst>
      <p:ext uri="{BB962C8B-B14F-4D97-AF65-F5344CB8AC3E}">
        <p14:creationId xmlns:p14="http://schemas.microsoft.com/office/powerpoint/2010/main" val="382434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724F-75D4-8EF3-6502-ACB8E3C0051C}"/>
              </a:ext>
            </a:extLst>
          </p:cNvPr>
          <p:cNvSpPr>
            <a:spLocks noGrp="1"/>
          </p:cNvSpPr>
          <p:nvPr>
            <p:ph type="title"/>
          </p:nvPr>
        </p:nvSpPr>
        <p:spPr>
          <a:xfrm>
            <a:off x="1443740" y="1558944"/>
            <a:ext cx="3279689" cy="1864196"/>
          </a:xfrm>
        </p:spPr>
        <p:txBody>
          <a:bodyPr anchor="b">
            <a:normAutofit/>
          </a:bodyPr>
          <a:lstStyle/>
          <a:p>
            <a:r>
              <a:rPr lang="en-US"/>
              <a:t>Example of the chosen Bias</a:t>
            </a:r>
          </a:p>
        </p:txBody>
      </p:sp>
      <p:sp>
        <p:nvSpPr>
          <p:cNvPr id="13" name="Text Placeholder 3">
            <a:extLst>
              <a:ext uri="{FF2B5EF4-FFF2-40B4-BE49-F238E27FC236}">
                <a16:creationId xmlns:a16="http://schemas.microsoft.com/office/drawing/2014/main" id="{20202458-1076-075F-CAE9-940E74F447FD}"/>
              </a:ext>
            </a:extLst>
          </p:cNvPr>
          <p:cNvSpPr>
            <a:spLocks noGrp="1"/>
          </p:cNvSpPr>
          <p:nvPr>
            <p:ph type="body" sz="half" idx="2"/>
          </p:nvPr>
        </p:nvSpPr>
        <p:spPr>
          <a:xfrm>
            <a:off x="1443741" y="3649682"/>
            <a:ext cx="3233096" cy="1933605"/>
          </a:xfrm>
        </p:spPr>
        <p:txBody>
          <a:bodyPr/>
          <a:lstStyle/>
          <a:p>
            <a:endParaRPr lang="en-US"/>
          </a:p>
        </p:txBody>
      </p:sp>
      <p:sp>
        <p:nvSpPr>
          <p:cNvPr id="5" name="Date Placeholder 4">
            <a:extLst>
              <a:ext uri="{FF2B5EF4-FFF2-40B4-BE49-F238E27FC236}">
                <a16:creationId xmlns:a16="http://schemas.microsoft.com/office/drawing/2014/main" id="{CBCBAF95-21FF-D459-230B-3465DF9E8673}"/>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1287FCF3-5304-43D6-98EF-9C67364D85C3}" type="datetime1">
              <a:rPr lang="en-US"/>
              <a:pPr>
                <a:spcAft>
                  <a:spcPts val="600"/>
                </a:spcAft>
              </a:pPr>
              <a:t>3/14/2025</a:t>
            </a:fld>
            <a:endParaRPr lang="en-US"/>
          </a:p>
        </p:txBody>
      </p:sp>
      <p:sp>
        <p:nvSpPr>
          <p:cNvPr id="6" name="Footer Placeholder 5">
            <a:extLst>
              <a:ext uri="{FF2B5EF4-FFF2-40B4-BE49-F238E27FC236}">
                <a16:creationId xmlns:a16="http://schemas.microsoft.com/office/drawing/2014/main" id="{A20BF059-D634-86F8-8AC2-BB58B545FD00}"/>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38CF5438-0023-F8AC-6CC2-E047196355F0}"/>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7</a:t>
            </a:fld>
            <a:endParaRPr lang="en-US"/>
          </a:p>
        </p:txBody>
      </p:sp>
      <p:graphicFrame>
        <p:nvGraphicFramePr>
          <p:cNvPr id="9" name="Picture Placeholder 2">
            <a:extLst>
              <a:ext uri="{FF2B5EF4-FFF2-40B4-BE49-F238E27FC236}">
                <a16:creationId xmlns:a16="http://schemas.microsoft.com/office/drawing/2014/main" id="{A082C32E-331A-BB86-04CB-2F7F696D70CB}"/>
              </a:ext>
            </a:extLst>
          </p:cNvPr>
          <p:cNvGraphicFramePr/>
          <p:nvPr>
            <p:extLst>
              <p:ext uri="{D42A27DB-BD31-4B8C-83A1-F6EECF244321}">
                <p14:modId xmlns:p14="http://schemas.microsoft.com/office/powerpoint/2010/main" val="4146580265"/>
              </p:ext>
            </p:extLst>
          </p:nvPr>
        </p:nvGraphicFramePr>
        <p:xfrm>
          <a:off x="5334000" y="762000"/>
          <a:ext cx="5333999"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942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8C34-B229-E135-8E41-DD9A34658E1B}"/>
              </a:ext>
            </a:extLst>
          </p:cNvPr>
          <p:cNvSpPr>
            <a:spLocks noGrp="1"/>
          </p:cNvSpPr>
          <p:nvPr>
            <p:ph type="title"/>
          </p:nvPr>
        </p:nvSpPr>
        <p:spPr/>
        <p:txBody>
          <a:bodyPr/>
          <a:lstStyle/>
          <a:p>
            <a:r>
              <a:rPr lang="en-US"/>
              <a:t>Research and Contextualize </a:t>
            </a:r>
          </a:p>
        </p:txBody>
      </p:sp>
      <p:sp>
        <p:nvSpPr>
          <p:cNvPr id="3" name="Content Placeholder 2">
            <a:extLst>
              <a:ext uri="{FF2B5EF4-FFF2-40B4-BE49-F238E27FC236}">
                <a16:creationId xmlns:a16="http://schemas.microsoft.com/office/drawing/2014/main" id="{51C112E7-6679-46DD-DF4D-A1A41BF550DD}"/>
              </a:ext>
            </a:extLst>
          </p:cNvPr>
          <p:cNvSpPr>
            <a:spLocks noGrp="1"/>
          </p:cNvSpPr>
          <p:nvPr>
            <p:ph idx="1"/>
          </p:nvPr>
        </p:nvSpPr>
        <p:spPr/>
        <p:txBody>
          <a:bodyPr vert="horz" lIns="91440" tIns="45720" rIns="91440" bIns="45720" rtlCol="0" anchor="t">
            <a:normAutofit/>
          </a:bodyPr>
          <a:lstStyle/>
          <a:p>
            <a:r>
              <a:rPr lang="en-US"/>
              <a:t>Some studies have been made detailing more examples of the issue in question. </a:t>
            </a:r>
          </a:p>
          <a:p>
            <a:r>
              <a:rPr lang="en-US"/>
              <a:t>Historically, this has been an issue as seen back in the 90's with Rossano.</a:t>
            </a:r>
          </a:p>
          <a:p>
            <a:r>
              <a:rPr lang="en-US"/>
              <a:t>Another example comes from a study led by Stanford University , </a:t>
            </a:r>
            <a:r>
              <a:rPr lang="en-US">
                <a:ea typeface="+mn-lt"/>
                <a:cs typeface="+mn-lt"/>
              </a:rPr>
              <a:t>(Willingham, 2019)</a:t>
            </a:r>
            <a:r>
              <a:rPr lang="en-US"/>
              <a:t> states it was found that black motorists were 20% more likely to be pulled over than white motorists.</a:t>
            </a:r>
          </a:p>
          <a:p>
            <a:r>
              <a:rPr lang="en-US"/>
              <a:t>This example again shows that this stereotype is not unrealistic by any means.</a:t>
            </a:r>
          </a:p>
        </p:txBody>
      </p:sp>
      <p:sp>
        <p:nvSpPr>
          <p:cNvPr id="4" name="Date Placeholder 3">
            <a:extLst>
              <a:ext uri="{FF2B5EF4-FFF2-40B4-BE49-F238E27FC236}">
                <a16:creationId xmlns:a16="http://schemas.microsoft.com/office/drawing/2014/main" id="{1FBAEF1B-2A7E-E74D-E189-CEA509F8F169}"/>
              </a:ext>
            </a:extLst>
          </p:cNvPr>
          <p:cNvSpPr>
            <a:spLocks noGrp="1"/>
          </p:cNvSpPr>
          <p:nvPr>
            <p:ph type="dt" sz="half" idx="10"/>
          </p:nvPr>
        </p:nvSpPr>
        <p:spPr/>
        <p:txBody>
          <a:bodyPr/>
          <a:lstStyle/>
          <a:p>
            <a:fld id="{995A8F58-40D8-4AFF-A04C-395F3C520F69}" type="datetime1">
              <a:rPr lang="en-US"/>
              <a:t>3/14/2025</a:t>
            </a:fld>
            <a:endParaRPr lang="en-US"/>
          </a:p>
        </p:txBody>
      </p:sp>
      <p:sp>
        <p:nvSpPr>
          <p:cNvPr id="5" name="Footer Placeholder 4">
            <a:extLst>
              <a:ext uri="{FF2B5EF4-FFF2-40B4-BE49-F238E27FC236}">
                <a16:creationId xmlns:a16="http://schemas.microsoft.com/office/drawing/2014/main" id="{E1D7B0DF-FFFE-158C-26FF-A769EF0E4A2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0391D8E-2260-4D3A-06B3-5B373437CBBA}"/>
              </a:ext>
            </a:extLst>
          </p:cNvPr>
          <p:cNvSpPr>
            <a:spLocks noGrp="1"/>
          </p:cNvSpPr>
          <p:nvPr>
            <p:ph type="sldNum" sz="quarter" idx="12"/>
          </p:nvPr>
        </p:nvSpPr>
        <p:spPr/>
        <p:txBody>
          <a:bodyPr/>
          <a:lstStyle/>
          <a:p>
            <a:fld id="{196A61CA-0502-4EE4-9724-96EA822543E5}" type="slidenum">
              <a:rPr lang="en-US" dirty="0"/>
              <a:t>8</a:t>
            </a:fld>
            <a:endParaRPr lang="en-US"/>
          </a:p>
        </p:txBody>
      </p:sp>
    </p:spTree>
    <p:extLst>
      <p:ext uri="{BB962C8B-B14F-4D97-AF65-F5344CB8AC3E}">
        <p14:creationId xmlns:p14="http://schemas.microsoft.com/office/powerpoint/2010/main" val="3709331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F66FA375-F3B5-E129-BA04-9EA1DFC3942E}"/>
              </a:ext>
            </a:extLst>
          </p:cNvPr>
          <p:cNvSpPr>
            <a:spLocks noGrp="1"/>
          </p:cNvSpPr>
          <p:nvPr>
            <p:ph type="title"/>
          </p:nvPr>
        </p:nvSpPr>
        <p:spPr>
          <a:xfrm>
            <a:off x="1433543" y="1383126"/>
            <a:ext cx="3289886" cy="2045874"/>
          </a:xfrm>
        </p:spPr>
        <p:txBody>
          <a:bodyPr anchor="b">
            <a:normAutofit/>
          </a:bodyPr>
          <a:lstStyle/>
          <a:p>
            <a:r>
              <a:rPr lang="en-US"/>
              <a:t>Hypothesis</a:t>
            </a:r>
          </a:p>
        </p:txBody>
      </p:sp>
      <p:pic>
        <p:nvPicPr>
          <p:cNvPr id="34" name="Picture 33">
            <a:extLst>
              <a:ext uri="{FF2B5EF4-FFF2-40B4-BE49-F238E27FC236}">
                <a16:creationId xmlns:a16="http://schemas.microsoft.com/office/drawing/2014/main" id="{D3537F75-63D6-7BFE-8145-E66ABB51030A}"/>
              </a:ext>
            </a:extLst>
          </p:cNvPr>
          <p:cNvPicPr>
            <a:picLocks noChangeAspect="1"/>
          </p:cNvPicPr>
          <p:nvPr/>
        </p:nvPicPr>
        <p:blipFill>
          <a:blip r:embed="rId2"/>
          <a:srcRect l="25758" r="21509" b="6252"/>
          <a:stretch/>
        </p:blipFill>
        <p:spPr>
          <a:xfrm>
            <a:off x="5334001" y="762000"/>
            <a:ext cx="5333999" cy="5334000"/>
          </a:xfrm>
          <a:prstGeom prst="rect">
            <a:avLst/>
          </a:prstGeom>
          <a:noFill/>
        </p:spPr>
      </p:pic>
      <p:sp>
        <p:nvSpPr>
          <p:cNvPr id="32" name="Text Placeholder 2">
            <a:extLst>
              <a:ext uri="{FF2B5EF4-FFF2-40B4-BE49-F238E27FC236}">
                <a16:creationId xmlns:a16="http://schemas.microsoft.com/office/drawing/2014/main" id="{32E1CC5C-2029-9DB9-812E-81C921801541}"/>
              </a:ext>
            </a:extLst>
          </p:cNvPr>
          <p:cNvSpPr>
            <a:spLocks noGrp="1"/>
          </p:cNvSpPr>
          <p:nvPr>
            <p:ph type="body" sz="half" idx="2"/>
          </p:nvPr>
        </p:nvSpPr>
        <p:spPr>
          <a:xfrm>
            <a:off x="1433544" y="3649682"/>
            <a:ext cx="3243292" cy="1684317"/>
          </a:xfrm>
        </p:spPr>
        <p:txBody>
          <a:bodyPr vert="horz" lIns="91440" tIns="45720" rIns="91440" bIns="45720" rtlCol="0" anchor="t">
            <a:normAutofit/>
          </a:bodyPr>
          <a:lstStyle/>
          <a:p>
            <a:r>
              <a:rPr lang="en-US"/>
              <a:t>Black people are more likely to be pulled over by the police, for any reason, than white people.</a:t>
            </a:r>
          </a:p>
        </p:txBody>
      </p:sp>
      <p:sp>
        <p:nvSpPr>
          <p:cNvPr id="4" name="Date Placeholder 3">
            <a:extLst>
              <a:ext uri="{FF2B5EF4-FFF2-40B4-BE49-F238E27FC236}">
                <a16:creationId xmlns:a16="http://schemas.microsoft.com/office/drawing/2014/main" id="{35B9D447-6044-4317-609C-69F08761F30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4E42C78E-526D-443E-990C-C877B514528B}" type="datetime1">
              <a:rPr lang="en-US"/>
              <a:pPr>
                <a:spcAft>
                  <a:spcPts val="600"/>
                </a:spcAft>
              </a:pPr>
              <a:t>3/14/2025</a:t>
            </a:fld>
            <a:endParaRPr lang="en-US"/>
          </a:p>
        </p:txBody>
      </p:sp>
      <p:sp>
        <p:nvSpPr>
          <p:cNvPr id="5" name="Footer Placeholder 4">
            <a:extLst>
              <a:ext uri="{FF2B5EF4-FFF2-40B4-BE49-F238E27FC236}">
                <a16:creationId xmlns:a16="http://schemas.microsoft.com/office/drawing/2014/main" id="{4156AA86-8657-8B15-2701-7FCAFBCCD659}"/>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6" name="Slide Number Placeholder 5">
            <a:extLst>
              <a:ext uri="{FF2B5EF4-FFF2-40B4-BE49-F238E27FC236}">
                <a16:creationId xmlns:a16="http://schemas.microsoft.com/office/drawing/2014/main" id="{E5FA6358-047E-AC76-3936-029F648FCFD8}"/>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9</a:t>
            </a:fld>
            <a:endParaRPr lang="en-US"/>
          </a:p>
        </p:txBody>
      </p:sp>
    </p:spTree>
    <p:extLst>
      <p:ext uri="{BB962C8B-B14F-4D97-AF65-F5344CB8AC3E}">
        <p14:creationId xmlns:p14="http://schemas.microsoft.com/office/powerpoint/2010/main" val="1363513618"/>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PortalVTI</vt:lpstr>
      <vt:lpstr>Racial Bias </vt:lpstr>
      <vt:lpstr>Topic</vt:lpstr>
      <vt:lpstr>Intro</vt:lpstr>
      <vt:lpstr>Tv show example</vt:lpstr>
      <vt:lpstr>The Impact of Racial Profiling: Stereotypes, and Systemic Inequality</vt:lpstr>
      <vt:lpstr>systemic inequality</vt:lpstr>
      <vt:lpstr>Example of the chosen Bias</vt:lpstr>
      <vt:lpstr>Research and Contextualize </vt:lpstr>
      <vt:lpstr>Hypothesis</vt:lpstr>
      <vt:lpstr>Data gathered to prove Hypothesis</vt:lpstr>
      <vt:lpstr>PowerPoint Presentation</vt:lpstr>
      <vt:lpstr>Future Projects</vt:lpstr>
      <vt:lpstr>Insights from the semester </vt:lpstr>
      <vt:lpstr>References/Citations </vt:lpstr>
      <vt:lpstr>References/Citations </vt:lpstr>
      <vt:lpstr> References/Citations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2025-02-03T21:55:56Z</dcterms:created>
  <dcterms:modified xsi:type="dcterms:W3CDTF">2025-03-15T03:02:09Z</dcterms:modified>
</cp:coreProperties>
</file>