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38750-6F38-0391-14B8-A6577DAED53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MA"/>
          </a:p>
        </p:txBody>
      </p:sp>
      <p:sp>
        <p:nvSpPr>
          <p:cNvPr id="3" name="Sous-titre 2">
            <a:extLst>
              <a:ext uri="{FF2B5EF4-FFF2-40B4-BE49-F238E27FC236}">
                <a16:creationId xmlns:a16="http://schemas.microsoft.com/office/drawing/2014/main" id="{6BF45790-00D2-A47B-A4B1-2D66BD0399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MA"/>
          </a:p>
        </p:txBody>
      </p:sp>
      <p:sp>
        <p:nvSpPr>
          <p:cNvPr id="4" name="Espace réservé de la date 3">
            <a:extLst>
              <a:ext uri="{FF2B5EF4-FFF2-40B4-BE49-F238E27FC236}">
                <a16:creationId xmlns:a16="http://schemas.microsoft.com/office/drawing/2014/main" id="{04A7A82E-0237-BB9D-723A-C75A2B51AC0E}"/>
              </a:ext>
            </a:extLst>
          </p:cNvPr>
          <p:cNvSpPr>
            <a:spLocks noGrp="1"/>
          </p:cNvSpPr>
          <p:nvPr>
            <p:ph type="dt" sz="half" idx="10"/>
          </p:nvPr>
        </p:nvSpPr>
        <p:spPr/>
        <p:txBody>
          <a:bodyPr/>
          <a:lstStyle/>
          <a:p>
            <a:fld id="{28CEA6BE-242F-48E7-A23E-6878942A5FA2}" type="datetimeFigureOut">
              <a:rPr lang="fr-MA" smtClean="0"/>
              <a:t>09/11/2023</a:t>
            </a:fld>
            <a:endParaRPr lang="fr-MA"/>
          </a:p>
        </p:txBody>
      </p:sp>
      <p:sp>
        <p:nvSpPr>
          <p:cNvPr id="5" name="Espace réservé du pied de page 4">
            <a:extLst>
              <a:ext uri="{FF2B5EF4-FFF2-40B4-BE49-F238E27FC236}">
                <a16:creationId xmlns:a16="http://schemas.microsoft.com/office/drawing/2014/main" id="{03B1CF9B-9DDD-0D33-4F2B-D07D52514B09}"/>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B50CE69F-A6B2-DC9E-9185-FACB6C1239BA}"/>
              </a:ext>
            </a:extLst>
          </p:cNvPr>
          <p:cNvSpPr>
            <a:spLocks noGrp="1"/>
          </p:cNvSpPr>
          <p:nvPr>
            <p:ph type="sldNum" sz="quarter" idx="12"/>
          </p:nvPr>
        </p:nvSpPr>
        <p:spPr/>
        <p:txBody>
          <a:bodyPr/>
          <a:lstStyle/>
          <a:p>
            <a:fld id="{22383213-6964-440E-90DF-C571F49B2481}" type="slidenum">
              <a:rPr lang="fr-MA" smtClean="0"/>
              <a:t>‹N°›</a:t>
            </a:fld>
            <a:endParaRPr lang="fr-MA"/>
          </a:p>
        </p:txBody>
      </p:sp>
    </p:spTree>
    <p:extLst>
      <p:ext uri="{BB962C8B-B14F-4D97-AF65-F5344CB8AC3E}">
        <p14:creationId xmlns:p14="http://schemas.microsoft.com/office/powerpoint/2010/main" val="39097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08B01F-7DCB-BF4C-4BE4-43F410AA64E8}"/>
              </a:ext>
            </a:extLst>
          </p:cNvPr>
          <p:cNvSpPr>
            <a:spLocks noGrp="1"/>
          </p:cNvSpPr>
          <p:nvPr>
            <p:ph type="title"/>
          </p:nvPr>
        </p:nvSpPr>
        <p:spPr/>
        <p:txBody>
          <a:bodyPr/>
          <a:lstStyle/>
          <a:p>
            <a:r>
              <a:rPr lang="fr-FR"/>
              <a:t>Modifiez le style du titre</a:t>
            </a:r>
            <a:endParaRPr lang="fr-MA"/>
          </a:p>
        </p:txBody>
      </p:sp>
      <p:sp>
        <p:nvSpPr>
          <p:cNvPr id="3" name="Espace réservé du texte vertical 2">
            <a:extLst>
              <a:ext uri="{FF2B5EF4-FFF2-40B4-BE49-F238E27FC236}">
                <a16:creationId xmlns:a16="http://schemas.microsoft.com/office/drawing/2014/main" id="{DEF63012-0D60-772E-1E47-6A3A80A1514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8A9A6810-F348-16EB-DE3F-E1B63C726004}"/>
              </a:ext>
            </a:extLst>
          </p:cNvPr>
          <p:cNvSpPr>
            <a:spLocks noGrp="1"/>
          </p:cNvSpPr>
          <p:nvPr>
            <p:ph type="dt" sz="half" idx="10"/>
          </p:nvPr>
        </p:nvSpPr>
        <p:spPr/>
        <p:txBody>
          <a:bodyPr/>
          <a:lstStyle/>
          <a:p>
            <a:fld id="{28CEA6BE-242F-48E7-A23E-6878942A5FA2}" type="datetimeFigureOut">
              <a:rPr lang="fr-MA" smtClean="0"/>
              <a:t>09/11/2023</a:t>
            </a:fld>
            <a:endParaRPr lang="fr-MA"/>
          </a:p>
        </p:txBody>
      </p:sp>
      <p:sp>
        <p:nvSpPr>
          <p:cNvPr id="5" name="Espace réservé du pied de page 4">
            <a:extLst>
              <a:ext uri="{FF2B5EF4-FFF2-40B4-BE49-F238E27FC236}">
                <a16:creationId xmlns:a16="http://schemas.microsoft.com/office/drawing/2014/main" id="{65AF176C-6C04-A3EC-1FF2-9BFA5C3B9ECA}"/>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E59BC6DC-E9ED-0FE9-6035-1234CF71BA7B}"/>
              </a:ext>
            </a:extLst>
          </p:cNvPr>
          <p:cNvSpPr>
            <a:spLocks noGrp="1"/>
          </p:cNvSpPr>
          <p:nvPr>
            <p:ph type="sldNum" sz="quarter" idx="12"/>
          </p:nvPr>
        </p:nvSpPr>
        <p:spPr/>
        <p:txBody>
          <a:bodyPr/>
          <a:lstStyle/>
          <a:p>
            <a:fld id="{22383213-6964-440E-90DF-C571F49B2481}" type="slidenum">
              <a:rPr lang="fr-MA" smtClean="0"/>
              <a:t>‹N°›</a:t>
            </a:fld>
            <a:endParaRPr lang="fr-MA"/>
          </a:p>
        </p:txBody>
      </p:sp>
    </p:spTree>
    <p:extLst>
      <p:ext uri="{BB962C8B-B14F-4D97-AF65-F5344CB8AC3E}">
        <p14:creationId xmlns:p14="http://schemas.microsoft.com/office/powerpoint/2010/main" val="401366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75A9CE3-F7D5-1FAD-CF9B-0DAF207693AF}"/>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MA"/>
          </a:p>
        </p:txBody>
      </p:sp>
      <p:sp>
        <p:nvSpPr>
          <p:cNvPr id="3" name="Espace réservé du texte vertical 2">
            <a:extLst>
              <a:ext uri="{FF2B5EF4-FFF2-40B4-BE49-F238E27FC236}">
                <a16:creationId xmlns:a16="http://schemas.microsoft.com/office/drawing/2014/main" id="{E5C5B6DA-F0C6-9DB3-7C70-47925A96C97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9D7BCDFE-452F-29D3-4610-9F59C48FAF2D}"/>
              </a:ext>
            </a:extLst>
          </p:cNvPr>
          <p:cNvSpPr>
            <a:spLocks noGrp="1"/>
          </p:cNvSpPr>
          <p:nvPr>
            <p:ph type="dt" sz="half" idx="10"/>
          </p:nvPr>
        </p:nvSpPr>
        <p:spPr/>
        <p:txBody>
          <a:bodyPr/>
          <a:lstStyle/>
          <a:p>
            <a:fld id="{28CEA6BE-242F-48E7-A23E-6878942A5FA2}" type="datetimeFigureOut">
              <a:rPr lang="fr-MA" smtClean="0"/>
              <a:t>09/11/2023</a:t>
            </a:fld>
            <a:endParaRPr lang="fr-MA"/>
          </a:p>
        </p:txBody>
      </p:sp>
      <p:sp>
        <p:nvSpPr>
          <p:cNvPr id="5" name="Espace réservé du pied de page 4">
            <a:extLst>
              <a:ext uri="{FF2B5EF4-FFF2-40B4-BE49-F238E27FC236}">
                <a16:creationId xmlns:a16="http://schemas.microsoft.com/office/drawing/2014/main" id="{4A890B33-F109-78FE-F065-F80E15D639D8}"/>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27D3354A-FA7A-0941-279C-EFD3B3F4E37F}"/>
              </a:ext>
            </a:extLst>
          </p:cNvPr>
          <p:cNvSpPr>
            <a:spLocks noGrp="1"/>
          </p:cNvSpPr>
          <p:nvPr>
            <p:ph type="sldNum" sz="quarter" idx="12"/>
          </p:nvPr>
        </p:nvSpPr>
        <p:spPr/>
        <p:txBody>
          <a:bodyPr/>
          <a:lstStyle/>
          <a:p>
            <a:fld id="{22383213-6964-440E-90DF-C571F49B2481}" type="slidenum">
              <a:rPr lang="fr-MA" smtClean="0"/>
              <a:t>‹N°›</a:t>
            </a:fld>
            <a:endParaRPr lang="fr-MA"/>
          </a:p>
        </p:txBody>
      </p:sp>
    </p:spTree>
    <p:extLst>
      <p:ext uri="{BB962C8B-B14F-4D97-AF65-F5344CB8AC3E}">
        <p14:creationId xmlns:p14="http://schemas.microsoft.com/office/powerpoint/2010/main" val="2848530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BF1CC5-311D-691C-FD7D-18E2B40C7204}"/>
              </a:ext>
            </a:extLst>
          </p:cNvPr>
          <p:cNvSpPr>
            <a:spLocks noGrp="1"/>
          </p:cNvSpPr>
          <p:nvPr>
            <p:ph type="title"/>
          </p:nvPr>
        </p:nvSpPr>
        <p:spPr/>
        <p:txBody>
          <a:bodyPr/>
          <a:lstStyle/>
          <a:p>
            <a:r>
              <a:rPr lang="fr-FR"/>
              <a:t>Modifiez le style du titre</a:t>
            </a:r>
            <a:endParaRPr lang="fr-MA"/>
          </a:p>
        </p:txBody>
      </p:sp>
      <p:sp>
        <p:nvSpPr>
          <p:cNvPr id="3" name="Espace réservé du contenu 2">
            <a:extLst>
              <a:ext uri="{FF2B5EF4-FFF2-40B4-BE49-F238E27FC236}">
                <a16:creationId xmlns:a16="http://schemas.microsoft.com/office/drawing/2014/main" id="{F44B9B57-152E-6E43-7629-5D123A98C95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0154DED4-F2E7-F57B-48D2-5C3DF4CA701A}"/>
              </a:ext>
            </a:extLst>
          </p:cNvPr>
          <p:cNvSpPr>
            <a:spLocks noGrp="1"/>
          </p:cNvSpPr>
          <p:nvPr>
            <p:ph type="dt" sz="half" idx="10"/>
          </p:nvPr>
        </p:nvSpPr>
        <p:spPr/>
        <p:txBody>
          <a:bodyPr/>
          <a:lstStyle/>
          <a:p>
            <a:fld id="{28CEA6BE-242F-48E7-A23E-6878942A5FA2}" type="datetimeFigureOut">
              <a:rPr lang="fr-MA" smtClean="0"/>
              <a:t>09/11/2023</a:t>
            </a:fld>
            <a:endParaRPr lang="fr-MA"/>
          </a:p>
        </p:txBody>
      </p:sp>
      <p:sp>
        <p:nvSpPr>
          <p:cNvPr id="5" name="Espace réservé du pied de page 4">
            <a:extLst>
              <a:ext uri="{FF2B5EF4-FFF2-40B4-BE49-F238E27FC236}">
                <a16:creationId xmlns:a16="http://schemas.microsoft.com/office/drawing/2014/main" id="{0F62E12F-8253-17D6-14CC-A524D7CDC326}"/>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DEE09011-3F17-7495-FBE5-6E9BCDB4BDF8}"/>
              </a:ext>
            </a:extLst>
          </p:cNvPr>
          <p:cNvSpPr>
            <a:spLocks noGrp="1"/>
          </p:cNvSpPr>
          <p:nvPr>
            <p:ph type="sldNum" sz="quarter" idx="12"/>
          </p:nvPr>
        </p:nvSpPr>
        <p:spPr/>
        <p:txBody>
          <a:bodyPr/>
          <a:lstStyle/>
          <a:p>
            <a:fld id="{22383213-6964-440E-90DF-C571F49B2481}" type="slidenum">
              <a:rPr lang="fr-MA" smtClean="0"/>
              <a:t>‹N°›</a:t>
            </a:fld>
            <a:endParaRPr lang="fr-MA"/>
          </a:p>
        </p:txBody>
      </p:sp>
    </p:spTree>
    <p:extLst>
      <p:ext uri="{BB962C8B-B14F-4D97-AF65-F5344CB8AC3E}">
        <p14:creationId xmlns:p14="http://schemas.microsoft.com/office/powerpoint/2010/main" val="2511863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B9CEDA-D5CF-F8DE-E182-AADDAD51D97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MA"/>
          </a:p>
        </p:txBody>
      </p:sp>
      <p:sp>
        <p:nvSpPr>
          <p:cNvPr id="3" name="Espace réservé du texte 2">
            <a:extLst>
              <a:ext uri="{FF2B5EF4-FFF2-40B4-BE49-F238E27FC236}">
                <a16:creationId xmlns:a16="http://schemas.microsoft.com/office/drawing/2014/main" id="{4F00D6CB-6BBD-D7BC-378F-94F0B2113E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0DB21EB-E468-35F0-C63E-06F2AB18A6B2}"/>
              </a:ext>
            </a:extLst>
          </p:cNvPr>
          <p:cNvSpPr>
            <a:spLocks noGrp="1"/>
          </p:cNvSpPr>
          <p:nvPr>
            <p:ph type="dt" sz="half" idx="10"/>
          </p:nvPr>
        </p:nvSpPr>
        <p:spPr/>
        <p:txBody>
          <a:bodyPr/>
          <a:lstStyle/>
          <a:p>
            <a:fld id="{28CEA6BE-242F-48E7-A23E-6878942A5FA2}" type="datetimeFigureOut">
              <a:rPr lang="fr-MA" smtClean="0"/>
              <a:t>09/11/2023</a:t>
            </a:fld>
            <a:endParaRPr lang="fr-MA"/>
          </a:p>
        </p:txBody>
      </p:sp>
      <p:sp>
        <p:nvSpPr>
          <p:cNvPr id="5" name="Espace réservé du pied de page 4">
            <a:extLst>
              <a:ext uri="{FF2B5EF4-FFF2-40B4-BE49-F238E27FC236}">
                <a16:creationId xmlns:a16="http://schemas.microsoft.com/office/drawing/2014/main" id="{A4A7ECDB-D4B9-413E-3F4E-05EAA586FFC3}"/>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6C74AEF6-0745-B5BE-CC3F-6AFFE8C9DA2C}"/>
              </a:ext>
            </a:extLst>
          </p:cNvPr>
          <p:cNvSpPr>
            <a:spLocks noGrp="1"/>
          </p:cNvSpPr>
          <p:nvPr>
            <p:ph type="sldNum" sz="quarter" idx="12"/>
          </p:nvPr>
        </p:nvSpPr>
        <p:spPr/>
        <p:txBody>
          <a:bodyPr/>
          <a:lstStyle/>
          <a:p>
            <a:fld id="{22383213-6964-440E-90DF-C571F49B2481}" type="slidenum">
              <a:rPr lang="fr-MA" smtClean="0"/>
              <a:t>‹N°›</a:t>
            </a:fld>
            <a:endParaRPr lang="fr-MA"/>
          </a:p>
        </p:txBody>
      </p:sp>
    </p:spTree>
    <p:extLst>
      <p:ext uri="{BB962C8B-B14F-4D97-AF65-F5344CB8AC3E}">
        <p14:creationId xmlns:p14="http://schemas.microsoft.com/office/powerpoint/2010/main" val="226433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A3DB7-9440-044E-9867-77DA073D6D36}"/>
              </a:ext>
            </a:extLst>
          </p:cNvPr>
          <p:cNvSpPr>
            <a:spLocks noGrp="1"/>
          </p:cNvSpPr>
          <p:nvPr>
            <p:ph type="title"/>
          </p:nvPr>
        </p:nvSpPr>
        <p:spPr/>
        <p:txBody>
          <a:bodyPr/>
          <a:lstStyle/>
          <a:p>
            <a:r>
              <a:rPr lang="fr-FR"/>
              <a:t>Modifiez le style du titre</a:t>
            </a:r>
            <a:endParaRPr lang="fr-MA"/>
          </a:p>
        </p:txBody>
      </p:sp>
      <p:sp>
        <p:nvSpPr>
          <p:cNvPr id="3" name="Espace réservé du contenu 2">
            <a:extLst>
              <a:ext uri="{FF2B5EF4-FFF2-40B4-BE49-F238E27FC236}">
                <a16:creationId xmlns:a16="http://schemas.microsoft.com/office/drawing/2014/main" id="{C460DB29-3EE3-95FB-2DE6-09BA0FC911C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u contenu 3">
            <a:extLst>
              <a:ext uri="{FF2B5EF4-FFF2-40B4-BE49-F238E27FC236}">
                <a16:creationId xmlns:a16="http://schemas.microsoft.com/office/drawing/2014/main" id="{A73270E0-D0AB-ABB6-7844-9394425E7A0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5" name="Espace réservé de la date 4">
            <a:extLst>
              <a:ext uri="{FF2B5EF4-FFF2-40B4-BE49-F238E27FC236}">
                <a16:creationId xmlns:a16="http://schemas.microsoft.com/office/drawing/2014/main" id="{98EE7BFC-34C4-903B-E850-2A3F2E6CC049}"/>
              </a:ext>
            </a:extLst>
          </p:cNvPr>
          <p:cNvSpPr>
            <a:spLocks noGrp="1"/>
          </p:cNvSpPr>
          <p:nvPr>
            <p:ph type="dt" sz="half" idx="10"/>
          </p:nvPr>
        </p:nvSpPr>
        <p:spPr/>
        <p:txBody>
          <a:bodyPr/>
          <a:lstStyle/>
          <a:p>
            <a:fld id="{28CEA6BE-242F-48E7-A23E-6878942A5FA2}" type="datetimeFigureOut">
              <a:rPr lang="fr-MA" smtClean="0"/>
              <a:t>09/11/2023</a:t>
            </a:fld>
            <a:endParaRPr lang="fr-MA"/>
          </a:p>
        </p:txBody>
      </p:sp>
      <p:sp>
        <p:nvSpPr>
          <p:cNvPr id="6" name="Espace réservé du pied de page 5">
            <a:extLst>
              <a:ext uri="{FF2B5EF4-FFF2-40B4-BE49-F238E27FC236}">
                <a16:creationId xmlns:a16="http://schemas.microsoft.com/office/drawing/2014/main" id="{3DF7FE44-2142-447E-5A45-C6470294BD5E}"/>
              </a:ext>
            </a:extLst>
          </p:cNvPr>
          <p:cNvSpPr>
            <a:spLocks noGrp="1"/>
          </p:cNvSpPr>
          <p:nvPr>
            <p:ph type="ftr" sz="quarter" idx="11"/>
          </p:nvPr>
        </p:nvSpPr>
        <p:spPr/>
        <p:txBody>
          <a:bodyPr/>
          <a:lstStyle/>
          <a:p>
            <a:endParaRPr lang="fr-MA"/>
          </a:p>
        </p:txBody>
      </p:sp>
      <p:sp>
        <p:nvSpPr>
          <p:cNvPr id="7" name="Espace réservé du numéro de diapositive 6">
            <a:extLst>
              <a:ext uri="{FF2B5EF4-FFF2-40B4-BE49-F238E27FC236}">
                <a16:creationId xmlns:a16="http://schemas.microsoft.com/office/drawing/2014/main" id="{02F43F33-5133-C8DD-9435-F348503D7551}"/>
              </a:ext>
            </a:extLst>
          </p:cNvPr>
          <p:cNvSpPr>
            <a:spLocks noGrp="1"/>
          </p:cNvSpPr>
          <p:nvPr>
            <p:ph type="sldNum" sz="quarter" idx="12"/>
          </p:nvPr>
        </p:nvSpPr>
        <p:spPr/>
        <p:txBody>
          <a:bodyPr/>
          <a:lstStyle/>
          <a:p>
            <a:fld id="{22383213-6964-440E-90DF-C571F49B2481}" type="slidenum">
              <a:rPr lang="fr-MA" smtClean="0"/>
              <a:t>‹N°›</a:t>
            </a:fld>
            <a:endParaRPr lang="fr-MA"/>
          </a:p>
        </p:txBody>
      </p:sp>
    </p:spTree>
    <p:extLst>
      <p:ext uri="{BB962C8B-B14F-4D97-AF65-F5344CB8AC3E}">
        <p14:creationId xmlns:p14="http://schemas.microsoft.com/office/powerpoint/2010/main" val="2653020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5329B0-1A23-8B82-4B7E-850E2AA70AC6}"/>
              </a:ext>
            </a:extLst>
          </p:cNvPr>
          <p:cNvSpPr>
            <a:spLocks noGrp="1"/>
          </p:cNvSpPr>
          <p:nvPr>
            <p:ph type="title"/>
          </p:nvPr>
        </p:nvSpPr>
        <p:spPr>
          <a:xfrm>
            <a:off x="839788" y="365125"/>
            <a:ext cx="10515600" cy="1325563"/>
          </a:xfrm>
        </p:spPr>
        <p:txBody>
          <a:bodyPr/>
          <a:lstStyle/>
          <a:p>
            <a:r>
              <a:rPr lang="fr-FR"/>
              <a:t>Modifiez le style du titre</a:t>
            </a:r>
            <a:endParaRPr lang="fr-MA"/>
          </a:p>
        </p:txBody>
      </p:sp>
      <p:sp>
        <p:nvSpPr>
          <p:cNvPr id="3" name="Espace réservé du texte 2">
            <a:extLst>
              <a:ext uri="{FF2B5EF4-FFF2-40B4-BE49-F238E27FC236}">
                <a16:creationId xmlns:a16="http://schemas.microsoft.com/office/drawing/2014/main" id="{5F06F6E8-1F1B-0C2B-3DF6-C828E23F46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A9442C2-9F16-9772-7A27-B4BC97C22CA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5" name="Espace réservé du texte 4">
            <a:extLst>
              <a:ext uri="{FF2B5EF4-FFF2-40B4-BE49-F238E27FC236}">
                <a16:creationId xmlns:a16="http://schemas.microsoft.com/office/drawing/2014/main" id="{28052A1C-792D-3DBF-C92F-5E878F16E8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B5EB345-9364-295A-F872-F03B3D5283F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7" name="Espace réservé de la date 6">
            <a:extLst>
              <a:ext uri="{FF2B5EF4-FFF2-40B4-BE49-F238E27FC236}">
                <a16:creationId xmlns:a16="http://schemas.microsoft.com/office/drawing/2014/main" id="{3235E9BB-2F74-272F-500A-5A15D5C17DC5}"/>
              </a:ext>
            </a:extLst>
          </p:cNvPr>
          <p:cNvSpPr>
            <a:spLocks noGrp="1"/>
          </p:cNvSpPr>
          <p:nvPr>
            <p:ph type="dt" sz="half" idx="10"/>
          </p:nvPr>
        </p:nvSpPr>
        <p:spPr/>
        <p:txBody>
          <a:bodyPr/>
          <a:lstStyle/>
          <a:p>
            <a:fld id="{28CEA6BE-242F-48E7-A23E-6878942A5FA2}" type="datetimeFigureOut">
              <a:rPr lang="fr-MA" smtClean="0"/>
              <a:t>09/11/2023</a:t>
            </a:fld>
            <a:endParaRPr lang="fr-MA"/>
          </a:p>
        </p:txBody>
      </p:sp>
      <p:sp>
        <p:nvSpPr>
          <p:cNvPr id="8" name="Espace réservé du pied de page 7">
            <a:extLst>
              <a:ext uri="{FF2B5EF4-FFF2-40B4-BE49-F238E27FC236}">
                <a16:creationId xmlns:a16="http://schemas.microsoft.com/office/drawing/2014/main" id="{8ACA135A-3A20-7647-FA31-D43DE1214E99}"/>
              </a:ext>
            </a:extLst>
          </p:cNvPr>
          <p:cNvSpPr>
            <a:spLocks noGrp="1"/>
          </p:cNvSpPr>
          <p:nvPr>
            <p:ph type="ftr" sz="quarter" idx="11"/>
          </p:nvPr>
        </p:nvSpPr>
        <p:spPr/>
        <p:txBody>
          <a:bodyPr/>
          <a:lstStyle/>
          <a:p>
            <a:endParaRPr lang="fr-MA"/>
          </a:p>
        </p:txBody>
      </p:sp>
      <p:sp>
        <p:nvSpPr>
          <p:cNvPr id="9" name="Espace réservé du numéro de diapositive 8">
            <a:extLst>
              <a:ext uri="{FF2B5EF4-FFF2-40B4-BE49-F238E27FC236}">
                <a16:creationId xmlns:a16="http://schemas.microsoft.com/office/drawing/2014/main" id="{D5DDD1C2-3367-1F86-8F60-F3D91AF4668C}"/>
              </a:ext>
            </a:extLst>
          </p:cNvPr>
          <p:cNvSpPr>
            <a:spLocks noGrp="1"/>
          </p:cNvSpPr>
          <p:nvPr>
            <p:ph type="sldNum" sz="quarter" idx="12"/>
          </p:nvPr>
        </p:nvSpPr>
        <p:spPr/>
        <p:txBody>
          <a:bodyPr/>
          <a:lstStyle/>
          <a:p>
            <a:fld id="{22383213-6964-440E-90DF-C571F49B2481}" type="slidenum">
              <a:rPr lang="fr-MA" smtClean="0"/>
              <a:t>‹N°›</a:t>
            </a:fld>
            <a:endParaRPr lang="fr-MA"/>
          </a:p>
        </p:txBody>
      </p:sp>
    </p:spTree>
    <p:extLst>
      <p:ext uri="{BB962C8B-B14F-4D97-AF65-F5344CB8AC3E}">
        <p14:creationId xmlns:p14="http://schemas.microsoft.com/office/powerpoint/2010/main" val="304000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24A529-F2A8-BF77-60C7-ABF099E9950A}"/>
              </a:ext>
            </a:extLst>
          </p:cNvPr>
          <p:cNvSpPr>
            <a:spLocks noGrp="1"/>
          </p:cNvSpPr>
          <p:nvPr>
            <p:ph type="title"/>
          </p:nvPr>
        </p:nvSpPr>
        <p:spPr/>
        <p:txBody>
          <a:bodyPr/>
          <a:lstStyle/>
          <a:p>
            <a:r>
              <a:rPr lang="fr-FR"/>
              <a:t>Modifiez le style du titre</a:t>
            </a:r>
            <a:endParaRPr lang="fr-MA"/>
          </a:p>
        </p:txBody>
      </p:sp>
      <p:sp>
        <p:nvSpPr>
          <p:cNvPr id="3" name="Espace réservé de la date 2">
            <a:extLst>
              <a:ext uri="{FF2B5EF4-FFF2-40B4-BE49-F238E27FC236}">
                <a16:creationId xmlns:a16="http://schemas.microsoft.com/office/drawing/2014/main" id="{A78E0D2F-65C0-229B-05FB-B696152DA89E}"/>
              </a:ext>
            </a:extLst>
          </p:cNvPr>
          <p:cNvSpPr>
            <a:spLocks noGrp="1"/>
          </p:cNvSpPr>
          <p:nvPr>
            <p:ph type="dt" sz="half" idx="10"/>
          </p:nvPr>
        </p:nvSpPr>
        <p:spPr/>
        <p:txBody>
          <a:bodyPr/>
          <a:lstStyle/>
          <a:p>
            <a:fld id="{28CEA6BE-242F-48E7-A23E-6878942A5FA2}" type="datetimeFigureOut">
              <a:rPr lang="fr-MA" smtClean="0"/>
              <a:t>09/11/2023</a:t>
            </a:fld>
            <a:endParaRPr lang="fr-MA"/>
          </a:p>
        </p:txBody>
      </p:sp>
      <p:sp>
        <p:nvSpPr>
          <p:cNvPr id="4" name="Espace réservé du pied de page 3">
            <a:extLst>
              <a:ext uri="{FF2B5EF4-FFF2-40B4-BE49-F238E27FC236}">
                <a16:creationId xmlns:a16="http://schemas.microsoft.com/office/drawing/2014/main" id="{07A750C5-B13C-2A95-B392-88C24EA81B1B}"/>
              </a:ext>
            </a:extLst>
          </p:cNvPr>
          <p:cNvSpPr>
            <a:spLocks noGrp="1"/>
          </p:cNvSpPr>
          <p:nvPr>
            <p:ph type="ftr" sz="quarter" idx="11"/>
          </p:nvPr>
        </p:nvSpPr>
        <p:spPr/>
        <p:txBody>
          <a:bodyPr/>
          <a:lstStyle/>
          <a:p>
            <a:endParaRPr lang="fr-MA"/>
          </a:p>
        </p:txBody>
      </p:sp>
      <p:sp>
        <p:nvSpPr>
          <p:cNvPr id="5" name="Espace réservé du numéro de diapositive 4">
            <a:extLst>
              <a:ext uri="{FF2B5EF4-FFF2-40B4-BE49-F238E27FC236}">
                <a16:creationId xmlns:a16="http://schemas.microsoft.com/office/drawing/2014/main" id="{C5433306-62AF-80F6-0DD1-AB875AEB5739}"/>
              </a:ext>
            </a:extLst>
          </p:cNvPr>
          <p:cNvSpPr>
            <a:spLocks noGrp="1"/>
          </p:cNvSpPr>
          <p:nvPr>
            <p:ph type="sldNum" sz="quarter" idx="12"/>
          </p:nvPr>
        </p:nvSpPr>
        <p:spPr/>
        <p:txBody>
          <a:bodyPr/>
          <a:lstStyle/>
          <a:p>
            <a:fld id="{22383213-6964-440E-90DF-C571F49B2481}" type="slidenum">
              <a:rPr lang="fr-MA" smtClean="0"/>
              <a:t>‹N°›</a:t>
            </a:fld>
            <a:endParaRPr lang="fr-MA"/>
          </a:p>
        </p:txBody>
      </p:sp>
    </p:spTree>
    <p:extLst>
      <p:ext uri="{BB962C8B-B14F-4D97-AF65-F5344CB8AC3E}">
        <p14:creationId xmlns:p14="http://schemas.microsoft.com/office/powerpoint/2010/main" val="420244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9AE8683-28BB-9CDE-5844-D2AE08DDE44B}"/>
              </a:ext>
            </a:extLst>
          </p:cNvPr>
          <p:cNvSpPr>
            <a:spLocks noGrp="1"/>
          </p:cNvSpPr>
          <p:nvPr>
            <p:ph type="dt" sz="half" idx="10"/>
          </p:nvPr>
        </p:nvSpPr>
        <p:spPr/>
        <p:txBody>
          <a:bodyPr/>
          <a:lstStyle/>
          <a:p>
            <a:fld id="{28CEA6BE-242F-48E7-A23E-6878942A5FA2}" type="datetimeFigureOut">
              <a:rPr lang="fr-MA" smtClean="0"/>
              <a:t>09/11/2023</a:t>
            </a:fld>
            <a:endParaRPr lang="fr-MA"/>
          </a:p>
        </p:txBody>
      </p:sp>
      <p:sp>
        <p:nvSpPr>
          <p:cNvPr id="3" name="Espace réservé du pied de page 2">
            <a:extLst>
              <a:ext uri="{FF2B5EF4-FFF2-40B4-BE49-F238E27FC236}">
                <a16:creationId xmlns:a16="http://schemas.microsoft.com/office/drawing/2014/main" id="{355EC71E-EEBC-88D6-14CF-BA65780F329C}"/>
              </a:ext>
            </a:extLst>
          </p:cNvPr>
          <p:cNvSpPr>
            <a:spLocks noGrp="1"/>
          </p:cNvSpPr>
          <p:nvPr>
            <p:ph type="ftr" sz="quarter" idx="11"/>
          </p:nvPr>
        </p:nvSpPr>
        <p:spPr/>
        <p:txBody>
          <a:bodyPr/>
          <a:lstStyle/>
          <a:p>
            <a:endParaRPr lang="fr-MA"/>
          </a:p>
        </p:txBody>
      </p:sp>
      <p:sp>
        <p:nvSpPr>
          <p:cNvPr id="4" name="Espace réservé du numéro de diapositive 3">
            <a:extLst>
              <a:ext uri="{FF2B5EF4-FFF2-40B4-BE49-F238E27FC236}">
                <a16:creationId xmlns:a16="http://schemas.microsoft.com/office/drawing/2014/main" id="{F8219029-B986-F377-D628-397F25A95511}"/>
              </a:ext>
            </a:extLst>
          </p:cNvPr>
          <p:cNvSpPr>
            <a:spLocks noGrp="1"/>
          </p:cNvSpPr>
          <p:nvPr>
            <p:ph type="sldNum" sz="quarter" idx="12"/>
          </p:nvPr>
        </p:nvSpPr>
        <p:spPr/>
        <p:txBody>
          <a:bodyPr/>
          <a:lstStyle/>
          <a:p>
            <a:fld id="{22383213-6964-440E-90DF-C571F49B2481}" type="slidenum">
              <a:rPr lang="fr-MA" smtClean="0"/>
              <a:t>‹N°›</a:t>
            </a:fld>
            <a:endParaRPr lang="fr-MA"/>
          </a:p>
        </p:txBody>
      </p:sp>
    </p:spTree>
    <p:extLst>
      <p:ext uri="{BB962C8B-B14F-4D97-AF65-F5344CB8AC3E}">
        <p14:creationId xmlns:p14="http://schemas.microsoft.com/office/powerpoint/2010/main" val="3773446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674EEC-7DBD-07BB-4AA1-782B5747DFA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MA"/>
          </a:p>
        </p:txBody>
      </p:sp>
      <p:sp>
        <p:nvSpPr>
          <p:cNvPr id="3" name="Espace réservé du contenu 2">
            <a:extLst>
              <a:ext uri="{FF2B5EF4-FFF2-40B4-BE49-F238E27FC236}">
                <a16:creationId xmlns:a16="http://schemas.microsoft.com/office/drawing/2014/main" id="{FD523F3B-3792-6C02-AC00-F7F82FABEF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u texte 3">
            <a:extLst>
              <a:ext uri="{FF2B5EF4-FFF2-40B4-BE49-F238E27FC236}">
                <a16:creationId xmlns:a16="http://schemas.microsoft.com/office/drawing/2014/main" id="{DFBBCE70-546B-485F-FD51-C6043D74F3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0D85F64-B741-DE30-A2BE-5740C95A5523}"/>
              </a:ext>
            </a:extLst>
          </p:cNvPr>
          <p:cNvSpPr>
            <a:spLocks noGrp="1"/>
          </p:cNvSpPr>
          <p:nvPr>
            <p:ph type="dt" sz="half" idx="10"/>
          </p:nvPr>
        </p:nvSpPr>
        <p:spPr/>
        <p:txBody>
          <a:bodyPr/>
          <a:lstStyle/>
          <a:p>
            <a:fld id="{28CEA6BE-242F-48E7-A23E-6878942A5FA2}" type="datetimeFigureOut">
              <a:rPr lang="fr-MA" smtClean="0"/>
              <a:t>09/11/2023</a:t>
            </a:fld>
            <a:endParaRPr lang="fr-MA"/>
          </a:p>
        </p:txBody>
      </p:sp>
      <p:sp>
        <p:nvSpPr>
          <p:cNvPr id="6" name="Espace réservé du pied de page 5">
            <a:extLst>
              <a:ext uri="{FF2B5EF4-FFF2-40B4-BE49-F238E27FC236}">
                <a16:creationId xmlns:a16="http://schemas.microsoft.com/office/drawing/2014/main" id="{C7921D2A-C1D0-A3AA-6A3F-9B5E9BB5F441}"/>
              </a:ext>
            </a:extLst>
          </p:cNvPr>
          <p:cNvSpPr>
            <a:spLocks noGrp="1"/>
          </p:cNvSpPr>
          <p:nvPr>
            <p:ph type="ftr" sz="quarter" idx="11"/>
          </p:nvPr>
        </p:nvSpPr>
        <p:spPr/>
        <p:txBody>
          <a:bodyPr/>
          <a:lstStyle/>
          <a:p>
            <a:endParaRPr lang="fr-MA"/>
          </a:p>
        </p:txBody>
      </p:sp>
      <p:sp>
        <p:nvSpPr>
          <p:cNvPr id="7" name="Espace réservé du numéro de diapositive 6">
            <a:extLst>
              <a:ext uri="{FF2B5EF4-FFF2-40B4-BE49-F238E27FC236}">
                <a16:creationId xmlns:a16="http://schemas.microsoft.com/office/drawing/2014/main" id="{5C0E0DD9-3E68-7FFD-34EA-6181A8DBE594}"/>
              </a:ext>
            </a:extLst>
          </p:cNvPr>
          <p:cNvSpPr>
            <a:spLocks noGrp="1"/>
          </p:cNvSpPr>
          <p:nvPr>
            <p:ph type="sldNum" sz="quarter" idx="12"/>
          </p:nvPr>
        </p:nvSpPr>
        <p:spPr/>
        <p:txBody>
          <a:bodyPr/>
          <a:lstStyle/>
          <a:p>
            <a:fld id="{22383213-6964-440E-90DF-C571F49B2481}" type="slidenum">
              <a:rPr lang="fr-MA" smtClean="0"/>
              <a:t>‹N°›</a:t>
            </a:fld>
            <a:endParaRPr lang="fr-MA"/>
          </a:p>
        </p:txBody>
      </p:sp>
    </p:spTree>
    <p:extLst>
      <p:ext uri="{BB962C8B-B14F-4D97-AF65-F5344CB8AC3E}">
        <p14:creationId xmlns:p14="http://schemas.microsoft.com/office/powerpoint/2010/main" val="3295986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F01E8F-56E7-C425-9BFB-FA7C54DFAB5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MA"/>
          </a:p>
        </p:txBody>
      </p:sp>
      <p:sp>
        <p:nvSpPr>
          <p:cNvPr id="3" name="Espace réservé pour une image  2">
            <a:extLst>
              <a:ext uri="{FF2B5EF4-FFF2-40B4-BE49-F238E27FC236}">
                <a16:creationId xmlns:a16="http://schemas.microsoft.com/office/drawing/2014/main" id="{748A8E84-C8CC-82C0-5E73-F09F2F7F73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MA"/>
          </a:p>
        </p:txBody>
      </p:sp>
      <p:sp>
        <p:nvSpPr>
          <p:cNvPr id="4" name="Espace réservé du texte 3">
            <a:extLst>
              <a:ext uri="{FF2B5EF4-FFF2-40B4-BE49-F238E27FC236}">
                <a16:creationId xmlns:a16="http://schemas.microsoft.com/office/drawing/2014/main" id="{B4AE2C63-48A6-BDCA-2DD0-71980A291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C4F5056-EDB8-1F30-F247-8FC87D29B6B4}"/>
              </a:ext>
            </a:extLst>
          </p:cNvPr>
          <p:cNvSpPr>
            <a:spLocks noGrp="1"/>
          </p:cNvSpPr>
          <p:nvPr>
            <p:ph type="dt" sz="half" idx="10"/>
          </p:nvPr>
        </p:nvSpPr>
        <p:spPr/>
        <p:txBody>
          <a:bodyPr/>
          <a:lstStyle/>
          <a:p>
            <a:fld id="{28CEA6BE-242F-48E7-A23E-6878942A5FA2}" type="datetimeFigureOut">
              <a:rPr lang="fr-MA" smtClean="0"/>
              <a:t>09/11/2023</a:t>
            </a:fld>
            <a:endParaRPr lang="fr-MA"/>
          </a:p>
        </p:txBody>
      </p:sp>
      <p:sp>
        <p:nvSpPr>
          <p:cNvPr id="6" name="Espace réservé du pied de page 5">
            <a:extLst>
              <a:ext uri="{FF2B5EF4-FFF2-40B4-BE49-F238E27FC236}">
                <a16:creationId xmlns:a16="http://schemas.microsoft.com/office/drawing/2014/main" id="{A07674C6-7FD1-69BD-FE81-58323D46BD08}"/>
              </a:ext>
            </a:extLst>
          </p:cNvPr>
          <p:cNvSpPr>
            <a:spLocks noGrp="1"/>
          </p:cNvSpPr>
          <p:nvPr>
            <p:ph type="ftr" sz="quarter" idx="11"/>
          </p:nvPr>
        </p:nvSpPr>
        <p:spPr/>
        <p:txBody>
          <a:bodyPr/>
          <a:lstStyle/>
          <a:p>
            <a:endParaRPr lang="fr-MA"/>
          </a:p>
        </p:txBody>
      </p:sp>
      <p:sp>
        <p:nvSpPr>
          <p:cNvPr id="7" name="Espace réservé du numéro de diapositive 6">
            <a:extLst>
              <a:ext uri="{FF2B5EF4-FFF2-40B4-BE49-F238E27FC236}">
                <a16:creationId xmlns:a16="http://schemas.microsoft.com/office/drawing/2014/main" id="{A7CBA7A8-04E8-329B-8131-1F540FD7B6D4}"/>
              </a:ext>
            </a:extLst>
          </p:cNvPr>
          <p:cNvSpPr>
            <a:spLocks noGrp="1"/>
          </p:cNvSpPr>
          <p:nvPr>
            <p:ph type="sldNum" sz="quarter" idx="12"/>
          </p:nvPr>
        </p:nvSpPr>
        <p:spPr/>
        <p:txBody>
          <a:bodyPr/>
          <a:lstStyle/>
          <a:p>
            <a:fld id="{22383213-6964-440E-90DF-C571F49B2481}" type="slidenum">
              <a:rPr lang="fr-MA" smtClean="0"/>
              <a:t>‹N°›</a:t>
            </a:fld>
            <a:endParaRPr lang="fr-MA"/>
          </a:p>
        </p:txBody>
      </p:sp>
    </p:spTree>
    <p:extLst>
      <p:ext uri="{BB962C8B-B14F-4D97-AF65-F5344CB8AC3E}">
        <p14:creationId xmlns:p14="http://schemas.microsoft.com/office/powerpoint/2010/main" val="3573654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0268B5F-2BD7-6B93-2AD3-98C44F2BE0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MA"/>
          </a:p>
        </p:txBody>
      </p:sp>
      <p:sp>
        <p:nvSpPr>
          <p:cNvPr id="3" name="Espace réservé du texte 2">
            <a:extLst>
              <a:ext uri="{FF2B5EF4-FFF2-40B4-BE49-F238E27FC236}">
                <a16:creationId xmlns:a16="http://schemas.microsoft.com/office/drawing/2014/main" id="{EB06411D-12EB-FF93-266F-BAF38F056C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6164314A-F72E-C3CD-0DA1-EB21D8FB88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CEA6BE-242F-48E7-A23E-6878942A5FA2}" type="datetimeFigureOut">
              <a:rPr lang="fr-MA" smtClean="0"/>
              <a:t>09/11/2023</a:t>
            </a:fld>
            <a:endParaRPr lang="fr-MA"/>
          </a:p>
        </p:txBody>
      </p:sp>
      <p:sp>
        <p:nvSpPr>
          <p:cNvPr id="5" name="Espace réservé du pied de page 4">
            <a:extLst>
              <a:ext uri="{FF2B5EF4-FFF2-40B4-BE49-F238E27FC236}">
                <a16:creationId xmlns:a16="http://schemas.microsoft.com/office/drawing/2014/main" id="{9DBBBAA0-5F50-D07F-2249-215D3E39D9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MA"/>
          </a:p>
        </p:txBody>
      </p:sp>
      <p:sp>
        <p:nvSpPr>
          <p:cNvPr id="6" name="Espace réservé du numéro de diapositive 5">
            <a:extLst>
              <a:ext uri="{FF2B5EF4-FFF2-40B4-BE49-F238E27FC236}">
                <a16:creationId xmlns:a16="http://schemas.microsoft.com/office/drawing/2014/main" id="{CD8AED68-9883-42BD-8C4A-18D57A2A6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83213-6964-440E-90DF-C571F49B2481}" type="slidenum">
              <a:rPr lang="fr-MA" smtClean="0"/>
              <a:t>‹N°›</a:t>
            </a:fld>
            <a:endParaRPr lang="fr-MA"/>
          </a:p>
        </p:txBody>
      </p:sp>
    </p:spTree>
    <p:extLst>
      <p:ext uri="{BB962C8B-B14F-4D97-AF65-F5344CB8AC3E}">
        <p14:creationId xmlns:p14="http://schemas.microsoft.com/office/powerpoint/2010/main" val="2159674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net-concept.fr/agence-communication-digitale/developpemen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94FF2A-5DBE-760E-559F-45E2F47D05E1}"/>
              </a:ext>
            </a:extLst>
          </p:cNvPr>
          <p:cNvSpPr>
            <a:spLocks noGrp="1"/>
          </p:cNvSpPr>
          <p:nvPr>
            <p:ph type="ctrTitle"/>
          </p:nvPr>
        </p:nvSpPr>
        <p:spPr>
          <a:xfrm>
            <a:off x="2185182" y="2235200"/>
            <a:ext cx="9144000" cy="2387600"/>
          </a:xfrm>
          <a:blipFill>
            <a:blip r:embed="rId2"/>
            <a:tile tx="0" ty="0" sx="100000" sy="100000" flip="none" algn="tl"/>
          </a:blipFill>
        </p:spPr>
        <p:txBody>
          <a:bodyPr>
            <a:normAutofit fontScale="90000"/>
          </a:bodyPr>
          <a:lstStyle/>
          <a:p>
            <a:r>
              <a:rPr lang="fr-FR" sz="1600" b="1" i="0" dirty="0">
                <a:solidFill>
                  <a:srgbClr val="111111"/>
                </a:solidFill>
                <a:effectLst/>
                <a:latin typeface="gilroybold"/>
              </a:rPr>
              <a:t>Le développement Web, c’est quoi ?</a:t>
            </a:r>
            <a:br>
              <a:rPr lang="fr-FR" sz="1600" b="1" i="0" dirty="0">
                <a:solidFill>
                  <a:srgbClr val="111111"/>
                </a:solidFill>
                <a:effectLst/>
                <a:latin typeface="gilroybold"/>
              </a:rPr>
            </a:br>
            <a:br>
              <a:rPr lang="fr-FR" sz="1200" b="1" i="0" dirty="0">
                <a:solidFill>
                  <a:srgbClr val="111111"/>
                </a:solidFill>
                <a:effectLst/>
                <a:latin typeface="gilroybold"/>
              </a:rPr>
            </a:br>
            <a:r>
              <a:rPr lang="fr-FR" sz="1200" b="0" i="0" dirty="0">
                <a:solidFill>
                  <a:srgbClr val="111111"/>
                </a:solidFill>
                <a:effectLst/>
                <a:latin typeface="gilroyregular"/>
              </a:rPr>
              <a:t>Le développement Web désigne de manière générale les tâches associées au </a:t>
            </a:r>
            <a:r>
              <a:rPr lang="fr-FR" sz="1200" b="1" i="0" dirty="0">
                <a:solidFill>
                  <a:srgbClr val="111111"/>
                </a:solidFill>
                <a:effectLst/>
                <a:latin typeface="gilroyregular"/>
              </a:rPr>
              <a:t>développement de sites Web</a:t>
            </a:r>
            <a:r>
              <a:rPr lang="fr-FR" sz="1200" b="0" i="0" dirty="0">
                <a:solidFill>
                  <a:srgbClr val="111111"/>
                </a:solidFill>
                <a:effectLst/>
                <a:latin typeface="gilroyregular"/>
              </a:rPr>
              <a:t> destinés à être hébergés via un intranet ou Internet. Le processus de développement web comprend, entre autres, la conception de sites web, le développement de contenu web, l’élaboration de </a:t>
            </a:r>
            <a:r>
              <a:rPr lang="fr-FR" sz="1200" b="1" i="0" dirty="0">
                <a:solidFill>
                  <a:srgbClr val="111111"/>
                </a:solidFill>
                <a:effectLst/>
                <a:latin typeface="gilroyregular"/>
              </a:rPr>
              <a:t>scripts</a:t>
            </a:r>
            <a:r>
              <a:rPr lang="fr-FR" sz="1200" b="0" i="0" dirty="0">
                <a:solidFill>
                  <a:srgbClr val="111111"/>
                </a:solidFill>
                <a:effectLst/>
                <a:latin typeface="gilroyregular"/>
              </a:rPr>
              <a:t> côté client ou côté serveur et la configuration de la sécurité du réseau.</a:t>
            </a:r>
            <a:br>
              <a:rPr lang="fr-FR" sz="1200" b="0" i="0" dirty="0">
                <a:solidFill>
                  <a:srgbClr val="111111"/>
                </a:solidFill>
                <a:effectLst/>
                <a:latin typeface="gilroyregular"/>
              </a:rPr>
            </a:br>
            <a:r>
              <a:rPr lang="fr-FR" sz="1200" b="0" i="0" dirty="0">
                <a:solidFill>
                  <a:srgbClr val="111111"/>
                </a:solidFill>
                <a:effectLst/>
                <a:latin typeface="gilroyregular"/>
              </a:rPr>
              <a:t>Le développement Web est le codage ou la programmation qui permet de faire fonctionner un site Web, selon les exigences du propriétaire. Il traite principalement de l’aspect non conceptuel de la création de sites Web, qui comprend le codage et l’écriture du balisage.</a:t>
            </a:r>
            <a:br>
              <a:rPr lang="fr-FR" sz="1200" b="0" i="0" dirty="0">
                <a:solidFill>
                  <a:srgbClr val="111111"/>
                </a:solidFill>
                <a:effectLst/>
                <a:latin typeface="gilroyregular"/>
              </a:rPr>
            </a:br>
            <a:r>
              <a:rPr lang="fr-FR" sz="1200" b="0" i="0" dirty="0">
                <a:solidFill>
                  <a:srgbClr val="111111"/>
                </a:solidFill>
                <a:effectLst/>
                <a:latin typeface="gilroyregular"/>
              </a:rPr>
              <a:t>Le développement Web va de la création de pages en texte brut à des </a:t>
            </a:r>
            <a:r>
              <a:rPr lang="fr-FR" sz="1200" b="1" i="0" dirty="0">
                <a:solidFill>
                  <a:srgbClr val="111111"/>
                </a:solidFill>
                <a:effectLst/>
                <a:latin typeface="gilroyregular"/>
              </a:rPr>
              <a:t>applications </a:t>
            </a:r>
            <a:r>
              <a:rPr lang="fr-FR" sz="1200" b="0" i="0" dirty="0">
                <a:solidFill>
                  <a:srgbClr val="111111"/>
                </a:solidFill>
                <a:effectLst/>
                <a:latin typeface="gilroyregular"/>
              </a:rPr>
              <a:t>Web complexes, des applications de réseaux sociaux et des applications commerciales électroniques. Le </a:t>
            </a:r>
            <a:r>
              <a:rPr lang="fr-FR" sz="1200" b="0" i="0" u="none" strike="noStrike" dirty="0">
                <a:solidFill>
                  <a:srgbClr val="00ADB2"/>
                </a:solidFill>
                <a:effectLst/>
                <a:latin typeface="gilroyregular"/>
                <a:hlinkClick r:id="rId3"/>
              </a:rPr>
              <a:t>développement sur-mesure</a:t>
            </a:r>
            <a:r>
              <a:rPr lang="fr-FR" sz="1200" b="0" i="0" dirty="0">
                <a:solidFill>
                  <a:srgbClr val="111111"/>
                </a:solidFill>
                <a:effectLst/>
                <a:latin typeface="gilroyregular"/>
              </a:rPr>
              <a:t> est très rependu pour répondre aux besoins d’une entreprise. </a:t>
            </a:r>
            <a:br>
              <a:rPr lang="fr-FR" sz="1200" b="0" i="0" dirty="0">
                <a:solidFill>
                  <a:srgbClr val="111111"/>
                </a:solidFill>
                <a:effectLst/>
                <a:latin typeface="gilroyregular"/>
              </a:rPr>
            </a:br>
            <a:r>
              <a:rPr lang="fr-FR" sz="1200" b="0" i="0" dirty="0">
                <a:solidFill>
                  <a:srgbClr val="111111"/>
                </a:solidFill>
                <a:effectLst/>
                <a:latin typeface="gilroyregular"/>
              </a:rPr>
              <a:t>Dans cet article nous examinerons les types de développeurs web, et nous nous pencherons sur le débat entre conception web et développement web. Nous aborderons également certains des </a:t>
            </a:r>
            <a:r>
              <a:rPr lang="fr-FR" sz="1200" b="1" i="0" dirty="0">
                <a:solidFill>
                  <a:srgbClr val="111111"/>
                </a:solidFill>
                <a:effectLst/>
                <a:latin typeface="gilroyregular"/>
              </a:rPr>
              <a:t>langages de programmation</a:t>
            </a:r>
            <a:r>
              <a:rPr lang="fr-FR" sz="1200" b="0" i="0" dirty="0">
                <a:solidFill>
                  <a:srgbClr val="111111"/>
                </a:solidFill>
                <a:effectLst/>
                <a:latin typeface="gilroyregular"/>
              </a:rPr>
              <a:t> les plus populaires pour les développeurs web, notamment Python, JavaScript et HTML.</a:t>
            </a:r>
            <a:br>
              <a:rPr lang="fr-FR" b="0" i="0" dirty="0">
                <a:solidFill>
                  <a:srgbClr val="111111"/>
                </a:solidFill>
                <a:effectLst/>
                <a:latin typeface="gilroyregular"/>
              </a:rPr>
            </a:br>
            <a:endParaRPr lang="fr-MA" dirty="0"/>
          </a:p>
        </p:txBody>
      </p:sp>
    </p:spTree>
    <p:extLst>
      <p:ext uri="{BB962C8B-B14F-4D97-AF65-F5344CB8AC3E}">
        <p14:creationId xmlns:p14="http://schemas.microsoft.com/office/powerpoint/2010/main" val="220639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94FF2A-5DBE-760E-559F-45E2F47D05E1}"/>
              </a:ext>
            </a:extLst>
          </p:cNvPr>
          <p:cNvSpPr>
            <a:spLocks noGrp="1"/>
          </p:cNvSpPr>
          <p:nvPr>
            <p:ph type="ctrTitle" idx="4294967295"/>
          </p:nvPr>
        </p:nvSpPr>
        <p:spPr>
          <a:xfrm rot="10800000">
            <a:off x="0" y="1122363"/>
            <a:ext cx="9144000" cy="2387600"/>
          </a:xfrm>
        </p:spPr>
        <p:txBody>
          <a:bodyPr>
            <a:normAutofit/>
          </a:bodyPr>
          <a:lstStyle/>
          <a:p>
            <a:pPr algn="l"/>
            <a:br>
              <a:rPr lang="fr-FR" sz="3600" b="0" i="0" dirty="0">
                <a:solidFill>
                  <a:srgbClr val="111111"/>
                </a:solidFill>
                <a:effectLst/>
                <a:latin typeface="gilroyregular"/>
              </a:rPr>
            </a:br>
            <a:br>
              <a:rPr lang="fr-FR" b="0" i="0" dirty="0">
                <a:solidFill>
                  <a:srgbClr val="111111"/>
                </a:solidFill>
                <a:effectLst/>
                <a:latin typeface="gilroyregular"/>
              </a:rPr>
            </a:br>
            <a:endParaRPr lang="fr-MA" dirty="0"/>
          </a:p>
        </p:txBody>
      </p:sp>
      <p:sp>
        <p:nvSpPr>
          <p:cNvPr id="5" name="ZoneTexte 4">
            <a:extLst>
              <a:ext uri="{FF2B5EF4-FFF2-40B4-BE49-F238E27FC236}">
                <a16:creationId xmlns:a16="http://schemas.microsoft.com/office/drawing/2014/main" id="{288C751F-C043-4B85-C50F-D9C845F4AB2E}"/>
              </a:ext>
            </a:extLst>
          </p:cNvPr>
          <p:cNvSpPr txBox="1"/>
          <p:nvPr/>
        </p:nvSpPr>
        <p:spPr>
          <a:xfrm>
            <a:off x="3049229" y="1028343"/>
            <a:ext cx="6601208" cy="4801314"/>
          </a:xfrm>
          <a:prstGeom prst="rect">
            <a:avLst/>
          </a:prstGeom>
          <a:noFill/>
        </p:spPr>
        <p:txBody>
          <a:bodyPr wrap="square">
            <a:spAutoFit/>
          </a:bodyPr>
          <a:lstStyle/>
          <a:p>
            <a:r>
              <a:rPr lang="fr-FR" sz="1800" b="1" i="0" dirty="0">
                <a:solidFill>
                  <a:srgbClr val="111111"/>
                </a:solidFill>
                <a:effectLst/>
                <a:latin typeface="dm_serif_displayregular"/>
              </a:rPr>
              <a:t>Quelle est la fonction d’un développeur Web ?</a:t>
            </a:r>
            <a:br>
              <a:rPr lang="fr-FR" sz="1800" b="0" i="0" dirty="0">
                <a:solidFill>
                  <a:srgbClr val="111111"/>
                </a:solidFill>
                <a:effectLst/>
                <a:latin typeface="dm_serif_displayregular"/>
              </a:rPr>
            </a:br>
            <a:r>
              <a:rPr lang="fr-FR" sz="1800" b="0" i="0" dirty="0">
                <a:solidFill>
                  <a:srgbClr val="111111"/>
                </a:solidFill>
                <a:effectLst/>
                <a:latin typeface="gilroyregular"/>
              </a:rPr>
              <a:t>Un développeur ou programmeur Web est une personne qui prend un projet Web, qui a été pensée et réfléchie par un client ou une équipe de conception, et la transforme en site Web. Ils le font en écrivant des lignes de code compliqué. Pour les écrire, ils utilisent différents langages avec une spécificité et une utilité pour chacun d’entre eux. </a:t>
            </a:r>
            <a:br>
              <a:rPr lang="fr-FR" sz="1800" b="0" i="0" dirty="0">
                <a:solidFill>
                  <a:srgbClr val="111111"/>
                </a:solidFill>
                <a:effectLst/>
                <a:latin typeface="gilroyregular"/>
              </a:rPr>
            </a:br>
            <a:r>
              <a:rPr lang="fr-FR" sz="1800" b="0" i="0" dirty="0">
                <a:solidFill>
                  <a:srgbClr val="111111"/>
                </a:solidFill>
                <a:effectLst/>
                <a:latin typeface="gilroyregular"/>
              </a:rPr>
              <a:t>Les développeurs Web ont un travail assez difficile, car ils doivent prendre une langue que nous comprenons, comme l’anglais, et la traduire dans une langue qu’un ordinateur comprend, comme </a:t>
            </a:r>
            <a:r>
              <a:rPr lang="fr-FR" sz="1800" b="1" i="0" dirty="0">
                <a:solidFill>
                  <a:srgbClr val="111111"/>
                </a:solidFill>
                <a:effectLst/>
                <a:latin typeface="gilroyregular"/>
              </a:rPr>
              <a:t>Python</a:t>
            </a:r>
            <a:r>
              <a:rPr lang="fr-FR" sz="1800" b="0" i="0" dirty="0">
                <a:solidFill>
                  <a:srgbClr val="111111"/>
                </a:solidFill>
                <a:effectLst/>
                <a:latin typeface="gilroyregular"/>
              </a:rPr>
              <a:t> ou </a:t>
            </a:r>
            <a:r>
              <a:rPr lang="fr-FR" sz="1800" b="1" i="0" dirty="0">
                <a:solidFill>
                  <a:srgbClr val="111111"/>
                </a:solidFill>
                <a:effectLst/>
                <a:latin typeface="gilroyregular"/>
              </a:rPr>
              <a:t>HTML</a:t>
            </a:r>
            <a:r>
              <a:rPr lang="fr-FR" sz="1800" b="0" i="0" dirty="0">
                <a:solidFill>
                  <a:srgbClr val="111111"/>
                </a:solidFill>
                <a:effectLst/>
                <a:latin typeface="gilroyregular"/>
              </a:rPr>
              <a:t>.</a:t>
            </a:r>
            <a:br>
              <a:rPr lang="fr-FR" sz="1800" b="0" i="0" dirty="0">
                <a:solidFill>
                  <a:srgbClr val="111111"/>
                </a:solidFill>
                <a:effectLst/>
                <a:latin typeface="gilroyregular"/>
              </a:rPr>
            </a:br>
            <a:r>
              <a:rPr lang="fr-FR" sz="1800" b="0" i="0" dirty="0">
                <a:solidFill>
                  <a:srgbClr val="111111"/>
                </a:solidFill>
                <a:effectLst/>
                <a:latin typeface="gilroyregular"/>
              </a:rPr>
              <a:t>Comme vous pouvez l’imaginer, cela va prendre beaucoup de temps et d’efforts pour apprendre différents langages de programmation ainsi que leurs utilisations. Différents types de développeurs se spécialisent dans différents domaines, ce qui signifie que les grands </a:t>
            </a:r>
            <a:r>
              <a:rPr lang="fr-FR" sz="1800" b="1" i="0" dirty="0">
                <a:solidFill>
                  <a:srgbClr val="111111"/>
                </a:solidFill>
                <a:effectLst/>
                <a:latin typeface="gilroyregular"/>
              </a:rPr>
              <a:t>projets Web</a:t>
            </a:r>
            <a:r>
              <a:rPr lang="fr-FR" sz="1800" b="0" i="0" dirty="0">
                <a:solidFill>
                  <a:srgbClr val="111111"/>
                </a:solidFill>
                <a:effectLst/>
                <a:latin typeface="gilroyregular"/>
              </a:rPr>
              <a:t> sont généralement une collaboration entre plusieurs développeurs différents.</a:t>
            </a:r>
            <a:endParaRPr lang="fr-MA" dirty="0"/>
          </a:p>
        </p:txBody>
      </p:sp>
    </p:spTree>
    <p:extLst>
      <p:ext uri="{BB962C8B-B14F-4D97-AF65-F5344CB8AC3E}">
        <p14:creationId xmlns:p14="http://schemas.microsoft.com/office/powerpoint/2010/main" val="138219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94FF2A-5DBE-760E-559F-45E2F47D05E1}"/>
              </a:ext>
            </a:extLst>
          </p:cNvPr>
          <p:cNvSpPr>
            <a:spLocks noGrp="1"/>
          </p:cNvSpPr>
          <p:nvPr>
            <p:ph type="ctrTitle"/>
          </p:nvPr>
        </p:nvSpPr>
        <p:spPr>
          <a:xfrm>
            <a:off x="1524000" y="2118314"/>
            <a:ext cx="9144000" cy="2387600"/>
          </a:xfrm>
        </p:spPr>
        <p:txBody>
          <a:bodyPr>
            <a:normAutofit fontScale="90000"/>
          </a:bodyPr>
          <a:lstStyle/>
          <a:p>
            <a:pPr algn="l"/>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dm_serif_displayregular"/>
              </a:rPr>
            </a:br>
            <a:br>
              <a:rPr lang="fr-FR" sz="800" b="0" i="0" dirty="0">
                <a:solidFill>
                  <a:srgbClr val="111111"/>
                </a:solidFill>
                <a:effectLst/>
                <a:latin typeface="gilroyregular"/>
              </a:rPr>
            </a:br>
            <a:br>
              <a:rPr lang="fr-FR" sz="6000" b="0" i="0" dirty="0">
                <a:solidFill>
                  <a:srgbClr val="111111"/>
                </a:solidFill>
                <a:effectLst/>
                <a:latin typeface="dm_serif_displayregular"/>
              </a:rPr>
            </a:br>
            <a:r>
              <a:rPr lang="fr-FR" sz="1600" b="1" i="0" dirty="0">
                <a:solidFill>
                  <a:srgbClr val="111111"/>
                </a:solidFill>
                <a:effectLst/>
                <a:latin typeface="dm_serif_displayregular"/>
              </a:rPr>
              <a:t>Les 3 types de développements web ?</a:t>
            </a:r>
            <a:br>
              <a:rPr lang="fr-FR" sz="1600" b="1" i="0" dirty="0">
                <a:solidFill>
                  <a:srgbClr val="111111"/>
                </a:solidFill>
                <a:effectLst/>
                <a:latin typeface="dm_serif_displayregular"/>
              </a:rPr>
            </a:br>
            <a:br>
              <a:rPr lang="fr-FR" sz="1300" b="0" i="0" dirty="0">
                <a:solidFill>
                  <a:srgbClr val="111111"/>
                </a:solidFill>
                <a:effectLst/>
                <a:latin typeface="dm_serif_displayregular"/>
              </a:rPr>
            </a:br>
            <a:r>
              <a:rPr lang="fr-FR" sz="1300" b="0" i="0" dirty="0">
                <a:solidFill>
                  <a:srgbClr val="111111"/>
                </a:solidFill>
                <a:effectLst/>
                <a:latin typeface="gilroyregular"/>
              </a:rPr>
              <a:t>Les trois principaux types de développeurs sont </a:t>
            </a:r>
            <a:r>
              <a:rPr lang="fr-FR" sz="1300" b="0" i="0" dirty="0" err="1">
                <a:solidFill>
                  <a:srgbClr val="111111"/>
                </a:solidFill>
                <a:effectLst/>
                <a:latin typeface="gilroyregular"/>
              </a:rPr>
              <a:t>front-end</a:t>
            </a:r>
            <a:r>
              <a:rPr lang="fr-FR" sz="1300" b="0" i="0" dirty="0">
                <a:solidFill>
                  <a:srgbClr val="111111"/>
                </a:solidFill>
                <a:effectLst/>
                <a:latin typeface="gilroyregular"/>
              </a:rPr>
              <a:t>, </a:t>
            </a:r>
            <a:r>
              <a:rPr lang="fr-FR" sz="1300" b="0" i="0" dirty="0" err="1">
                <a:solidFill>
                  <a:srgbClr val="111111"/>
                </a:solidFill>
                <a:effectLst/>
                <a:latin typeface="gilroyregular"/>
              </a:rPr>
              <a:t>back-end</a:t>
            </a:r>
            <a:r>
              <a:rPr lang="fr-FR" sz="1300" b="0" i="0" dirty="0">
                <a:solidFill>
                  <a:srgbClr val="111111"/>
                </a:solidFill>
                <a:effectLst/>
                <a:latin typeface="gilroyregular"/>
              </a:rPr>
              <a:t> et full-stack.</a:t>
            </a:r>
            <a:br>
              <a:rPr lang="fr-FR" sz="1300" b="0" i="0" dirty="0">
                <a:solidFill>
                  <a:srgbClr val="111111"/>
                </a:solidFill>
                <a:effectLst/>
                <a:latin typeface="gilroyregular"/>
              </a:rPr>
            </a:br>
            <a:r>
              <a:rPr lang="fr-FR" sz="1300" b="0" i="0" dirty="0">
                <a:solidFill>
                  <a:srgbClr val="111111"/>
                </a:solidFill>
                <a:effectLst/>
                <a:latin typeface="gilroyregular"/>
              </a:rPr>
              <a:t>Les développeurs </a:t>
            </a:r>
            <a:r>
              <a:rPr lang="fr-FR" sz="1300" b="1" i="0" dirty="0" err="1">
                <a:solidFill>
                  <a:srgbClr val="111111"/>
                </a:solidFill>
                <a:effectLst/>
                <a:latin typeface="gilroyregular"/>
              </a:rPr>
              <a:t>front-end</a:t>
            </a:r>
            <a:r>
              <a:rPr lang="fr-FR" sz="1300" b="0" i="0" dirty="0">
                <a:solidFill>
                  <a:srgbClr val="111111"/>
                </a:solidFill>
                <a:effectLst/>
                <a:latin typeface="gilroyregular"/>
              </a:rPr>
              <a:t> s’occupent de la partie d’un site Web que les gens voient et avec laquelle ils interagissent.</a:t>
            </a:r>
            <a:br>
              <a:rPr lang="fr-FR" sz="1300" b="0" i="0" dirty="0">
                <a:solidFill>
                  <a:srgbClr val="111111"/>
                </a:solidFill>
                <a:effectLst/>
                <a:latin typeface="gilroyregular"/>
              </a:rPr>
            </a:br>
            <a:r>
              <a:rPr lang="fr-FR" sz="1300" b="0" i="0" dirty="0">
                <a:solidFill>
                  <a:srgbClr val="111111"/>
                </a:solidFill>
                <a:effectLst/>
                <a:latin typeface="gilroyregular"/>
              </a:rPr>
              <a:t>Les développeurs </a:t>
            </a:r>
            <a:r>
              <a:rPr lang="fr-FR" sz="1300" b="1" i="0" dirty="0" err="1">
                <a:solidFill>
                  <a:srgbClr val="111111"/>
                </a:solidFill>
                <a:effectLst/>
                <a:latin typeface="gilroyregular"/>
              </a:rPr>
              <a:t>back-end</a:t>
            </a:r>
            <a:r>
              <a:rPr lang="fr-FR" sz="1300" b="0" i="0" dirty="0">
                <a:solidFill>
                  <a:srgbClr val="111111"/>
                </a:solidFill>
                <a:effectLst/>
                <a:latin typeface="gilroyregular"/>
              </a:rPr>
              <a:t> sont responsables eux, du code en arrière-plan. Ce code va servir à contrôler la façon dont un site Web va se charger et s’exécuter.</a:t>
            </a:r>
            <a:br>
              <a:rPr lang="fr-FR" sz="1300" b="0" i="0" dirty="0">
                <a:solidFill>
                  <a:srgbClr val="111111"/>
                </a:solidFill>
                <a:effectLst/>
                <a:latin typeface="gilroyregular"/>
              </a:rPr>
            </a:br>
            <a:r>
              <a:rPr lang="fr-FR" sz="1300" b="0" i="0" dirty="0">
                <a:solidFill>
                  <a:srgbClr val="111111"/>
                </a:solidFill>
                <a:effectLst/>
                <a:latin typeface="gilroyregular"/>
              </a:rPr>
              <a:t>Les développeurs </a:t>
            </a:r>
            <a:r>
              <a:rPr lang="fr-FR" sz="1300" b="1" i="0" dirty="0">
                <a:solidFill>
                  <a:srgbClr val="111111"/>
                </a:solidFill>
                <a:effectLst/>
                <a:latin typeface="gilroyregular"/>
              </a:rPr>
              <a:t>full-stack</a:t>
            </a:r>
            <a:r>
              <a:rPr lang="fr-FR" sz="1300" b="0" i="0" dirty="0">
                <a:solidFill>
                  <a:srgbClr val="111111"/>
                </a:solidFill>
                <a:effectLst/>
                <a:latin typeface="gilroyregular"/>
              </a:rPr>
              <a:t> font un peu de tout .</a:t>
            </a:r>
            <a:br>
              <a:rPr lang="fr-FR" sz="1300" b="0" i="0" dirty="0">
                <a:solidFill>
                  <a:srgbClr val="111111"/>
                </a:solidFill>
                <a:effectLst/>
                <a:latin typeface="gilroyregular"/>
              </a:rPr>
            </a:br>
            <a:r>
              <a:rPr lang="fr-FR" sz="1300" b="0" i="0" dirty="0">
                <a:solidFill>
                  <a:srgbClr val="111111"/>
                </a:solidFill>
                <a:effectLst/>
                <a:latin typeface="gilroyregular"/>
              </a:rPr>
              <a:t>Les termes « </a:t>
            </a:r>
            <a:r>
              <a:rPr lang="fr-FR" sz="1300" b="0" i="0" dirty="0" err="1">
                <a:solidFill>
                  <a:srgbClr val="111111"/>
                </a:solidFill>
                <a:effectLst/>
                <a:latin typeface="gilroyregular"/>
              </a:rPr>
              <a:t>front-end</a:t>
            </a:r>
            <a:r>
              <a:rPr lang="fr-FR" sz="1300" b="0" i="0" dirty="0">
                <a:solidFill>
                  <a:srgbClr val="111111"/>
                </a:solidFill>
                <a:effectLst/>
                <a:latin typeface="gilroyregular"/>
              </a:rPr>
              <a:t> » et « </a:t>
            </a:r>
            <a:r>
              <a:rPr lang="fr-FR" sz="1300" b="0" i="0" dirty="0" err="1">
                <a:solidFill>
                  <a:srgbClr val="111111"/>
                </a:solidFill>
                <a:effectLst/>
                <a:latin typeface="gilroyregular"/>
              </a:rPr>
              <a:t>back-end</a:t>
            </a:r>
            <a:r>
              <a:rPr lang="fr-FR" sz="1300" b="0" i="0" dirty="0">
                <a:solidFill>
                  <a:srgbClr val="111111"/>
                </a:solidFill>
                <a:effectLst/>
                <a:latin typeface="gilroyregular"/>
              </a:rPr>
              <a:t> » sont utilisés dans le métier de programmeurs pour décrire les couches d’un site web.</a:t>
            </a:r>
            <a:br>
              <a:rPr lang="fr-FR" b="0" i="0" dirty="0">
                <a:solidFill>
                  <a:srgbClr val="111111"/>
                </a:solidFill>
                <a:effectLst/>
                <a:latin typeface="gilroyregular"/>
              </a:rPr>
            </a:br>
            <a:endParaRPr lang="fr-MA" dirty="0"/>
          </a:p>
        </p:txBody>
      </p:sp>
    </p:spTree>
    <p:extLst>
      <p:ext uri="{BB962C8B-B14F-4D97-AF65-F5344CB8AC3E}">
        <p14:creationId xmlns:p14="http://schemas.microsoft.com/office/powerpoint/2010/main" val="2236785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94FF2A-5DBE-760E-559F-45E2F47D05E1}"/>
              </a:ext>
            </a:extLst>
          </p:cNvPr>
          <p:cNvSpPr>
            <a:spLocks noGrp="1"/>
          </p:cNvSpPr>
          <p:nvPr>
            <p:ph type="ctrTitle"/>
          </p:nvPr>
        </p:nvSpPr>
        <p:spPr>
          <a:xfrm>
            <a:off x="1678745" y="2235200"/>
            <a:ext cx="9144000" cy="2387600"/>
          </a:xfrm>
        </p:spPr>
        <p:txBody>
          <a:bodyPr>
            <a:normAutofit/>
          </a:bodyPr>
          <a:lstStyle/>
          <a:p>
            <a:pPr algn="l"/>
            <a:r>
              <a:rPr lang="fr-FR" sz="1400" b="1" i="0" dirty="0">
                <a:solidFill>
                  <a:srgbClr val="111111"/>
                </a:solidFill>
                <a:effectLst/>
                <a:latin typeface="gilroybold"/>
              </a:rPr>
              <a:t>Que veut dire « développement </a:t>
            </a:r>
            <a:r>
              <a:rPr lang="fr-FR" sz="1400" b="1" i="0" dirty="0" err="1">
                <a:solidFill>
                  <a:srgbClr val="111111"/>
                </a:solidFill>
                <a:effectLst/>
                <a:latin typeface="gilroybold"/>
              </a:rPr>
              <a:t>front-end</a:t>
            </a:r>
            <a:r>
              <a:rPr lang="fr-FR" sz="1400" b="1" i="0" dirty="0">
                <a:solidFill>
                  <a:srgbClr val="111111"/>
                </a:solidFill>
                <a:effectLst/>
                <a:latin typeface="gilroybold"/>
              </a:rPr>
              <a:t> » ? Comment ça marche ?</a:t>
            </a:r>
            <a:br>
              <a:rPr lang="fr-FR" sz="1400" b="1" i="0" dirty="0">
                <a:solidFill>
                  <a:srgbClr val="111111"/>
                </a:solidFill>
                <a:effectLst/>
                <a:latin typeface="gilroybold"/>
              </a:rPr>
            </a:br>
            <a:br>
              <a:rPr lang="fr-FR" sz="1200" b="1" i="0" dirty="0">
                <a:solidFill>
                  <a:srgbClr val="111111"/>
                </a:solidFill>
                <a:effectLst/>
                <a:latin typeface="gilroybold"/>
              </a:rPr>
            </a:br>
            <a:r>
              <a:rPr lang="fr-FR" sz="1200" b="0" i="0" dirty="0">
                <a:solidFill>
                  <a:srgbClr val="111111"/>
                </a:solidFill>
                <a:effectLst/>
                <a:latin typeface="gilroyregular"/>
              </a:rPr>
              <a:t>Un développeur </a:t>
            </a:r>
            <a:r>
              <a:rPr lang="fr-FR" sz="1200" b="0" i="0" dirty="0" err="1">
                <a:solidFill>
                  <a:srgbClr val="111111"/>
                </a:solidFill>
                <a:effectLst/>
                <a:latin typeface="gilroyregular"/>
              </a:rPr>
              <a:t>front-end</a:t>
            </a:r>
            <a:r>
              <a:rPr lang="fr-FR" sz="1200" b="0" i="0" dirty="0">
                <a:solidFill>
                  <a:srgbClr val="111111"/>
                </a:solidFill>
                <a:effectLst/>
                <a:latin typeface="gilroyregular"/>
              </a:rPr>
              <a:t> va prendre en charge la conception du site Web et écrire le code nécessaire pour l’implémenter sur le Web. Il se doit de maîtriser au moins trois </a:t>
            </a:r>
            <a:r>
              <a:rPr lang="fr-FR" sz="1200" b="1" i="0" dirty="0">
                <a:solidFill>
                  <a:srgbClr val="111111"/>
                </a:solidFill>
                <a:effectLst/>
                <a:latin typeface="gilroyregular"/>
              </a:rPr>
              <a:t>langages de programmation</a:t>
            </a:r>
            <a:r>
              <a:rPr lang="fr-FR" sz="1200" b="0" i="0" dirty="0">
                <a:solidFill>
                  <a:srgbClr val="111111"/>
                </a:solidFill>
                <a:effectLst/>
                <a:latin typeface="gilroyregular"/>
              </a:rPr>
              <a:t> que sont, </a:t>
            </a:r>
            <a:r>
              <a:rPr lang="fr-FR" sz="1200" b="1" i="0" dirty="0">
                <a:solidFill>
                  <a:srgbClr val="111111"/>
                </a:solidFill>
                <a:effectLst/>
                <a:latin typeface="gilroyregular"/>
              </a:rPr>
              <a:t>HTML</a:t>
            </a:r>
            <a:r>
              <a:rPr lang="fr-FR" sz="1200" b="0" i="0" dirty="0">
                <a:solidFill>
                  <a:srgbClr val="111111"/>
                </a:solidFill>
                <a:effectLst/>
                <a:latin typeface="gilroyregular"/>
              </a:rPr>
              <a:t>, </a:t>
            </a:r>
            <a:r>
              <a:rPr lang="fr-FR" sz="1200" b="1" i="0" dirty="0">
                <a:solidFill>
                  <a:srgbClr val="111111"/>
                </a:solidFill>
                <a:effectLst/>
                <a:latin typeface="gilroyregular"/>
              </a:rPr>
              <a:t>CSS</a:t>
            </a:r>
            <a:r>
              <a:rPr lang="fr-FR" sz="1200" b="0" i="0" dirty="0">
                <a:solidFill>
                  <a:srgbClr val="111111"/>
                </a:solidFill>
                <a:effectLst/>
                <a:latin typeface="gilroyregular"/>
              </a:rPr>
              <a:t> et </a:t>
            </a:r>
            <a:r>
              <a:rPr lang="fr-FR" sz="1200" b="1" i="0" dirty="0">
                <a:solidFill>
                  <a:srgbClr val="111111"/>
                </a:solidFill>
                <a:effectLst/>
                <a:latin typeface="gilroyregular"/>
              </a:rPr>
              <a:t>JavaScript</a:t>
            </a:r>
            <a:r>
              <a:rPr lang="fr-FR" sz="1200" b="0" i="0" dirty="0">
                <a:solidFill>
                  <a:srgbClr val="111111"/>
                </a:solidFill>
                <a:effectLst/>
                <a:latin typeface="gilroyregular"/>
              </a:rPr>
              <a:t>. Il a aussi des responsabilités dans le référencement naturel (</a:t>
            </a:r>
            <a:r>
              <a:rPr lang="fr-FR" sz="1200" b="1" i="0" dirty="0">
                <a:solidFill>
                  <a:srgbClr val="111111"/>
                </a:solidFill>
                <a:effectLst/>
                <a:latin typeface="gilroyregular"/>
              </a:rPr>
              <a:t>SEO</a:t>
            </a:r>
            <a:r>
              <a:rPr lang="fr-FR" sz="1200" b="0" i="0" dirty="0">
                <a:solidFill>
                  <a:srgbClr val="111111"/>
                </a:solidFill>
                <a:effectLst/>
                <a:latin typeface="gilroyregular"/>
              </a:rPr>
              <a:t>), la conception graphique et l’édition des images et photos du site. Mais aussi les différents tests (utilisabilité et accessibilité) ainsi que la performance du site web et sa compatibilité avec les différents navigateurs et format d’affichage (mobile, desktop) autrement dit « responsive design ».</a:t>
            </a:r>
            <a:br>
              <a:rPr lang="fr-FR" sz="1200" b="0" i="0" dirty="0">
                <a:solidFill>
                  <a:srgbClr val="111111"/>
                </a:solidFill>
                <a:effectLst/>
                <a:latin typeface="gilroyregular"/>
              </a:rPr>
            </a:br>
            <a:r>
              <a:rPr lang="fr-FR" sz="1200" b="0" i="0" dirty="0">
                <a:solidFill>
                  <a:srgbClr val="111111"/>
                </a:solidFill>
                <a:effectLst/>
                <a:latin typeface="gilroyregular"/>
              </a:rPr>
              <a:t>.</a:t>
            </a:r>
            <a:br>
              <a:rPr lang="fr-FR" b="0" i="0" dirty="0">
                <a:solidFill>
                  <a:srgbClr val="111111"/>
                </a:solidFill>
                <a:effectLst/>
                <a:latin typeface="gilroyregular"/>
              </a:rPr>
            </a:br>
            <a:endParaRPr lang="fr-MA" dirty="0"/>
          </a:p>
        </p:txBody>
      </p:sp>
    </p:spTree>
    <p:extLst>
      <p:ext uri="{BB962C8B-B14F-4D97-AF65-F5344CB8AC3E}">
        <p14:creationId xmlns:p14="http://schemas.microsoft.com/office/powerpoint/2010/main" val="110375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94FF2A-5DBE-760E-559F-45E2F47D05E1}"/>
              </a:ext>
            </a:extLst>
          </p:cNvPr>
          <p:cNvSpPr>
            <a:spLocks noGrp="1"/>
          </p:cNvSpPr>
          <p:nvPr>
            <p:ph type="ctrTitle"/>
          </p:nvPr>
        </p:nvSpPr>
        <p:spPr>
          <a:xfrm>
            <a:off x="1524000" y="1727274"/>
            <a:ext cx="9144000" cy="2387600"/>
          </a:xfrm>
        </p:spPr>
        <p:txBody>
          <a:bodyPr>
            <a:normAutofit fontScale="90000"/>
          </a:bodyPr>
          <a:lstStyle/>
          <a:p>
            <a:pPr algn="l"/>
            <a:br>
              <a:rPr lang="fr-FR" b="0" i="0" dirty="0">
                <a:solidFill>
                  <a:srgbClr val="111111"/>
                </a:solidFill>
                <a:effectLst/>
                <a:latin typeface="gilroyregular"/>
              </a:rPr>
            </a:br>
            <a:r>
              <a:rPr lang="fr-FR" sz="1600" b="1" i="0" dirty="0">
                <a:solidFill>
                  <a:srgbClr val="111111"/>
                </a:solidFill>
                <a:effectLst/>
                <a:latin typeface="gilroybold"/>
              </a:rPr>
              <a:t>Que veut dire « développement </a:t>
            </a:r>
            <a:r>
              <a:rPr lang="fr-FR" sz="1600" b="1" i="0" dirty="0" err="1">
                <a:solidFill>
                  <a:srgbClr val="111111"/>
                </a:solidFill>
                <a:effectLst/>
                <a:latin typeface="gilroybold"/>
              </a:rPr>
              <a:t>back-end</a:t>
            </a:r>
            <a:r>
              <a:rPr lang="fr-FR" sz="1600" b="1" i="0" dirty="0">
                <a:solidFill>
                  <a:srgbClr val="111111"/>
                </a:solidFill>
                <a:effectLst/>
                <a:latin typeface="gilroybold"/>
              </a:rPr>
              <a:t> » ? Comment ça marche ?</a:t>
            </a:r>
            <a:br>
              <a:rPr lang="fr-FR" sz="1300" b="1" i="0" dirty="0">
                <a:solidFill>
                  <a:srgbClr val="111111"/>
                </a:solidFill>
                <a:effectLst/>
                <a:latin typeface="gilroybold"/>
              </a:rPr>
            </a:br>
            <a:r>
              <a:rPr lang="fr-FR" sz="1300" b="0" i="0" dirty="0">
                <a:solidFill>
                  <a:srgbClr val="111111"/>
                </a:solidFill>
                <a:effectLst/>
                <a:latin typeface="gilroyregular"/>
              </a:rPr>
              <a:t>Alors que les développeurs </a:t>
            </a:r>
            <a:r>
              <a:rPr lang="fr-FR" sz="1300" b="0" i="0" dirty="0" err="1">
                <a:solidFill>
                  <a:srgbClr val="111111"/>
                </a:solidFill>
                <a:effectLst/>
                <a:latin typeface="gilroyregular"/>
              </a:rPr>
              <a:t>front-end</a:t>
            </a:r>
            <a:r>
              <a:rPr lang="fr-FR" sz="1300" b="0" i="0" dirty="0">
                <a:solidFill>
                  <a:srgbClr val="111111"/>
                </a:solidFill>
                <a:effectLst/>
                <a:latin typeface="gilroyregular"/>
              </a:rPr>
              <a:t> sont responsables de la programmation côté client, les développeurs </a:t>
            </a:r>
            <a:r>
              <a:rPr lang="fr-FR" sz="1300" b="0" i="0" dirty="0" err="1">
                <a:solidFill>
                  <a:srgbClr val="111111"/>
                </a:solidFill>
                <a:effectLst/>
                <a:latin typeface="gilroyregular"/>
              </a:rPr>
              <a:t>back-end</a:t>
            </a:r>
            <a:r>
              <a:rPr lang="fr-FR" sz="1300" b="0" i="0" dirty="0">
                <a:solidFill>
                  <a:srgbClr val="111111"/>
                </a:solidFill>
                <a:effectLst/>
                <a:latin typeface="gilroyregular"/>
              </a:rPr>
              <a:t> doivent s’occuper du côté </a:t>
            </a:r>
            <a:r>
              <a:rPr lang="fr-FR" sz="1300" b="1" i="0" dirty="0">
                <a:solidFill>
                  <a:srgbClr val="111111"/>
                </a:solidFill>
                <a:effectLst/>
                <a:latin typeface="gilroyregular"/>
              </a:rPr>
              <a:t>serveur</a:t>
            </a:r>
            <a:r>
              <a:rPr lang="fr-FR" sz="1300" b="0" i="0" dirty="0">
                <a:solidFill>
                  <a:srgbClr val="111111"/>
                </a:solidFill>
                <a:effectLst/>
                <a:latin typeface="gilroyregular"/>
              </a:rPr>
              <a:t>.</a:t>
            </a:r>
            <a:br>
              <a:rPr lang="fr-FR" sz="1300" b="0" i="0" dirty="0">
                <a:solidFill>
                  <a:srgbClr val="111111"/>
                </a:solidFill>
                <a:effectLst/>
                <a:latin typeface="gilroyregular"/>
              </a:rPr>
            </a:br>
            <a:r>
              <a:rPr lang="fr-FR" sz="1300" b="0" i="0" dirty="0">
                <a:solidFill>
                  <a:srgbClr val="111111"/>
                </a:solidFill>
                <a:effectLst/>
                <a:latin typeface="gilroyregular"/>
              </a:rPr>
              <a:t>Cela signifie qu’ils doivent créer le code et les programmes qui alimentent le serveur du site web, les bases de données et toutes les applications que contient le site internet. Ils utilisent un large éventail de langages différents côté serveur afin de construire des programmes compliqués.</a:t>
            </a:r>
            <a:br>
              <a:rPr lang="fr-FR" sz="1300" b="0" i="0" dirty="0">
                <a:solidFill>
                  <a:srgbClr val="111111"/>
                </a:solidFill>
                <a:effectLst/>
                <a:latin typeface="gilroyregular"/>
              </a:rPr>
            </a:br>
            <a:r>
              <a:rPr lang="fr-FR" sz="1300" b="0" i="0" dirty="0">
                <a:solidFill>
                  <a:srgbClr val="111111"/>
                </a:solidFill>
                <a:effectLst/>
                <a:latin typeface="gilroyregular"/>
              </a:rPr>
              <a:t>Parmi les langages les plus utilisés, citons PHP, Python, Java et Ruby, tandis que le SQL est couramment utilisé pour gérer et analyser les données dans les bases de données des sites web.</a:t>
            </a:r>
            <a:br>
              <a:rPr lang="fr-FR" sz="1300" b="0" i="0" dirty="0">
                <a:solidFill>
                  <a:srgbClr val="111111"/>
                </a:solidFill>
                <a:effectLst/>
                <a:latin typeface="gilroyregular"/>
              </a:rPr>
            </a:br>
            <a:r>
              <a:rPr lang="fr-FR" sz="1300" b="0" i="0" dirty="0">
                <a:solidFill>
                  <a:srgbClr val="111111"/>
                </a:solidFill>
                <a:effectLst/>
                <a:latin typeface="gilroyregular"/>
              </a:rPr>
              <a:t>La vitesse d’un site web étant une considération majeure lorsqu’il s’agit d’optimisation pour les moteurs de recherche (SEO), elle est un facteur important lors du développement du </a:t>
            </a:r>
            <a:r>
              <a:rPr lang="fr-FR" sz="1300" b="0" i="0" dirty="0" err="1">
                <a:solidFill>
                  <a:srgbClr val="111111"/>
                </a:solidFill>
                <a:effectLst/>
                <a:latin typeface="gilroyregular"/>
              </a:rPr>
              <a:t>back-end</a:t>
            </a:r>
            <a:r>
              <a:rPr lang="fr-FR" sz="1300" b="0" i="0" dirty="0">
                <a:solidFill>
                  <a:srgbClr val="111111"/>
                </a:solidFill>
                <a:effectLst/>
                <a:latin typeface="gilroyregular"/>
              </a:rPr>
              <a:t>.</a:t>
            </a:r>
            <a:endParaRPr lang="fr-MA" sz="1300" dirty="0"/>
          </a:p>
        </p:txBody>
      </p:sp>
    </p:spTree>
    <p:extLst>
      <p:ext uri="{BB962C8B-B14F-4D97-AF65-F5344CB8AC3E}">
        <p14:creationId xmlns:p14="http://schemas.microsoft.com/office/powerpoint/2010/main" val="380053456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816</Words>
  <Application>Microsoft Office PowerPoint</Application>
  <PresentationFormat>Grand écran</PresentationFormat>
  <Paragraphs>6</Paragraphs>
  <Slides>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vt:i4>
      </vt:variant>
    </vt:vector>
  </HeadingPairs>
  <TitlesOfParts>
    <vt:vector size="12" baseType="lpstr">
      <vt:lpstr>Arial</vt:lpstr>
      <vt:lpstr>Calibri</vt:lpstr>
      <vt:lpstr>Calibri Light</vt:lpstr>
      <vt:lpstr>dm_serif_displayregular</vt:lpstr>
      <vt:lpstr>gilroybold</vt:lpstr>
      <vt:lpstr>gilroyregular</vt:lpstr>
      <vt:lpstr>Thème Office</vt:lpstr>
      <vt:lpstr>Le développement Web, c’est quoi ?  Le développement Web désigne de manière générale les tâches associées au développement de sites Web destinés à être hébergés via un intranet ou Internet. Le processus de développement web comprend, entre autres, la conception de sites web, le développement de contenu web, l’élaboration de scripts côté client ou côté serveur et la configuration de la sécurité du réseau. Le développement Web est le codage ou la programmation qui permet de faire fonctionner un site Web, selon les exigences du propriétaire. Il traite principalement de l’aspect non conceptuel de la création de sites Web, qui comprend le codage et l’écriture du balisage. Le développement Web va de la création de pages en texte brut à des applications Web complexes, des applications de réseaux sociaux et des applications commerciales électroniques. Le développement sur-mesure est très rependu pour répondre aux besoins d’une entreprise.  Dans cet article nous examinerons les types de développeurs web, et nous nous pencherons sur le débat entre conception web et développement web. Nous aborderons également certains des langages de programmation les plus populaires pour les développeurs web, notamment Python, JavaScript et HTML. </vt:lpstr>
      <vt:lpstr>  </vt:lpstr>
      <vt:lpstr>                                              Les 3 types de développements web ?  Les trois principaux types de développeurs sont front-end, back-end et full-stack. Les développeurs front-end s’occupent de la partie d’un site Web que les gens voient et avec laquelle ils interagissent. Les développeurs back-end sont responsables eux, du code en arrière-plan. Ce code va servir à contrôler la façon dont un site Web va se charger et s’exécuter. Les développeurs full-stack font un peu de tout . Les termes « front-end » et « back-end » sont utilisés dans le métier de programmeurs pour décrire les couches d’un site web. </vt:lpstr>
      <vt:lpstr>Que veut dire « développement front-end » ? Comment ça marche ?  Un développeur front-end va prendre en charge la conception du site Web et écrire le code nécessaire pour l’implémenter sur le Web. Il se doit de maîtriser au moins trois langages de programmation que sont, HTML, CSS et JavaScript. Il a aussi des responsabilités dans le référencement naturel (SEO), la conception graphique et l’édition des images et photos du site. Mais aussi les différents tests (utilisabilité et accessibilité) ainsi que la performance du site web et sa compatibilité avec les différents navigateurs et format d’affichage (mobile, desktop) autrement dit « responsive design ». . </vt:lpstr>
      <vt:lpstr> Que veut dire « développement back-end » ? Comment ça marche ? Alors que les développeurs front-end sont responsables de la programmation côté client, les développeurs back-end doivent s’occuper du côté serveur. Cela signifie qu’ils doivent créer le code et les programmes qui alimentent le serveur du site web, les bases de données et toutes les applications que contient le site internet. Ils utilisent un large éventail de langages différents côté serveur afin de construire des programmes compliqués. Parmi les langages les plus utilisés, citons PHP, Python, Java et Ruby, tandis que le SQL est couramment utilisé pour gérer et analyser les données dans les bases de données des sites web. La vitesse d’un site web étant une considération majeure lorsqu’il s’agit d’optimisation pour les moteurs de recherche (SEO), elle est un facteur important lors du développement du back-end.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développement Web, c’est quoi ?  Le développement Web désigne de manière générale les tâches associées au développement de sites Web destinés à être hébergés via un intranet ou Internet. Le processus de développement web comprend, entre autres, la conception de sites web, le développement de contenu web, l’élaboration de scripts côté client ou côté serveur et la configuration de la sécurité du réseau. Le développement Web est le codage ou la programmation qui permet de faire fonctionner un site Web, selon les exigences du propriétaire. Il traite principalement de l’aspect non conceptuel de la création de sites Web, qui comprend le codage et l’écriture du balisage. Le développement Web va de la création de pages en texte brut à des applications Web complexes, des applications de réseaux sociaux et des applications commerciales électroniques. Le développement sur-mesure est très rependu pour répondre aux besoins d’une entreprise.  Dans cet article nous examinerons les types de développeurs web, et nous nous pencherons sur le débat entre conception web et développement web. Nous aborderons également certains des langages de programmation les plus populaires pour les développeurs web, notamment Python, JavaScript et HTML. </dc:title>
  <dc:creator>Radwane Seggay</dc:creator>
  <cp:lastModifiedBy>Radwane Seggay</cp:lastModifiedBy>
  <cp:revision>1</cp:revision>
  <dcterms:created xsi:type="dcterms:W3CDTF">2023-11-09T15:11:07Z</dcterms:created>
  <dcterms:modified xsi:type="dcterms:W3CDTF">2023-11-09T15:22:27Z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63cba9-5f6c-478d-9329-7b2295e4e8ed_Enabled">
    <vt:lpwstr>true</vt:lpwstr>
  </property>
  <property fmtid="{D5CDD505-2E9C-101B-9397-08002B2CF9AE}" pid="3" name="MSIP_Label_e463cba9-5f6c-478d-9329-7b2295e4e8ed_SetDate">
    <vt:lpwstr>2023-11-09T15:22:20Z</vt:lpwstr>
  </property>
  <property fmtid="{D5CDD505-2E9C-101B-9397-08002B2CF9AE}" pid="4" name="MSIP_Label_e463cba9-5f6c-478d-9329-7b2295e4e8ed_Method">
    <vt:lpwstr>Standard</vt:lpwstr>
  </property>
  <property fmtid="{D5CDD505-2E9C-101B-9397-08002B2CF9AE}" pid="5" name="MSIP_Label_e463cba9-5f6c-478d-9329-7b2295e4e8ed_Name">
    <vt:lpwstr>All Employees_2</vt:lpwstr>
  </property>
  <property fmtid="{D5CDD505-2E9C-101B-9397-08002B2CF9AE}" pid="6" name="MSIP_Label_e463cba9-5f6c-478d-9329-7b2295e4e8ed_SiteId">
    <vt:lpwstr>33440fc6-b7c7-412c-bb73-0e70b0198d5a</vt:lpwstr>
  </property>
  <property fmtid="{D5CDD505-2E9C-101B-9397-08002B2CF9AE}" pid="7" name="MSIP_Label_e463cba9-5f6c-478d-9329-7b2295e4e8ed_ActionId">
    <vt:lpwstr>1b83a3cb-7798-4d3d-86a2-d20f78219313</vt:lpwstr>
  </property>
  <property fmtid="{D5CDD505-2E9C-101B-9397-08002B2CF9AE}" pid="8" name="MSIP_Label_e463cba9-5f6c-478d-9329-7b2295e4e8ed_ContentBits">
    <vt:lpwstr>0</vt:lpwstr>
  </property>
</Properties>
</file>