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p:restoredTop sz="94650"/>
  </p:normalViewPr>
  <p:slideViewPr>
    <p:cSldViewPr snapToGrid="0" snapToObjects="1">
      <p:cViewPr>
        <p:scale>
          <a:sx n="85" d="100"/>
          <a:sy n="85" d="100"/>
        </p:scale>
        <p:origin x="608"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9F1C-4011-6A47-93F2-8A1A24EE3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CF437E-3A87-D543-A1C2-23A1E0509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18A790-83AD-8144-B2E9-0736D519033A}"/>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811E896D-6F64-4D4F-A90D-96DFF8C1E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0547-FA52-D246-956F-EE3B65C0F43D}"/>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103423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3373-6405-1740-9AB6-7BE17E4AA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9EFC4-A9E9-E645-A73D-0B78A8C9D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5BD80-2524-814F-AF69-988FE605F64A}"/>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D2D84906-A732-7D45-98CA-5AC50A29E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59A33-CB7F-9A4F-9CB9-31B0A919E4D3}"/>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93535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1FD41-817C-0045-98B1-36A65CD86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3A50C7-7611-824A-81B2-558923592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9F6B4-12C7-7148-B183-DF0D0C88428D}"/>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EAD68C28-AB52-5946-A45D-38F32FABD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CE565-D5D5-8646-9984-A767906B6F04}"/>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347297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0C10-41AB-B14F-A41B-E58E319B9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F7354-75FE-0046-ADDB-EDA963EB5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275AE-4E7B-F545-9824-1E1211C7FB2E}"/>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A465CBBC-4B27-094B-B5A5-F32DA4920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0DF8A-B433-DB4E-BC2D-EE4A64D5C75B}"/>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8977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C4B5-5AA9-6445-B038-EFEB808BD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0F7A4-A582-874C-BF3F-CA19F171E7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DA7F2-BE42-C949-AB10-9E32E3B7884F}"/>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2041EF89-AA46-2347-AA9C-3F77D9CD9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97F90-75A7-D74B-91A7-21406BF361EC}"/>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393435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43C4-BAC3-B647-8476-79CF3C32A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3AF3D-7841-C546-8164-F73579B7A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55226-4661-4341-9A60-98884E086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5DDB1-8505-8041-BA5C-B04D02FCEA01}"/>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6" name="Footer Placeholder 5">
            <a:extLst>
              <a:ext uri="{FF2B5EF4-FFF2-40B4-BE49-F238E27FC236}">
                <a16:creationId xmlns:a16="http://schemas.microsoft.com/office/drawing/2014/main" id="{9AA8C4B3-655D-754F-9D5E-D9304AB58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0E618-ABDA-3C49-AFF4-DA6F53EC9872}"/>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232807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0521-CD33-FD48-ABD6-4D4F627DDF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21627A-5BC3-8D49-B0F7-90DD31B14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02CF2-D2B6-9E46-ACF8-89E7193B6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7EB25-00BC-8E45-BD12-FF3E57970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571F-5B08-794B-BE20-586FC8EB2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304C56-CB9D-F544-B355-501064E18027}"/>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8" name="Footer Placeholder 7">
            <a:extLst>
              <a:ext uri="{FF2B5EF4-FFF2-40B4-BE49-F238E27FC236}">
                <a16:creationId xmlns:a16="http://schemas.microsoft.com/office/drawing/2014/main" id="{FF57B269-0945-FA45-9151-D7B8582994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FA2900-803B-5E46-9463-8DC2E0FB041B}"/>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276807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1212-281A-8D41-A40E-CBED7C236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E561AB-F647-2D48-A791-A3A7A1F99601}"/>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4" name="Footer Placeholder 3">
            <a:extLst>
              <a:ext uri="{FF2B5EF4-FFF2-40B4-BE49-F238E27FC236}">
                <a16:creationId xmlns:a16="http://schemas.microsoft.com/office/drawing/2014/main" id="{18354E8F-59FF-A64E-972F-C5A1E90A6D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19724-8A95-9547-B79C-06B21B141ABA}"/>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258092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E4498F-44E0-A94E-9A22-30B85B59ACC2}"/>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3" name="Footer Placeholder 2">
            <a:extLst>
              <a:ext uri="{FF2B5EF4-FFF2-40B4-BE49-F238E27FC236}">
                <a16:creationId xmlns:a16="http://schemas.microsoft.com/office/drawing/2014/main" id="{1BAA02A8-FACB-7D4D-935E-3EA14B2EE2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02A27-FF76-174B-9026-139EE5872E55}"/>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391298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9BF-DE31-224F-8ABB-4361ED29A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7FC76-00D6-B246-86C6-0FEDB96B7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F1D06-60A2-F348-AD27-D11FCC4A9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7D941-2817-3B4D-BDB6-A96C17EA2814}"/>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6" name="Footer Placeholder 5">
            <a:extLst>
              <a:ext uri="{FF2B5EF4-FFF2-40B4-BE49-F238E27FC236}">
                <a16:creationId xmlns:a16="http://schemas.microsoft.com/office/drawing/2014/main" id="{F1ECB33E-B728-884D-A95B-9B87C785D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65790-0487-F24F-B77A-E0F817C661E5}"/>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108691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ACDC-DC48-7B42-BD6B-DAE3DD2DC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C70F2E-9C07-3B47-91A1-96355A7E4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C2A2A-8694-E646-B639-B024D4C2D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710EE-15D9-DD48-AC48-7F2C3E46D0DD}"/>
              </a:ext>
            </a:extLst>
          </p:cNvPr>
          <p:cNvSpPr>
            <a:spLocks noGrp="1"/>
          </p:cNvSpPr>
          <p:nvPr>
            <p:ph type="dt" sz="half" idx="10"/>
          </p:nvPr>
        </p:nvSpPr>
        <p:spPr/>
        <p:txBody>
          <a:bodyPr/>
          <a:lstStyle/>
          <a:p>
            <a:fld id="{95ECD93B-628A-3B44-94BD-9CAA1E679EBF}" type="datetimeFigureOut">
              <a:rPr lang="en-US" smtClean="0"/>
              <a:t>12/4/19</a:t>
            </a:fld>
            <a:endParaRPr lang="en-US"/>
          </a:p>
        </p:txBody>
      </p:sp>
      <p:sp>
        <p:nvSpPr>
          <p:cNvPr id="6" name="Footer Placeholder 5">
            <a:extLst>
              <a:ext uri="{FF2B5EF4-FFF2-40B4-BE49-F238E27FC236}">
                <a16:creationId xmlns:a16="http://schemas.microsoft.com/office/drawing/2014/main" id="{C07E0999-0D64-8042-88A3-CB66D65F1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6B8C4-F796-8C4E-A428-61620ED5626A}"/>
              </a:ext>
            </a:extLst>
          </p:cNvPr>
          <p:cNvSpPr>
            <a:spLocks noGrp="1"/>
          </p:cNvSpPr>
          <p:nvPr>
            <p:ph type="sldNum" sz="quarter" idx="12"/>
          </p:nvPr>
        </p:nvSpPr>
        <p:spPr/>
        <p:txBody>
          <a:bodyPr/>
          <a:lstStyle/>
          <a:p>
            <a:fld id="{012AF0F1-5582-5D4C-BBCB-FCE547EF32E2}" type="slidenum">
              <a:rPr lang="en-US" smtClean="0"/>
              <a:t>‹#›</a:t>
            </a:fld>
            <a:endParaRPr lang="en-US"/>
          </a:p>
        </p:txBody>
      </p:sp>
    </p:spTree>
    <p:extLst>
      <p:ext uri="{BB962C8B-B14F-4D97-AF65-F5344CB8AC3E}">
        <p14:creationId xmlns:p14="http://schemas.microsoft.com/office/powerpoint/2010/main" val="53193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1854E-EE0B-C045-8CBE-2564F9427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2A2C02-D866-4846-A988-F8D1443B4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FDB93-5281-6841-A04C-81C2554FE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D93B-628A-3B44-94BD-9CAA1E679EBF}" type="datetimeFigureOut">
              <a:rPr lang="en-US" smtClean="0"/>
              <a:t>12/4/19</a:t>
            </a:fld>
            <a:endParaRPr lang="en-US"/>
          </a:p>
        </p:txBody>
      </p:sp>
      <p:sp>
        <p:nvSpPr>
          <p:cNvPr id="5" name="Footer Placeholder 4">
            <a:extLst>
              <a:ext uri="{FF2B5EF4-FFF2-40B4-BE49-F238E27FC236}">
                <a16:creationId xmlns:a16="http://schemas.microsoft.com/office/drawing/2014/main" id="{351287E8-75E0-0E4A-AF0D-B8352D07B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38A9E2-6AD2-6742-A05A-CB7425D05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AF0F1-5582-5D4C-BBCB-FCE547EF32E2}" type="slidenum">
              <a:rPr lang="en-US" smtClean="0"/>
              <a:t>‹#›</a:t>
            </a:fld>
            <a:endParaRPr lang="en-US"/>
          </a:p>
        </p:txBody>
      </p:sp>
    </p:spTree>
    <p:extLst>
      <p:ext uri="{BB962C8B-B14F-4D97-AF65-F5344CB8AC3E}">
        <p14:creationId xmlns:p14="http://schemas.microsoft.com/office/powerpoint/2010/main" val="423359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DA13-06B7-1847-A896-E86E543B96E5}"/>
              </a:ext>
            </a:extLst>
          </p:cNvPr>
          <p:cNvSpPr/>
          <p:nvPr/>
        </p:nvSpPr>
        <p:spPr>
          <a:xfrm>
            <a:off x="527054" y="730464"/>
            <a:ext cx="10623519" cy="1754326"/>
          </a:xfrm>
          <a:prstGeom prst="rect">
            <a:avLst/>
          </a:prstGeom>
        </p:spPr>
        <p:txBody>
          <a:bodyPr wrap="square">
            <a:spAutoFit/>
          </a:bodyPr>
          <a:lstStyle/>
          <a:p>
            <a:r>
              <a:rPr lang="en-US" sz="5400" spc="75" dirty="0">
                <a:latin typeface="+mj-lt"/>
                <a:ea typeface="+mj-ea"/>
                <a:cs typeface="+mj-cs"/>
              </a:rPr>
              <a:t>Discover Neighborhood with Your Favorite Restaurant </a:t>
            </a:r>
          </a:p>
        </p:txBody>
      </p:sp>
      <p:sp>
        <p:nvSpPr>
          <p:cNvPr id="5" name="Rectangle 4">
            <a:extLst>
              <a:ext uri="{FF2B5EF4-FFF2-40B4-BE49-F238E27FC236}">
                <a16:creationId xmlns:a16="http://schemas.microsoft.com/office/drawing/2014/main" id="{300499EE-5E45-4A4B-9BD0-F850D3546974}"/>
              </a:ext>
            </a:extLst>
          </p:cNvPr>
          <p:cNvSpPr/>
          <p:nvPr/>
        </p:nvSpPr>
        <p:spPr>
          <a:xfrm>
            <a:off x="7634322" y="2886486"/>
            <a:ext cx="1467646"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Introduction</a:t>
            </a:r>
          </a:p>
        </p:txBody>
      </p:sp>
      <p:sp>
        <p:nvSpPr>
          <p:cNvPr id="6" name="Rectangle 5">
            <a:extLst>
              <a:ext uri="{FF2B5EF4-FFF2-40B4-BE49-F238E27FC236}">
                <a16:creationId xmlns:a16="http://schemas.microsoft.com/office/drawing/2014/main" id="{4BB9A32D-14D4-E043-8C88-4587392499C0}"/>
              </a:ext>
            </a:extLst>
          </p:cNvPr>
          <p:cNvSpPr/>
          <p:nvPr/>
        </p:nvSpPr>
        <p:spPr>
          <a:xfrm>
            <a:off x="6572461" y="3373583"/>
            <a:ext cx="3591368"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Data Requirement and Collection</a:t>
            </a:r>
          </a:p>
        </p:txBody>
      </p:sp>
      <p:sp>
        <p:nvSpPr>
          <p:cNvPr id="7" name="Rectangle 6">
            <a:extLst>
              <a:ext uri="{FF2B5EF4-FFF2-40B4-BE49-F238E27FC236}">
                <a16:creationId xmlns:a16="http://schemas.microsoft.com/office/drawing/2014/main" id="{3995390D-28E6-EE4B-8F60-0AD01D1579F2}"/>
              </a:ext>
            </a:extLst>
          </p:cNvPr>
          <p:cNvSpPr/>
          <p:nvPr/>
        </p:nvSpPr>
        <p:spPr>
          <a:xfrm>
            <a:off x="5585716" y="3860680"/>
            <a:ext cx="5564857"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Cluster the neighborhoods based on restaurant type</a:t>
            </a:r>
          </a:p>
        </p:txBody>
      </p:sp>
      <p:sp>
        <p:nvSpPr>
          <p:cNvPr id="8" name="Rectangle 7">
            <a:extLst>
              <a:ext uri="{FF2B5EF4-FFF2-40B4-BE49-F238E27FC236}">
                <a16:creationId xmlns:a16="http://schemas.microsoft.com/office/drawing/2014/main" id="{9A7AF89D-4DF3-354A-80C4-D439ECE60BD5}"/>
              </a:ext>
            </a:extLst>
          </p:cNvPr>
          <p:cNvSpPr/>
          <p:nvPr/>
        </p:nvSpPr>
        <p:spPr>
          <a:xfrm>
            <a:off x="7175766" y="4347777"/>
            <a:ext cx="2384755"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Result and discussion</a:t>
            </a:r>
          </a:p>
        </p:txBody>
      </p:sp>
      <p:sp>
        <p:nvSpPr>
          <p:cNvPr id="9" name="Rectangle 8">
            <a:extLst>
              <a:ext uri="{FF2B5EF4-FFF2-40B4-BE49-F238E27FC236}">
                <a16:creationId xmlns:a16="http://schemas.microsoft.com/office/drawing/2014/main" id="{3C6861EF-5C5B-4641-B389-2C82D3369D8F}"/>
              </a:ext>
            </a:extLst>
          </p:cNvPr>
          <p:cNvSpPr/>
          <p:nvPr/>
        </p:nvSpPr>
        <p:spPr>
          <a:xfrm>
            <a:off x="7714759" y="4834874"/>
            <a:ext cx="1306768"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Conclusion</a:t>
            </a:r>
          </a:p>
        </p:txBody>
      </p:sp>
    </p:spTree>
    <p:extLst>
      <p:ext uri="{BB962C8B-B14F-4D97-AF65-F5344CB8AC3E}">
        <p14:creationId xmlns:p14="http://schemas.microsoft.com/office/powerpoint/2010/main" val="35233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D1570D-0158-184F-AE66-BB9EF217C85D}"/>
              </a:ext>
            </a:extLst>
          </p:cNvPr>
          <p:cNvSpPr/>
          <p:nvPr/>
        </p:nvSpPr>
        <p:spPr>
          <a:xfrm>
            <a:off x="841248" y="426720"/>
            <a:ext cx="10506456" cy="1919141"/>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6000" kern="1200" spc="75">
                <a:solidFill>
                  <a:schemeClr val="tx1"/>
                </a:solidFill>
                <a:latin typeface="+mj-lt"/>
                <a:ea typeface="+mj-ea"/>
                <a:cs typeface="+mj-cs"/>
              </a:rPr>
              <a:t>Introduction</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0155B982-72DD-C046-A2D3-8F05659FD06A}"/>
              </a:ext>
            </a:extLst>
          </p:cNvPr>
          <p:cNvSpPr/>
          <p:nvPr/>
        </p:nvSpPr>
        <p:spPr>
          <a:xfrm>
            <a:off x="841248" y="3337269"/>
            <a:ext cx="10509504" cy="2905686"/>
          </a:xfrm>
          <a:prstGeom prst="rect">
            <a:avLst/>
          </a:prstGeom>
        </p:spPr>
        <p:txBody>
          <a:bodyPr vert="horz" lIns="91440" tIns="45720" rIns="91440" bIns="45720" rtlCol="0">
            <a:normAutofit/>
          </a:bodyPr>
          <a:lstStyle/>
          <a:p>
            <a:pPr indent="-228600">
              <a:lnSpc>
                <a:spcPct val="90000"/>
              </a:lnSpc>
              <a:spcBef>
                <a:spcPts val="645"/>
              </a:spcBef>
              <a:buFont typeface="Arial" panose="020B0604020202020204" pitchFamily="34" charset="0"/>
              <a:buChar char="•"/>
            </a:pPr>
            <a:r>
              <a:rPr lang="en-US" sz="2200"/>
              <a:t>Often time, you get tired of the restaurants in your neighborhood. You want to try other restaurants, but you don't have a certain restaurant to go to. Where should you start? In this report, neighborhoods in Jersey City were clustered based on the restaurant-style, this can give you a guide on which neighborhoods to go that most fit your style. Don't hesitate and just follow the guidance.</a:t>
            </a:r>
            <a:endParaRPr lang="en-US" sz="2200">
              <a:effectLst/>
            </a:endParaRPr>
          </a:p>
        </p:txBody>
      </p:sp>
    </p:spTree>
    <p:extLst>
      <p:ext uri="{BB962C8B-B14F-4D97-AF65-F5344CB8AC3E}">
        <p14:creationId xmlns:p14="http://schemas.microsoft.com/office/powerpoint/2010/main" val="94958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B11995E-1D49-4241-809B-B2D322A16A7E}"/>
              </a:ext>
            </a:extLst>
          </p:cNvPr>
          <p:cNvSpPr/>
          <p:nvPr/>
        </p:nvSpPr>
        <p:spPr>
          <a:xfrm>
            <a:off x="868680" y="405575"/>
            <a:ext cx="5001768" cy="1371600"/>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3600" spc="75">
                <a:latin typeface="+mj-lt"/>
                <a:ea typeface="+mj-ea"/>
                <a:cs typeface="+mj-cs"/>
              </a:rPr>
              <a:t>Data Requirement and Collection</a:t>
            </a:r>
          </a:p>
        </p:txBody>
      </p:sp>
      <p:sp>
        <p:nvSpPr>
          <p:cNvPr id="20"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lose up of a map&#10;&#10;Description automatically generated">
            <a:extLst>
              <a:ext uri="{FF2B5EF4-FFF2-40B4-BE49-F238E27FC236}">
                <a16:creationId xmlns:a16="http://schemas.microsoft.com/office/drawing/2014/main" id="{F158F327-0E54-614B-B452-8C0EAC2DBFA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41481" y="2844758"/>
            <a:ext cx="3703320" cy="2842297"/>
          </a:xfrm>
          <a:prstGeom prst="rect">
            <a:avLst/>
          </a:prstGeom>
        </p:spPr>
      </p:pic>
      <p:pic>
        <p:nvPicPr>
          <p:cNvPr id="5" name="Picture 4" descr="A picture containing text, map&#10;&#10;Description automatically generated">
            <a:extLst>
              <a:ext uri="{FF2B5EF4-FFF2-40B4-BE49-F238E27FC236}">
                <a16:creationId xmlns:a16="http://schemas.microsoft.com/office/drawing/2014/main" id="{B90E5C1B-45E0-0543-B864-7D012C3E5A2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1580" y="2881792"/>
            <a:ext cx="3703320" cy="27682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E0E03E6-5E43-6E4F-B051-C8B5512BEA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165592" y="3393273"/>
            <a:ext cx="3703320" cy="1546135"/>
          </a:xfrm>
          <a:prstGeom prst="rect">
            <a:avLst/>
          </a:prstGeom>
        </p:spPr>
      </p:pic>
      <p:sp>
        <p:nvSpPr>
          <p:cNvPr id="8" name="Rectangle 7">
            <a:extLst>
              <a:ext uri="{FF2B5EF4-FFF2-40B4-BE49-F238E27FC236}">
                <a16:creationId xmlns:a16="http://schemas.microsoft.com/office/drawing/2014/main" id="{D2515A31-B3C6-BC40-AFA2-8644555AA65A}"/>
              </a:ext>
            </a:extLst>
          </p:cNvPr>
          <p:cNvSpPr/>
          <p:nvPr/>
        </p:nvSpPr>
        <p:spPr>
          <a:xfrm>
            <a:off x="1112489" y="1667112"/>
            <a:ext cx="6096000" cy="646331"/>
          </a:xfrm>
          <a:prstGeom prst="rect">
            <a:avLst/>
          </a:prstGeom>
        </p:spPr>
        <p:txBody>
          <a:bodyPr>
            <a:spAutoFit/>
          </a:bodyPr>
          <a:lstStyle/>
          <a:p>
            <a:pPr>
              <a:spcAft>
                <a:spcPts val="800"/>
              </a:spcAft>
            </a:pPr>
            <a:r>
              <a:rPr lang="en-US" i="1" spc="75" dirty="0">
                <a:solidFill>
                  <a:srgbClr val="404040"/>
                </a:solidFill>
                <a:latin typeface="Calibri" panose="020F0502020204030204" pitchFamily="34" charset="0"/>
                <a:ea typeface="DengXian" panose="02010600030101010101" pitchFamily="2" charset="-122"/>
                <a:cs typeface="Times New Roman" panose="02020603050405020304" pitchFamily="18" charset="0"/>
              </a:rPr>
              <a:t>Scrape information of </a:t>
            </a:r>
            <a:r>
              <a:rPr lang="en-US" spc="75" dirty="0">
                <a:solidFill>
                  <a:srgbClr val="404040"/>
                </a:solidFill>
                <a:latin typeface="Calibri" panose="020F0502020204030204" pitchFamily="34" charset="0"/>
                <a:ea typeface="DengXian" panose="02010600030101010101" pitchFamily="2" charset="-122"/>
                <a:cs typeface="Times New Roman" panose="02020603050405020304" pitchFamily="18" charset="0"/>
              </a:rPr>
              <a:t>Jersey City</a:t>
            </a:r>
            <a:r>
              <a:rPr lang="en-US" i="1" spc="75" dirty="0">
                <a:solidFill>
                  <a:srgbClr val="404040"/>
                </a:solidFill>
                <a:latin typeface="Calibri" panose="020F0502020204030204" pitchFamily="34" charset="0"/>
                <a:ea typeface="DengXian" panose="02010600030101010101" pitchFamily="2" charset="-122"/>
                <a:cs typeface="Times New Roman" panose="02020603050405020304" pitchFamily="18" charset="0"/>
              </a:rPr>
              <a:t> neighborhood from </a:t>
            </a:r>
            <a:r>
              <a:rPr lang="en-US" spc="75" dirty="0">
                <a:solidFill>
                  <a:srgbClr val="404040"/>
                </a:solidFill>
                <a:latin typeface="Calibri" panose="020F0502020204030204" pitchFamily="34" charset="0"/>
                <a:ea typeface="DengXian" panose="02010600030101010101" pitchFamily="2" charset="-122"/>
                <a:cs typeface="Times New Roman" panose="02020603050405020304" pitchFamily="18" charset="0"/>
              </a:rPr>
              <a:t>Wikipedia</a:t>
            </a:r>
            <a:endPar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F4F8DF6D-4797-3844-9F00-ECA951671503}"/>
              </a:ext>
            </a:extLst>
          </p:cNvPr>
          <p:cNvSpPr/>
          <p:nvPr/>
        </p:nvSpPr>
        <p:spPr>
          <a:xfrm>
            <a:off x="3581037" y="2128777"/>
            <a:ext cx="5276894"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Add longitude and latitude of each neighborhood</a:t>
            </a:r>
          </a:p>
        </p:txBody>
      </p:sp>
      <p:sp>
        <p:nvSpPr>
          <p:cNvPr id="11" name="Rectangle 10">
            <a:extLst>
              <a:ext uri="{FF2B5EF4-FFF2-40B4-BE49-F238E27FC236}">
                <a16:creationId xmlns:a16="http://schemas.microsoft.com/office/drawing/2014/main" id="{401B5821-4658-864A-94AF-AFFF52A42BDB}"/>
              </a:ext>
            </a:extLst>
          </p:cNvPr>
          <p:cNvSpPr/>
          <p:nvPr/>
        </p:nvSpPr>
        <p:spPr>
          <a:xfrm>
            <a:off x="6891078" y="2481054"/>
            <a:ext cx="3933706" cy="369332"/>
          </a:xfrm>
          <a:prstGeom prst="rect">
            <a:avLst/>
          </a:prstGeom>
        </p:spPr>
        <p:txBody>
          <a:bodyPr wrap="none">
            <a:spAutoFit/>
          </a:bodyPr>
          <a:lstStyle/>
          <a:p>
            <a:pPr>
              <a:spcAft>
                <a:spcPts val="800"/>
              </a:spcAft>
            </a:pPr>
            <a:r>
              <a:rPr lang="en-US" spc="75" dirty="0">
                <a:solidFill>
                  <a:srgbClr val="5A5A5A"/>
                </a:solidFill>
                <a:latin typeface="Calibri" panose="020F0502020204030204" pitchFamily="34" charset="0"/>
                <a:ea typeface="DengXian" panose="02010600030101010101" pitchFamily="2" charset="-122"/>
                <a:cs typeface="Times New Roman" panose="02020603050405020304" pitchFamily="18" charset="0"/>
              </a:rPr>
              <a:t>Visualize neighborhoods on the map</a:t>
            </a:r>
          </a:p>
        </p:txBody>
      </p:sp>
      <p:sp>
        <p:nvSpPr>
          <p:cNvPr id="12" name="TextBox 11">
            <a:extLst>
              <a:ext uri="{FF2B5EF4-FFF2-40B4-BE49-F238E27FC236}">
                <a16:creationId xmlns:a16="http://schemas.microsoft.com/office/drawing/2014/main" id="{AC6AB300-81E4-F24F-949C-CBCA12AC2F15}"/>
              </a:ext>
            </a:extLst>
          </p:cNvPr>
          <p:cNvSpPr txBox="1"/>
          <p:nvPr/>
        </p:nvSpPr>
        <p:spPr>
          <a:xfrm>
            <a:off x="1364105" y="5700013"/>
            <a:ext cx="1638269" cy="369332"/>
          </a:xfrm>
          <a:prstGeom prst="rect">
            <a:avLst/>
          </a:prstGeom>
          <a:noFill/>
        </p:spPr>
        <p:txBody>
          <a:bodyPr wrap="none" rtlCol="0">
            <a:spAutoFit/>
          </a:bodyPr>
          <a:lstStyle/>
          <a:p>
            <a:r>
              <a:rPr lang="en-US" dirty="0"/>
              <a:t>Before cleaning</a:t>
            </a:r>
          </a:p>
        </p:txBody>
      </p:sp>
      <p:sp>
        <p:nvSpPr>
          <p:cNvPr id="17" name="TextBox 16">
            <a:extLst>
              <a:ext uri="{FF2B5EF4-FFF2-40B4-BE49-F238E27FC236}">
                <a16:creationId xmlns:a16="http://schemas.microsoft.com/office/drawing/2014/main" id="{A3C49F2C-4DA7-B340-A4AA-989DF5486EA2}"/>
              </a:ext>
            </a:extLst>
          </p:cNvPr>
          <p:cNvSpPr txBox="1"/>
          <p:nvPr/>
        </p:nvSpPr>
        <p:spPr>
          <a:xfrm>
            <a:off x="5281092" y="5718529"/>
            <a:ext cx="1493422" cy="369332"/>
          </a:xfrm>
          <a:prstGeom prst="rect">
            <a:avLst/>
          </a:prstGeom>
          <a:noFill/>
        </p:spPr>
        <p:txBody>
          <a:bodyPr wrap="none" rtlCol="0">
            <a:spAutoFit/>
          </a:bodyPr>
          <a:lstStyle/>
          <a:p>
            <a:r>
              <a:rPr lang="en-US" dirty="0"/>
              <a:t>After cleaning</a:t>
            </a:r>
          </a:p>
        </p:txBody>
      </p:sp>
    </p:spTree>
    <p:extLst>
      <p:ext uri="{BB962C8B-B14F-4D97-AF65-F5344CB8AC3E}">
        <p14:creationId xmlns:p14="http://schemas.microsoft.com/office/powerpoint/2010/main" val="22842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80608417-EEC8-A84E-A0FF-191A8DA27029}"/>
              </a:ext>
            </a:extLst>
          </p:cNvPr>
          <p:cNvSpPr/>
          <p:nvPr/>
        </p:nvSpPr>
        <p:spPr>
          <a:xfrm>
            <a:off x="838200" y="4440602"/>
            <a:ext cx="3300663" cy="1645920"/>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2800" spc="75" dirty="0">
                <a:latin typeface="+mj-lt"/>
                <a:ea typeface="+mj-ea"/>
                <a:cs typeface="+mj-cs"/>
              </a:rPr>
              <a:t>Cluster the neighborhoods based on restaurant type</a:t>
            </a:r>
          </a:p>
        </p:txBody>
      </p:sp>
      <p:pic>
        <p:nvPicPr>
          <p:cNvPr id="7" name="Picture 6" descr="A picture containing text, map&#10;&#10;Description automatically generated">
            <a:extLst>
              <a:ext uri="{FF2B5EF4-FFF2-40B4-BE49-F238E27FC236}">
                <a16:creationId xmlns:a16="http://schemas.microsoft.com/office/drawing/2014/main" id="{37D16DEF-02B0-B14F-96B3-3EB21DD169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02138" y="31796"/>
            <a:ext cx="5532693" cy="39973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3B8C8C0-1FBF-8F4E-A666-802EAC4051F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62391" y="220068"/>
            <a:ext cx="3177671" cy="208931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FA58F0E2-83A6-1949-A73D-A8CDC0DCA05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36293" y="2622525"/>
            <a:ext cx="5234001" cy="1216902"/>
          </a:xfrm>
          <a:prstGeom prst="rect">
            <a:avLst/>
          </a:prstGeom>
        </p:spPr>
      </p:pic>
      <p:sp>
        <p:nvSpPr>
          <p:cNvPr id="17" name="Rectangle 16">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3970"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688E2DA-B6FE-EC40-8A02-DBC61AE3A184}"/>
              </a:ext>
            </a:extLst>
          </p:cNvPr>
          <p:cNvSpPr/>
          <p:nvPr/>
        </p:nvSpPr>
        <p:spPr>
          <a:xfrm>
            <a:off x="4578824" y="4440602"/>
            <a:ext cx="6860184"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Clustering is conducted based on the category attributes. Categorical attributes are transformed to numerical attributes using one-hot method for clustering. The optimal cluster number is found. To better visualize the result, the top 5 most common restaurant types are organized into a new dataframe with cluster label.</a:t>
            </a:r>
            <a:endParaRPr lang="en-US">
              <a:effectLst/>
            </a:endParaRPr>
          </a:p>
        </p:txBody>
      </p:sp>
      <p:sp>
        <p:nvSpPr>
          <p:cNvPr id="9" name="TextBox 8">
            <a:extLst>
              <a:ext uri="{FF2B5EF4-FFF2-40B4-BE49-F238E27FC236}">
                <a16:creationId xmlns:a16="http://schemas.microsoft.com/office/drawing/2014/main" id="{32FB341F-96CA-0046-8BB0-657067E08E93}"/>
              </a:ext>
            </a:extLst>
          </p:cNvPr>
          <p:cNvSpPr txBox="1"/>
          <p:nvPr/>
        </p:nvSpPr>
        <p:spPr>
          <a:xfrm>
            <a:off x="1629060" y="-40925"/>
            <a:ext cx="2361360" cy="369332"/>
          </a:xfrm>
          <a:prstGeom prst="rect">
            <a:avLst/>
          </a:prstGeom>
          <a:noFill/>
        </p:spPr>
        <p:txBody>
          <a:bodyPr wrap="square" rtlCol="0">
            <a:spAutoFit/>
          </a:bodyPr>
          <a:lstStyle/>
          <a:p>
            <a:r>
              <a:rPr lang="en-US" dirty="0"/>
              <a:t>K number optimization</a:t>
            </a:r>
          </a:p>
        </p:txBody>
      </p:sp>
      <p:sp>
        <p:nvSpPr>
          <p:cNvPr id="10" name="TextBox 9">
            <a:extLst>
              <a:ext uri="{FF2B5EF4-FFF2-40B4-BE49-F238E27FC236}">
                <a16:creationId xmlns:a16="http://schemas.microsoft.com/office/drawing/2014/main" id="{FF276C8C-9865-5845-AFAB-D83DEF06E424}"/>
              </a:ext>
            </a:extLst>
          </p:cNvPr>
          <p:cNvSpPr txBox="1"/>
          <p:nvPr/>
        </p:nvSpPr>
        <p:spPr>
          <a:xfrm>
            <a:off x="7135318" y="4050808"/>
            <a:ext cx="3657600" cy="369332"/>
          </a:xfrm>
          <a:prstGeom prst="rect">
            <a:avLst/>
          </a:prstGeom>
          <a:noFill/>
        </p:spPr>
        <p:txBody>
          <a:bodyPr wrap="square" rtlCol="0">
            <a:spAutoFit/>
          </a:bodyPr>
          <a:lstStyle/>
          <a:p>
            <a:r>
              <a:rPr lang="en-US" dirty="0"/>
              <a:t>Clustered neighborhoods in map</a:t>
            </a:r>
          </a:p>
        </p:txBody>
      </p:sp>
    </p:spTree>
    <p:extLst>
      <p:ext uri="{BB962C8B-B14F-4D97-AF65-F5344CB8AC3E}">
        <p14:creationId xmlns:p14="http://schemas.microsoft.com/office/powerpoint/2010/main" val="31000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0C0410-1971-7545-AA08-42F703336F6C}"/>
              </a:ext>
            </a:extLst>
          </p:cNvPr>
          <p:cNvSpPr/>
          <p:nvPr/>
        </p:nvSpPr>
        <p:spPr>
          <a:xfrm>
            <a:off x="438913" y="859536"/>
            <a:ext cx="4832802" cy="1243584"/>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3400" spc="75" dirty="0">
                <a:latin typeface="+mj-lt"/>
                <a:ea typeface="+mj-ea"/>
                <a:cs typeface="+mj-cs"/>
              </a:rPr>
              <a:t>Result and discussion</a:t>
            </a:r>
          </a:p>
        </p:txBody>
      </p:sp>
      <p:sp>
        <p:nvSpPr>
          <p:cNvPr id="19" name="Rectangle 1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35A3134-CB88-0344-8B82-4E47662EBDCC}"/>
              </a:ext>
            </a:extLst>
          </p:cNvPr>
          <p:cNvSpPr/>
          <p:nvPr/>
        </p:nvSpPr>
        <p:spPr>
          <a:xfrm>
            <a:off x="438912" y="2512611"/>
            <a:ext cx="4832803" cy="36643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t>As shown in the map and </a:t>
            </a:r>
            <a:r>
              <a:rPr lang="en-US" sz="1500" dirty="0" err="1"/>
              <a:t>dataframe</a:t>
            </a:r>
            <a:r>
              <a:rPr lang="en-US" sz="1500" dirty="0"/>
              <a:t>, cluster 1 and 7 have more than 1 neighborhood in the cluster, 6 and 5 respectively. All others only have one neighborhood. Besides, neighborhoods in cluster 1 are all located near the river in the downtown, which is also the most flourishing district. cluster 7 locates in the western area. Both neighborhoods in cluster 1 and cluster 7 are close to each other. For the other clusters who only has one neighborhood. they all located around the edge of Jersey City and each neighborhood is very far from each other. As for the top common food categories, restaurants in cluster 7 are more in Asian style including Chinese restaurants, Japanese restaurants and Thai restaurants. Restaurants in cluster 1 have more food truck and American style.</a:t>
            </a:r>
            <a:endParaRPr lang="en-US" sz="1500" dirty="0">
              <a:effectLst/>
            </a:endParaRPr>
          </a:p>
        </p:txBody>
      </p:sp>
      <p:pic>
        <p:nvPicPr>
          <p:cNvPr id="6" name="Picture 5" descr="A picture containing text, map&#10;&#10;Description automatically generated">
            <a:extLst>
              <a:ext uri="{FF2B5EF4-FFF2-40B4-BE49-F238E27FC236}">
                <a16:creationId xmlns:a16="http://schemas.microsoft.com/office/drawing/2014/main" id="{0441C6A4-1166-3642-BBB6-A9260E19448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12065" y="311578"/>
            <a:ext cx="4346021" cy="31400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1FBF1C7-6CC8-1A47-B5A3-60E50D28036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85370" y="4436996"/>
            <a:ext cx="5805103" cy="1364198"/>
          </a:xfrm>
          <a:prstGeom prst="rect">
            <a:avLst/>
          </a:prstGeom>
        </p:spPr>
      </p:pic>
    </p:spTree>
    <p:extLst>
      <p:ext uri="{BB962C8B-B14F-4D97-AF65-F5344CB8AC3E}">
        <p14:creationId xmlns:p14="http://schemas.microsoft.com/office/powerpoint/2010/main" val="243321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462E19-BAF8-1D4A-83D6-DF7799AA8FA0}"/>
              </a:ext>
            </a:extLst>
          </p:cNvPr>
          <p:cNvSpPr/>
          <p:nvPr/>
        </p:nvSpPr>
        <p:spPr>
          <a:xfrm>
            <a:off x="841248" y="426720"/>
            <a:ext cx="10506456" cy="1919141"/>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6000" kern="1200" spc="75">
                <a:solidFill>
                  <a:schemeClr val="tx1"/>
                </a:solidFill>
                <a:latin typeface="+mj-lt"/>
                <a:ea typeface="+mj-ea"/>
                <a:cs typeface="+mj-cs"/>
              </a:rPr>
              <a:t>Conclusion</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F1E22080-0116-1B45-948D-4D94CE34DAAC}"/>
              </a:ext>
            </a:extLst>
          </p:cNvPr>
          <p:cNvSpPr/>
          <p:nvPr/>
        </p:nvSpPr>
        <p:spPr>
          <a:xfrm>
            <a:off x="841248" y="3337269"/>
            <a:ext cx="10509504" cy="2905686"/>
          </a:xfrm>
          <a:prstGeom prst="rect">
            <a:avLst/>
          </a:prstGeom>
        </p:spPr>
        <p:txBody>
          <a:bodyPr vert="horz" lIns="91440" tIns="45720" rIns="91440" bIns="45720" rtlCol="0">
            <a:normAutofit/>
          </a:bodyPr>
          <a:lstStyle/>
          <a:p>
            <a:pPr marL="342900" marR="0" lvl="0" indent="-228600">
              <a:lnSpc>
                <a:spcPct val="90000"/>
              </a:lnSpc>
              <a:spcBef>
                <a:spcPts val="0"/>
              </a:spcBef>
              <a:spcAft>
                <a:spcPts val="600"/>
              </a:spcAft>
              <a:buFont typeface="Arial" panose="020B0604020202020204" pitchFamily="34" charset="0"/>
              <a:buChar char="•"/>
              <a:tabLst>
                <a:tab pos="457200" algn="l"/>
              </a:tabLst>
            </a:pPr>
            <a:r>
              <a:rPr lang="en-US" sz="2200"/>
              <a:t>Neighborhoods that are close to each other have similar restaurant styles.</a:t>
            </a:r>
            <a:endParaRPr lang="en-US" sz="2200">
              <a:effectLst/>
            </a:endParaRPr>
          </a:p>
          <a:p>
            <a:pPr marL="342900" marR="0" lvl="0" indent="-228600">
              <a:lnSpc>
                <a:spcPct val="90000"/>
              </a:lnSpc>
              <a:spcBef>
                <a:spcPts val="0"/>
              </a:spcBef>
              <a:spcAft>
                <a:spcPts val="600"/>
              </a:spcAft>
              <a:buFont typeface="Arial" panose="020B0604020202020204" pitchFamily="34" charset="0"/>
              <a:buChar char="•"/>
              <a:tabLst>
                <a:tab pos="457200" algn="l"/>
              </a:tabLst>
            </a:pPr>
            <a:r>
              <a:rPr lang="en-US" sz="2200"/>
              <a:t>People who are interested in American food should go to neighborhoods near downtown, and people who are interested in Asian food should go to western area of Jersey City.</a:t>
            </a:r>
            <a:endParaRPr lang="en-US" sz="2200">
              <a:effectLst/>
            </a:endParaRPr>
          </a:p>
        </p:txBody>
      </p:sp>
    </p:spTree>
    <p:extLst>
      <p:ext uri="{BB962C8B-B14F-4D97-AF65-F5344CB8AC3E}">
        <p14:creationId xmlns:p14="http://schemas.microsoft.com/office/powerpoint/2010/main" val="1230039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387</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Zhehuan Chen</dc:creator>
  <cp:lastModifiedBy>Zhehuan Chen</cp:lastModifiedBy>
  <cp:revision>1</cp:revision>
  <dcterms:created xsi:type="dcterms:W3CDTF">2019-12-05T00:09:55Z</dcterms:created>
  <dcterms:modified xsi:type="dcterms:W3CDTF">2019-12-05T00:12:54Z</dcterms:modified>
</cp:coreProperties>
</file>