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ustic Printed" charset="1" panose="00000000000000000000"/>
      <p:regular r:id="rId21"/>
    </p:embeddedFont>
    <p:embeddedFont>
      <p:font typeface="Canva Sans Medium" charset="1" panose="020B06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4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4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20807"/>
            <a:ext cx="8979838" cy="4007289"/>
          </a:xfrm>
          <a:prstGeom prst="rect">
            <a:avLst/>
          </a:prstGeom>
        </p:spPr>
        <p:txBody>
          <a:bodyPr anchor="t" rtlCol="false" tIns="0" lIns="0" bIns="0" rIns="0">
            <a:spAutoFit/>
          </a:bodyPr>
          <a:lstStyle/>
          <a:p>
            <a:pPr algn="ctr">
              <a:lnSpc>
                <a:spcPts val="9399"/>
              </a:lnSpc>
            </a:pPr>
            <a:r>
              <a:rPr lang="en-US" sz="11190" spc="-671">
                <a:solidFill>
                  <a:srgbClr val="0B4E7C"/>
                </a:solidFill>
                <a:latin typeface="Rustic Printed"/>
                <a:ea typeface="Rustic Printed"/>
                <a:cs typeface="Rustic Printed"/>
                <a:sym typeface="Rustic Printed"/>
              </a:rPr>
              <a:t>MUSIC STORE:</a:t>
            </a:r>
          </a:p>
          <a:p>
            <a:pPr algn="ctr" marL="0" indent="0" lvl="0">
              <a:lnSpc>
                <a:spcPts val="9399"/>
              </a:lnSpc>
            </a:pPr>
            <a:r>
              <a:rPr lang="en-US" sz="11190" spc="-671">
                <a:solidFill>
                  <a:srgbClr val="0B4E7C"/>
                </a:solidFill>
                <a:latin typeface="Rustic Printed"/>
                <a:ea typeface="Rustic Printed"/>
                <a:cs typeface="Rustic Printed"/>
                <a:sym typeface="Rustic Printed"/>
              </a:rPr>
              <a:t>REVENUE INTELLIGENCE</a:t>
            </a:r>
          </a:p>
        </p:txBody>
      </p:sp>
      <p:sp>
        <p:nvSpPr>
          <p:cNvPr name="Freeform 15" id="15"/>
          <p:cNvSpPr/>
          <p:nvPr/>
        </p:nvSpPr>
        <p:spPr>
          <a:xfrm flipH="false" flipV="false" rot="4142913">
            <a:off x="12361563" y="2621106"/>
            <a:ext cx="2770524" cy="1664799"/>
          </a:xfrm>
          <a:custGeom>
            <a:avLst/>
            <a:gdLst/>
            <a:ahLst/>
            <a:cxnLst/>
            <a:rect r="r" b="b" t="t" l="l"/>
            <a:pathLst>
              <a:path h="1664799" w="2770524">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3966196" y="7092766"/>
            <a:ext cx="10355609" cy="381067"/>
          </a:xfrm>
          <a:prstGeom prst="rect">
            <a:avLst/>
          </a:prstGeom>
        </p:spPr>
        <p:txBody>
          <a:bodyPr anchor="t" rtlCol="false" tIns="0" lIns="0" bIns="0" rIns="0">
            <a:spAutoFit/>
          </a:bodyPr>
          <a:lstStyle/>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-BY AMRITA SAMUEL</a:t>
            </a:r>
          </a:p>
        </p:txBody>
      </p:sp>
      <p:sp>
        <p:nvSpPr>
          <p:cNvPr name="Freeform 17" id="17"/>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596954" y="4437355"/>
            <a:ext cx="11679354" cy="2582813"/>
          </a:xfrm>
          <a:custGeom>
            <a:avLst/>
            <a:gdLst/>
            <a:ahLst/>
            <a:cxnLst/>
            <a:rect r="r" b="b" t="t" l="l"/>
            <a:pathLst>
              <a:path h="2582813" w="11679354">
                <a:moveTo>
                  <a:pt x="0" y="0"/>
                </a:moveTo>
                <a:lnTo>
                  <a:pt x="11679353" y="0"/>
                </a:lnTo>
                <a:lnTo>
                  <a:pt x="11679353" y="2582812"/>
                </a:lnTo>
                <a:lnTo>
                  <a:pt x="0" y="2582812"/>
                </a:lnTo>
                <a:lnTo>
                  <a:pt x="0" y="0"/>
                </a:lnTo>
                <a:close/>
              </a:path>
            </a:pathLst>
          </a:custGeom>
          <a:blipFill>
            <a:blip r:embed="rId3"/>
            <a:stretch>
              <a:fillRect l="0" t="0" r="0" b="0"/>
            </a:stretch>
          </a:blipFill>
        </p:spPr>
      </p:sp>
      <p:sp>
        <p:nvSpPr>
          <p:cNvPr name="TextBox 7" id="7"/>
          <p:cNvSpPr txBox="true"/>
          <p:nvPr/>
        </p:nvSpPr>
        <p:spPr>
          <a:xfrm rot="0">
            <a:off x="1308148" y="1000125"/>
            <a:ext cx="15671704" cy="2619375"/>
          </a:xfrm>
          <a:prstGeom prst="rect">
            <a:avLst/>
          </a:prstGeom>
        </p:spPr>
        <p:txBody>
          <a:bodyPr anchor="t" rtlCol="false" tIns="0" lIns="0" bIns="0" rIns="0">
            <a:spAutoFit/>
          </a:bodyPr>
          <a:lstStyle/>
          <a:p>
            <a:pPr algn="ctr">
              <a:lnSpc>
                <a:spcPts val="4800"/>
              </a:lnSpc>
            </a:pPr>
            <a:r>
              <a:rPr lang="en-US" sz="5000" spc="-300">
                <a:solidFill>
                  <a:srgbClr val="FFFFFF"/>
                </a:solidFill>
                <a:latin typeface="Rustic Printed"/>
                <a:ea typeface="Rustic Printed"/>
                <a:cs typeface="Rustic Printed"/>
                <a:sym typeface="Rustic Printed"/>
              </a:rPr>
              <a:t> Q2: LET'S INVITE THE ARTISTS WHO HAVE WRITTEN THE MOST ROCK MUSIC IN OUR DATASET. </a:t>
            </a:r>
          </a:p>
          <a:p>
            <a:pPr algn="ctr" marL="0" indent="0" lvl="0">
              <a:lnSpc>
                <a:spcPts val="4800"/>
              </a:lnSpc>
            </a:pPr>
            <a:r>
              <a:rPr lang="en-US" sz="5000" spc="-300">
                <a:solidFill>
                  <a:srgbClr val="FFFFFF"/>
                </a:solidFill>
                <a:latin typeface="Rustic Printed"/>
                <a:ea typeface="Rustic Printed"/>
                <a:cs typeface="Rustic Printed"/>
                <a:sym typeface="Rustic Printed"/>
              </a:rPr>
              <a:t>Write a query that returns the Artist name and total track count of the top 10 rock bands.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348882" y="2447584"/>
            <a:ext cx="7669569" cy="6247213"/>
          </a:xfrm>
          <a:custGeom>
            <a:avLst/>
            <a:gdLst/>
            <a:ahLst/>
            <a:cxnLst/>
            <a:rect r="r" b="b" t="t" l="l"/>
            <a:pathLst>
              <a:path h="6247213" w="7669569">
                <a:moveTo>
                  <a:pt x="0" y="0"/>
                </a:moveTo>
                <a:lnTo>
                  <a:pt x="7669569" y="0"/>
                </a:lnTo>
                <a:lnTo>
                  <a:pt x="7669569" y="6247213"/>
                </a:lnTo>
                <a:lnTo>
                  <a:pt x="0" y="62472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142298" y="4271519"/>
            <a:ext cx="10728955" cy="3094564"/>
          </a:xfrm>
          <a:custGeom>
            <a:avLst/>
            <a:gdLst/>
            <a:ahLst/>
            <a:cxnLst/>
            <a:rect r="r" b="b" t="t" l="l"/>
            <a:pathLst>
              <a:path h="3094564" w="10728955">
                <a:moveTo>
                  <a:pt x="0" y="0"/>
                </a:moveTo>
                <a:lnTo>
                  <a:pt x="10728955" y="0"/>
                </a:lnTo>
                <a:lnTo>
                  <a:pt x="10728955" y="3094564"/>
                </a:lnTo>
                <a:lnTo>
                  <a:pt x="0" y="3094564"/>
                </a:lnTo>
                <a:lnTo>
                  <a:pt x="0" y="0"/>
                </a:lnTo>
                <a:close/>
              </a:path>
            </a:pathLst>
          </a:custGeom>
          <a:blipFill>
            <a:blip r:embed="rId5"/>
            <a:stretch>
              <a:fillRect l="0" t="0" r="0" b="0"/>
            </a:stretch>
          </a:blipFill>
        </p:spPr>
      </p:sp>
      <p:sp>
        <p:nvSpPr>
          <p:cNvPr name="TextBox 5" id="5"/>
          <p:cNvSpPr txBox="true"/>
          <p:nvPr/>
        </p:nvSpPr>
        <p:spPr>
          <a:xfrm rot="0">
            <a:off x="7320687" y="302314"/>
            <a:ext cx="10550566" cy="2880360"/>
          </a:xfrm>
          <a:prstGeom prst="rect">
            <a:avLst/>
          </a:prstGeom>
        </p:spPr>
        <p:txBody>
          <a:bodyPr anchor="t" rtlCol="false" tIns="0" lIns="0" bIns="0" rIns="0">
            <a:spAutoFit/>
          </a:bodyPr>
          <a:lstStyle/>
          <a:p>
            <a:pPr algn="l">
              <a:lnSpc>
                <a:spcPts val="4320"/>
              </a:lnSpc>
            </a:pPr>
            <a:r>
              <a:rPr lang="en-US" sz="4500" spc="-270">
                <a:solidFill>
                  <a:srgbClr val="0B4E7C"/>
                </a:solidFill>
                <a:latin typeface="Rustic Printed"/>
                <a:ea typeface="Rustic Printed"/>
                <a:cs typeface="Rustic Printed"/>
                <a:sym typeface="Rustic Printed"/>
              </a:rPr>
              <a:t>Q3: RETURN ALL THE TRACK NAMES THAT HAVE A SONG LENGTH LONGER THAN THE AVERAGE SONG LENGTH. </a:t>
            </a:r>
          </a:p>
          <a:p>
            <a:pPr algn="l" marL="0" indent="0" lvl="0">
              <a:lnSpc>
                <a:spcPts val="4320"/>
              </a:lnSpc>
            </a:pPr>
            <a:r>
              <a:rPr lang="en-US" sz="4500" spc="-270">
                <a:solidFill>
                  <a:srgbClr val="0B4E7C"/>
                </a:solidFill>
                <a:latin typeface="Rustic Printed"/>
                <a:ea typeface="Rustic Printed"/>
                <a:cs typeface="Rustic Printed"/>
                <a:sym typeface="Rustic Printed"/>
              </a:rPr>
              <a:t>Return the Name and Milliseconds for each track. Order by the song length with the longest songs listed first.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028091" y="558814"/>
            <a:ext cx="7259909" cy="7233510"/>
          </a:xfrm>
          <a:custGeom>
            <a:avLst/>
            <a:gdLst/>
            <a:ahLst/>
            <a:cxnLst/>
            <a:rect r="r" b="b" t="t" l="l"/>
            <a:pathLst>
              <a:path h="7233510" w="7259909">
                <a:moveTo>
                  <a:pt x="0" y="0"/>
                </a:moveTo>
                <a:lnTo>
                  <a:pt x="7259909" y="0"/>
                </a:lnTo>
                <a:lnTo>
                  <a:pt x="7259909" y="7233509"/>
                </a:lnTo>
                <a:lnTo>
                  <a:pt x="0" y="72335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486138" y="3421648"/>
            <a:ext cx="7077049" cy="6234948"/>
          </a:xfrm>
          <a:custGeom>
            <a:avLst/>
            <a:gdLst/>
            <a:ahLst/>
            <a:cxnLst/>
            <a:rect r="r" b="b" t="t" l="l"/>
            <a:pathLst>
              <a:path h="6234948" w="7077049">
                <a:moveTo>
                  <a:pt x="0" y="0"/>
                </a:moveTo>
                <a:lnTo>
                  <a:pt x="7077049" y="0"/>
                </a:lnTo>
                <a:lnTo>
                  <a:pt x="7077049" y="6234949"/>
                </a:lnTo>
                <a:lnTo>
                  <a:pt x="0" y="6234949"/>
                </a:lnTo>
                <a:lnTo>
                  <a:pt x="0" y="0"/>
                </a:lnTo>
                <a:close/>
              </a:path>
            </a:pathLst>
          </a:custGeom>
          <a:blipFill>
            <a:blip r:embed="rId5"/>
            <a:stretch>
              <a:fillRect l="0" t="0" r="0" b="0"/>
            </a:stretch>
          </a:blipFill>
        </p:spPr>
      </p:sp>
      <p:sp>
        <p:nvSpPr>
          <p:cNvPr name="TextBox 5" id="5"/>
          <p:cNvSpPr txBox="true"/>
          <p:nvPr/>
        </p:nvSpPr>
        <p:spPr>
          <a:xfrm rot="0">
            <a:off x="311918" y="-38100"/>
            <a:ext cx="10569388" cy="3247821"/>
          </a:xfrm>
          <a:prstGeom prst="rect">
            <a:avLst/>
          </a:prstGeom>
        </p:spPr>
        <p:txBody>
          <a:bodyPr anchor="t" rtlCol="false" tIns="0" lIns="0" bIns="0" rIns="0">
            <a:spAutoFit/>
          </a:bodyPr>
          <a:lstStyle/>
          <a:p>
            <a:pPr algn="l">
              <a:lnSpc>
                <a:spcPts val="6721"/>
              </a:lnSpc>
            </a:pPr>
            <a:r>
              <a:rPr lang="en-US" sz="7001" spc="-420">
                <a:solidFill>
                  <a:srgbClr val="0B4E7C"/>
                </a:solidFill>
                <a:latin typeface="Rustic Printed"/>
                <a:ea typeface="Rustic Printed"/>
                <a:cs typeface="Rustic Printed"/>
                <a:sym typeface="Rustic Printed"/>
              </a:rPr>
              <a:t>PART3-ADVANCED Q’S:</a:t>
            </a:r>
          </a:p>
          <a:p>
            <a:pPr algn="l">
              <a:lnSpc>
                <a:spcPts val="6721"/>
              </a:lnSpc>
            </a:pPr>
          </a:p>
          <a:p>
            <a:pPr algn="l" marL="0" indent="0" lvl="0">
              <a:lnSpc>
                <a:spcPts val="3537"/>
              </a:lnSpc>
            </a:pPr>
            <a:r>
              <a:rPr lang="en-US" sz="3685" spc="-221">
                <a:solidFill>
                  <a:srgbClr val="0B4E7C"/>
                </a:solidFill>
                <a:latin typeface="Rustic Printed"/>
                <a:ea typeface="Rustic Printed"/>
                <a:cs typeface="Rustic Printed"/>
                <a:sym typeface="Rustic Printed"/>
              </a:rPr>
              <a:t> Q1) Q1: FIND HOW MUCH AMOUNT SPENT BY EACH CUSTOMER ON ARTISTS? WRITE A QUERY TO RETURN CUSTOMER NAME, ARTIST NAME AND TOTAL SPENT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868603" y="4148366"/>
            <a:ext cx="12257978" cy="4376332"/>
          </a:xfrm>
          <a:custGeom>
            <a:avLst/>
            <a:gdLst/>
            <a:ahLst/>
            <a:cxnLst/>
            <a:rect r="r" b="b" t="t" l="l"/>
            <a:pathLst>
              <a:path h="4376332" w="12257978">
                <a:moveTo>
                  <a:pt x="0" y="0"/>
                </a:moveTo>
                <a:lnTo>
                  <a:pt x="12257978" y="0"/>
                </a:lnTo>
                <a:lnTo>
                  <a:pt x="12257978" y="4376332"/>
                </a:lnTo>
                <a:lnTo>
                  <a:pt x="0" y="4376332"/>
                </a:lnTo>
                <a:lnTo>
                  <a:pt x="0" y="0"/>
                </a:lnTo>
                <a:close/>
              </a:path>
            </a:pathLst>
          </a:custGeom>
          <a:blipFill>
            <a:blip r:embed="rId3"/>
            <a:stretch>
              <a:fillRect l="0" t="0" r="0" b="0"/>
            </a:stretch>
          </a:blipFill>
        </p:spPr>
      </p:sp>
      <p:sp>
        <p:nvSpPr>
          <p:cNvPr name="TextBox 7" id="7"/>
          <p:cNvSpPr txBox="true"/>
          <p:nvPr/>
        </p:nvSpPr>
        <p:spPr>
          <a:xfrm rot="0">
            <a:off x="1028700" y="1000125"/>
            <a:ext cx="15937783" cy="2779015"/>
          </a:xfrm>
          <a:prstGeom prst="rect">
            <a:avLst/>
          </a:prstGeom>
        </p:spPr>
        <p:txBody>
          <a:bodyPr anchor="t" rtlCol="false" tIns="0" lIns="0" bIns="0" rIns="0">
            <a:spAutoFit/>
          </a:bodyPr>
          <a:lstStyle/>
          <a:p>
            <a:pPr algn="ctr">
              <a:lnSpc>
                <a:spcPts val="4128"/>
              </a:lnSpc>
            </a:pPr>
            <a:r>
              <a:rPr lang="en-US" sz="4300" spc="-258">
                <a:solidFill>
                  <a:srgbClr val="FFFFFF"/>
                </a:solidFill>
                <a:latin typeface="Rustic Printed"/>
                <a:ea typeface="Rustic Printed"/>
                <a:cs typeface="Rustic Printed"/>
                <a:sym typeface="Rustic Printed"/>
              </a:rPr>
              <a:t>Q2:WE WANT TO FIND OUT THE MOST POPULAR MUSIC GENRE FOR EACH COUNTRY. WE DETERMINE THE MOST POPULAR GENRE AS THE GENRE </a:t>
            </a:r>
          </a:p>
          <a:p>
            <a:pPr algn="ctr">
              <a:lnSpc>
                <a:spcPts val="4128"/>
              </a:lnSpc>
            </a:pPr>
            <a:r>
              <a:rPr lang="en-US" sz="4300" spc="-258">
                <a:solidFill>
                  <a:srgbClr val="FFFFFF"/>
                </a:solidFill>
                <a:latin typeface="Rustic Printed"/>
                <a:ea typeface="Rustic Printed"/>
                <a:cs typeface="Rustic Printed"/>
                <a:sym typeface="Rustic Printed"/>
              </a:rPr>
              <a:t>WITH THE HIGHEST AMOUNT OF PURCHASES. WRITE A QUERY THAT RETURNS EACH COUNTRY ALONG WITH THE TOP GENRE. FOR COUNTRIES WHERE </a:t>
            </a:r>
          </a:p>
          <a:p>
            <a:pPr algn="ctr" marL="0" indent="0" lvl="0">
              <a:lnSpc>
                <a:spcPts val="4128"/>
              </a:lnSpc>
            </a:pPr>
            <a:r>
              <a:rPr lang="en-US" sz="4300" spc="-258">
                <a:solidFill>
                  <a:srgbClr val="FFFFFF"/>
                </a:solidFill>
                <a:latin typeface="Rustic Printed"/>
                <a:ea typeface="Rustic Printed"/>
                <a:cs typeface="Rustic Printed"/>
                <a:sym typeface="Rustic Printed"/>
              </a:rPr>
              <a:t>THE MAXIMUM NUMBER OF PURCHASES IS SHARED RETURN ALL GENRES.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489468" y="4534312"/>
            <a:ext cx="12164445" cy="2839098"/>
          </a:xfrm>
          <a:custGeom>
            <a:avLst/>
            <a:gdLst/>
            <a:ahLst/>
            <a:cxnLst/>
            <a:rect r="r" b="b" t="t" l="l"/>
            <a:pathLst>
              <a:path h="2839098" w="12164445">
                <a:moveTo>
                  <a:pt x="0" y="0"/>
                </a:moveTo>
                <a:lnTo>
                  <a:pt x="12164445" y="0"/>
                </a:lnTo>
                <a:lnTo>
                  <a:pt x="12164445" y="2839099"/>
                </a:lnTo>
                <a:lnTo>
                  <a:pt x="0" y="2839099"/>
                </a:lnTo>
                <a:lnTo>
                  <a:pt x="0" y="0"/>
                </a:lnTo>
                <a:close/>
              </a:path>
            </a:pathLst>
          </a:custGeom>
          <a:blipFill>
            <a:blip r:embed="rId3"/>
            <a:stretch>
              <a:fillRect l="0" t="0" r="0" b="0"/>
            </a:stretch>
          </a:blipFill>
        </p:spPr>
      </p:sp>
      <p:sp>
        <p:nvSpPr>
          <p:cNvPr name="TextBox 7" id="7"/>
          <p:cNvSpPr txBox="true"/>
          <p:nvPr/>
        </p:nvSpPr>
        <p:spPr>
          <a:xfrm rot="0">
            <a:off x="1028700" y="1009650"/>
            <a:ext cx="16230600" cy="2999007"/>
          </a:xfrm>
          <a:prstGeom prst="rect">
            <a:avLst/>
          </a:prstGeom>
        </p:spPr>
        <p:txBody>
          <a:bodyPr anchor="t" rtlCol="false" tIns="0" lIns="0" bIns="0" rIns="0">
            <a:spAutoFit/>
          </a:bodyPr>
          <a:lstStyle/>
          <a:p>
            <a:pPr algn="ctr">
              <a:lnSpc>
                <a:spcPts val="3792"/>
              </a:lnSpc>
            </a:pPr>
            <a:r>
              <a:rPr lang="en-US" sz="3950" spc="-237">
                <a:solidFill>
                  <a:srgbClr val="FFFFFF"/>
                </a:solidFill>
                <a:latin typeface="Rustic Printed"/>
                <a:ea typeface="Rustic Printed"/>
                <a:cs typeface="Rustic Printed"/>
                <a:sym typeface="Rustic Printed"/>
              </a:rPr>
              <a:t>Q3: WRITE A QUERY THAT DETERMINES THE CUSTOMER THAT HAS SPENT THE MOST ON MUSIC FOR EACH COUNTRY. </a:t>
            </a:r>
          </a:p>
          <a:p>
            <a:pPr algn="ctr">
              <a:lnSpc>
                <a:spcPts val="3792"/>
              </a:lnSpc>
            </a:pPr>
            <a:r>
              <a:rPr lang="en-US" sz="3950" spc="-237">
                <a:solidFill>
                  <a:srgbClr val="FFFFFF"/>
                </a:solidFill>
                <a:latin typeface="Rustic Printed"/>
                <a:ea typeface="Rustic Printed"/>
                <a:cs typeface="Rustic Printed"/>
                <a:sym typeface="Rustic Printed"/>
              </a:rPr>
              <a:t>Write a query that returns the country along with the top customer and how much they spent. </a:t>
            </a:r>
          </a:p>
          <a:p>
            <a:pPr algn="ctr" marL="0" indent="0" lvl="0">
              <a:lnSpc>
                <a:spcPts val="3792"/>
              </a:lnSpc>
            </a:pPr>
            <a:r>
              <a:rPr lang="en-US" sz="3950" spc="-237">
                <a:solidFill>
                  <a:srgbClr val="FFFFFF"/>
                </a:solidFill>
                <a:latin typeface="Rustic Printed"/>
                <a:ea typeface="Rustic Printed"/>
                <a:cs typeface="Rustic Printed"/>
                <a:sym typeface="Rustic Printed"/>
              </a:rPr>
              <a:t>For countries where the top amount spent is shared, provide all customers who spent this amount.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818354"/>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 VERY MUCH!</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4950" y="1763005"/>
            <a:ext cx="8435223"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INTRODUCTION: </a:t>
            </a:r>
          </a:p>
        </p:txBody>
      </p:sp>
      <p:sp>
        <p:nvSpPr>
          <p:cNvPr name="TextBox 4" id="4"/>
          <p:cNvSpPr txBox="true"/>
          <p:nvPr/>
        </p:nvSpPr>
        <p:spPr>
          <a:xfrm rot="0">
            <a:off x="284144" y="3873984"/>
            <a:ext cx="10701765" cy="3997164"/>
          </a:xfrm>
          <a:prstGeom prst="rect">
            <a:avLst/>
          </a:prstGeom>
        </p:spPr>
        <p:txBody>
          <a:bodyPr anchor="t" rtlCol="false" tIns="0" lIns="0" bIns="0" rIns="0">
            <a:spAutoFit/>
          </a:bodyPr>
          <a:lstStyle/>
          <a:p>
            <a:pPr algn="l" marL="0" indent="0" lvl="0">
              <a:lnSpc>
                <a:spcPts val="2927"/>
              </a:lnSpc>
              <a:spcBef>
                <a:spcPct val="0"/>
              </a:spcBef>
            </a:pPr>
            <a:r>
              <a:rPr lang="en-US" b="true" sz="2168" spc="130" u="none">
                <a:solidFill>
                  <a:srgbClr val="0B4E7C"/>
                </a:solidFill>
                <a:latin typeface="Canva Sans Medium"/>
                <a:ea typeface="Canva Sans Medium"/>
                <a:cs typeface="Canva Sans Medium"/>
                <a:sym typeface="Canva Sans Medium"/>
              </a:rPr>
              <a:t> The Music Store Revenue Intelligence project leverages SQL queries to analyze key revenue drivers, customer spending patterns, and market trends in a digital music store. It utilizes various SQL concepts, including aggregation functions (SUM, COUNT, AVG) for revenue calculations, JOIN operations (including INNER JOIN and LEFT JOIN) to combine customer, invoice, and track data, subqueries and Common Table Expressions (CTEs) for filtering top artists and customer spending, window functions (ROW_NUMBER()) for ranking top customers and genres by country, and sorting (ORDER BY) and grouping (GROUP BY) for structured analysis. The project offers data-driven insights to optimize sales, marketing, and artist collaborations.</a:t>
            </a:r>
          </a:p>
        </p:txBody>
      </p:sp>
      <p:sp>
        <p:nvSpPr>
          <p:cNvPr name="Freeform 5" id="5"/>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101458" y="3482692"/>
            <a:ext cx="10576944" cy="4176997"/>
          </a:xfrm>
          <a:custGeom>
            <a:avLst/>
            <a:gdLst/>
            <a:ahLst/>
            <a:cxnLst/>
            <a:rect r="r" b="b" t="t" l="l"/>
            <a:pathLst>
              <a:path h="4176997" w="10576944">
                <a:moveTo>
                  <a:pt x="0" y="0"/>
                </a:moveTo>
                <a:lnTo>
                  <a:pt x="10576945" y="0"/>
                </a:lnTo>
                <a:lnTo>
                  <a:pt x="10576945" y="4176997"/>
                </a:lnTo>
                <a:lnTo>
                  <a:pt x="0" y="4176997"/>
                </a:lnTo>
                <a:lnTo>
                  <a:pt x="0" y="0"/>
                </a:lnTo>
                <a:close/>
              </a:path>
            </a:pathLst>
          </a:custGeom>
          <a:blipFill>
            <a:blip r:embed="rId3"/>
            <a:stretch>
              <a:fillRect l="0" t="0" r="0" b="0"/>
            </a:stretch>
          </a:blipFill>
        </p:spPr>
      </p:sp>
      <p:sp>
        <p:nvSpPr>
          <p:cNvPr name="TextBox 7" id="7"/>
          <p:cNvSpPr txBox="true"/>
          <p:nvPr/>
        </p:nvSpPr>
        <p:spPr>
          <a:xfrm rot="0">
            <a:off x="3249437" y="1359918"/>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SCHEMA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028091" y="558814"/>
            <a:ext cx="7259909" cy="7233510"/>
          </a:xfrm>
          <a:custGeom>
            <a:avLst/>
            <a:gdLst/>
            <a:ahLst/>
            <a:cxnLst/>
            <a:rect r="r" b="b" t="t" l="l"/>
            <a:pathLst>
              <a:path h="7233510" w="7259909">
                <a:moveTo>
                  <a:pt x="0" y="0"/>
                </a:moveTo>
                <a:lnTo>
                  <a:pt x="7259909" y="0"/>
                </a:lnTo>
                <a:lnTo>
                  <a:pt x="7259909" y="7233509"/>
                </a:lnTo>
                <a:lnTo>
                  <a:pt x="0" y="72335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311918" y="4455992"/>
            <a:ext cx="10569388" cy="1375017"/>
          </a:xfrm>
          <a:custGeom>
            <a:avLst/>
            <a:gdLst/>
            <a:ahLst/>
            <a:cxnLst/>
            <a:rect r="r" b="b" t="t" l="l"/>
            <a:pathLst>
              <a:path h="1375017" w="10569388">
                <a:moveTo>
                  <a:pt x="0" y="0"/>
                </a:moveTo>
                <a:lnTo>
                  <a:pt x="10569388" y="0"/>
                </a:lnTo>
                <a:lnTo>
                  <a:pt x="10569388" y="1375016"/>
                </a:lnTo>
                <a:lnTo>
                  <a:pt x="0" y="1375016"/>
                </a:lnTo>
                <a:lnTo>
                  <a:pt x="0" y="0"/>
                </a:lnTo>
                <a:close/>
              </a:path>
            </a:pathLst>
          </a:custGeom>
          <a:blipFill>
            <a:blip r:embed="rId5"/>
            <a:stretch>
              <a:fillRect l="0" t="0" r="0" b="-3274"/>
            </a:stretch>
          </a:blipFill>
        </p:spPr>
      </p:sp>
      <p:sp>
        <p:nvSpPr>
          <p:cNvPr name="TextBox 5" id="5"/>
          <p:cNvSpPr txBox="true"/>
          <p:nvPr/>
        </p:nvSpPr>
        <p:spPr>
          <a:xfrm rot="0">
            <a:off x="311918" y="-57150"/>
            <a:ext cx="9267102" cy="3802380"/>
          </a:xfrm>
          <a:prstGeom prst="rect">
            <a:avLst/>
          </a:prstGeom>
        </p:spPr>
        <p:txBody>
          <a:bodyPr anchor="t" rtlCol="false" tIns="0" lIns="0" bIns="0" rIns="0">
            <a:spAutoFit/>
          </a:bodyPr>
          <a:lstStyle/>
          <a:p>
            <a:pPr algn="l">
              <a:lnSpc>
                <a:spcPts val="9120"/>
              </a:lnSpc>
            </a:pPr>
            <a:r>
              <a:rPr lang="en-US" sz="9500" spc="-570">
                <a:solidFill>
                  <a:srgbClr val="0B4E7C"/>
                </a:solidFill>
                <a:latin typeface="Rustic Printed"/>
                <a:ea typeface="Rustic Printed"/>
                <a:cs typeface="Rustic Printed"/>
                <a:sym typeface="Rustic Printed"/>
              </a:rPr>
              <a:t>PART1-EASY Q’S:</a:t>
            </a:r>
          </a:p>
          <a:p>
            <a:pPr algn="l">
              <a:lnSpc>
                <a:spcPts val="9120"/>
              </a:lnSpc>
            </a:pPr>
          </a:p>
          <a:p>
            <a:pPr algn="l">
              <a:lnSpc>
                <a:spcPts val="4800"/>
              </a:lnSpc>
            </a:pPr>
            <a:r>
              <a:rPr lang="en-US" sz="5000" spc="-300">
                <a:solidFill>
                  <a:srgbClr val="0B4E7C"/>
                </a:solidFill>
                <a:latin typeface="Rustic Printed"/>
                <a:ea typeface="Rustic Printed"/>
                <a:cs typeface="Rustic Printed"/>
                <a:sym typeface="Rustic Printed"/>
              </a:rPr>
              <a:t> Q1)WHO IS THE SENIOR MOST EMPLOYEE     </a:t>
            </a:r>
          </a:p>
          <a:p>
            <a:pPr algn="l" marL="0" indent="0" lvl="0">
              <a:lnSpc>
                <a:spcPts val="4800"/>
              </a:lnSpc>
            </a:pPr>
            <a:r>
              <a:rPr lang="en-US" sz="5000" spc="-300">
                <a:solidFill>
                  <a:srgbClr val="0B4E7C"/>
                </a:solidFill>
                <a:latin typeface="Rustic Printed"/>
                <a:ea typeface="Rustic Printed"/>
                <a:cs typeface="Rustic Printed"/>
                <a:sym typeface="Rustic Printed"/>
              </a:rPr>
              <a:t>BASED ON JOB TITLE?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026223" y="4075177"/>
            <a:ext cx="10235554" cy="2136647"/>
          </a:xfrm>
          <a:custGeom>
            <a:avLst/>
            <a:gdLst/>
            <a:ahLst/>
            <a:cxnLst/>
            <a:rect r="r" b="b" t="t" l="l"/>
            <a:pathLst>
              <a:path h="2136647" w="10235554">
                <a:moveTo>
                  <a:pt x="0" y="0"/>
                </a:moveTo>
                <a:lnTo>
                  <a:pt x="10235554" y="0"/>
                </a:lnTo>
                <a:lnTo>
                  <a:pt x="10235554" y="2136646"/>
                </a:lnTo>
                <a:lnTo>
                  <a:pt x="0" y="2136646"/>
                </a:lnTo>
                <a:lnTo>
                  <a:pt x="0" y="0"/>
                </a:lnTo>
                <a:close/>
              </a:path>
            </a:pathLst>
          </a:custGeom>
          <a:blipFill>
            <a:blip r:embed="rId3"/>
            <a:stretch>
              <a:fillRect l="0" t="0" r="0" b="0"/>
            </a:stretch>
          </a:blipFill>
        </p:spPr>
      </p:sp>
      <p:sp>
        <p:nvSpPr>
          <p:cNvPr name="TextBox 7" id="7"/>
          <p:cNvSpPr txBox="true"/>
          <p:nvPr/>
        </p:nvSpPr>
        <p:spPr>
          <a:xfrm rot="0">
            <a:off x="2917616" y="990600"/>
            <a:ext cx="12002568" cy="2354579"/>
          </a:xfrm>
          <a:prstGeom prst="rect">
            <a:avLst/>
          </a:prstGeom>
        </p:spPr>
        <p:txBody>
          <a:bodyPr anchor="t" rtlCol="false" tIns="0" lIns="0" bIns="0" rIns="0">
            <a:spAutoFit/>
          </a:bodyPr>
          <a:lstStyle/>
          <a:p>
            <a:pPr algn="ctr" marL="0" indent="0" lvl="0">
              <a:lnSpc>
                <a:spcPts val="8159"/>
              </a:lnSpc>
            </a:pPr>
            <a:r>
              <a:rPr lang="en-US" sz="8499" spc="-509">
                <a:solidFill>
                  <a:srgbClr val="FFFFFF"/>
                </a:solidFill>
                <a:latin typeface="Rustic Printed"/>
                <a:ea typeface="Rustic Printed"/>
                <a:cs typeface="Rustic Printed"/>
                <a:sym typeface="Rustic Printed"/>
              </a:rPr>
              <a:t>Q2)WHICH COUNTRIES HAVE THE MOST INVOICES?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67312" y="2019894"/>
            <a:ext cx="7669569" cy="6247213"/>
          </a:xfrm>
          <a:custGeom>
            <a:avLst/>
            <a:gdLst/>
            <a:ahLst/>
            <a:cxnLst/>
            <a:rect r="r" b="b" t="t" l="l"/>
            <a:pathLst>
              <a:path h="6247213" w="7669569">
                <a:moveTo>
                  <a:pt x="0" y="0"/>
                </a:moveTo>
                <a:lnTo>
                  <a:pt x="7669569" y="0"/>
                </a:lnTo>
                <a:lnTo>
                  <a:pt x="7669569" y="6247212"/>
                </a:lnTo>
                <a:lnTo>
                  <a:pt x="0" y="62472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693799" y="3612615"/>
            <a:ext cx="9159658" cy="2724120"/>
          </a:xfrm>
          <a:custGeom>
            <a:avLst/>
            <a:gdLst/>
            <a:ahLst/>
            <a:cxnLst/>
            <a:rect r="r" b="b" t="t" l="l"/>
            <a:pathLst>
              <a:path h="2724120" w="9159658">
                <a:moveTo>
                  <a:pt x="0" y="0"/>
                </a:moveTo>
                <a:lnTo>
                  <a:pt x="9159658" y="0"/>
                </a:lnTo>
                <a:lnTo>
                  <a:pt x="9159658" y="2724120"/>
                </a:lnTo>
                <a:lnTo>
                  <a:pt x="0" y="2724120"/>
                </a:lnTo>
                <a:lnTo>
                  <a:pt x="0" y="0"/>
                </a:lnTo>
                <a:close/>
              </a:path>
            </a:pathLst>
          </a:custGeom>
          <a:blipFill>
            <a:blip r:embed="rId5"/>
            <a:stretch>
              <a:fillRect l="0" t="-5784" r="0" b="0"/>
            </a:stretch>
          </a:blipFill>
        </p:spPr>
      </p:sp>
      <p:sp>
        <p:nvSpPr>
          <p:cNvPr name="TextBox 5" id="5"/>
          <p:cNvSpPr txBox="true"/>
          <p:nvPr/>
        </p:nvSpPr>
        <p:spPr>
          <a:xfrm rot="0">
            <a:off x="8693799" y="292789"/>
            <a:ext cx="9177453" cy="2354579"/>
          </a:xfrm>
          <a:prstGeom prst="rect">
            <a:avLst/>
          </a:prstGeom>
        </p:spPr>
        <p:txBody>
          <a:bodyPr anchor="t" rtlCol="false" tIns="0" lIns="0" bIns="0" rIns="0">
            <a:spAutoFit/>
          </a:bodyPr>
          <a:lstStyle/>
          <a:p>
            <a:pPr algn="l" marL="0" indent="0" lvl="0">
              <a:lnSpc>
                <a:spcPts val="8159"/>
              </a:lnSpc>
            </a:pPr>
            <a:r>
              <a:rPr lang="en-US" sz="8499" spc="-509">
                <a:solidFill>
                  <a:srgbClr val="0B4E7C"/>
                </a:solidFill>
                <a:latin typeface="Rustic Printed"/>
                <a:ea typeface="Rustic Printed"/>
                <a:cs typeface="Rustic Printed"/>
                <a:sym typeface="Rustic Printed"/>
              </a:rPr>
              <a:t>Q3)WHAT ARE THE TOP 3 VALUES OF TOP INVOICE?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838609" y="4536769"/>
            <a:ext cx="10610783" cy="1753702"/>
          </a:xfrm>
          <a:custGeom>
            <a:avLst/>
            <a:gdLst/>
            <a:ahLst/>
            <a:cxnLst/>
            <a:rect r="r" b="b" t="t" l="l"/>
            <a:pathLst>
              <a:path h="1753702" w="10610783">
                <a:moveTo>
                  <a:pt x="0" y="0"/>
                </a:moveTo>
                <a:lnTo>
                  <a:pt x="10610782" y="0"/>
                </a:lnTo>
                <a:lnTo>
                  <a:pt x="10610782" y="1753702"/>
                </a:lnTo>
                <a:lnTo>
                  <a:pt x="0" y="1753702"/>
                </a:lnTo>
                <a:lnTo>
                  <a:pt x="0" y="0"/>
                </a:lnTo>
                <a:close/>
              </a:path>
            </a:pathLst>
          </a:custGeom>
          <a:blipFill>
            <a:blip r:embed="rId3"/>
            <a:stretch>
              <a:fillRect l="0" t="0" r="0" b="0"/>
            </a:stretch>
          </a:blipFill>
        </p:spPr>
      </p:sp>
      <p:sp>
        <p:nvSpPr>
          <p:cNvPr name="TextBox 7" id="7"/>
          <p:cNvSpPr txBox="true"/>
          <p:nvPr/>
        </p:nvSpPr>
        <p:spPr>
          <a:xfrm rot="0">
            <a:off x="1028700" y="1000125"/>
            <a:ext cx="15937783" cy="2779015"/>
          </a:xfrm>
          <a:prstGeom prst="rect">
            <a:avLst/>
          </a:prstGeom>
        </p:spPr>
        <p:txBody>
          <a:bodyPr anchor="t" rtlCol="false" tIns="0" lIns="0" bIns="0" rIns="0">
            <a:spAutoFit/>
          </a:bodyPr>
          <a:lstStyle/>
          <a:p>
            <a:pPr algn="ctr">
              <a:lnSpc>
                <a:spcPts val="4128"/>
              </a:lnSpc>
            </a:pPr>
            <a:r>
              <a:rPr lang="en-US" sz="4300" spc="-258">
                <a:solidFill>
                  <a:srgbClr val="FFFFFF"/>
                </a:solidFill>
                <a:latin typeface="Rustic Printed"/>
                <a:ea typeface="Rustic Printed"/>
                <a:cs typeface="Rustic Printed"/>
                <a:sym typeface="Rustic Printed"/>
              </a:rPr>
              <a:t>Q4: WHICH CITY HAS THE BEST CUSTOMERS? WE WOULD LIKE TO THROW A PROMOTIONAL MUSIC FESTIVAL IN THE CITY WE MADE THE MOST MONEY. </a:t>
            </a:r>
          </a:p>
          <a:p>
            <a:pPr algn="ctr">
              <a:lnSpc>
                <a:spcPts val="4128"/>
              </a:lnSpc>
            </a:pPr>
            <a:r>
              <a:rPr lang="en-US" sz="4300" spc="-258">
                <a:solidFill>
                  <a:srgbClr val="FFFFFF"/>
                </a:solidFill>
                <a:latin typeface="Rustic Printed"/>
                <a:ea typeface="Rustic Printed"/>
                <a:cs typeface="Rustic Printed"/>
                <a:sym typeface="Rustic Printed"/>
              </a:rPr>
              <a:t>Write a query that returns one city that has the highest sum of invoice totals. </a:t>
            </a:r>
          </a:p>
          <a:p>
            <a:pPr algn="ctr" marL="0" indent="0" lvl="0">
              <a:lnSpc>
                <a:spcPts val="4128"/>
              </a:lnSpc>
            </a:pPr>
            <a:r>
              <a:rPr lang="en-US" sz="4300" spc="-258">
                <a:solidFill>
                  <a:srgbClr val="FFFFFF"/>
                </a:solidFill>
                <a:latin typeface="Rustic Printed"/>
                <a:ea typeface="Rustic Printed"/>
                <a:cs typeface="Rustic Printed"/>
                <a:sym typeface="Rustic Printed"/>
              </a:rPr>
              <a:t>Return both the city name &amp; sum of all invoice totals.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284144" y="196876"/>
            <a:ext cx="12691344" cy="2619375"/>
          </a:xfrm>
          <a:prstGeom prst="rect">
            <a:avLst/>
          </a:prstGeom>
        </p:spPr>
        <p:txBody>
          <a:bodyPr anchor="t" rtlCol="false" tIns="0" lIns="0" bIns="0" rIns="0">
            <a:spAutoFit/>
          </a:bodyPr>
          <a:lstStyle/>
          <a:p>
            <a:pPr algn="l" marL="0" indent="0" lvl="0">
              <a:lnSpc>
                <a:spcPts val="4800"/>
              </a:lnSpc>
            </a:pPr>
            <a:r>
              <a:rPr lang="en-US" sz="5000" spc="-300">
                <a:solidFill>
                  <a:srgbClr val="0B4E7C"/>
                </a:solidFill>
                <a:latin typeface="Rustic Printed"/>
                <a:ea typeface="Rustic Printed"/>
                <a:cs typeface="Rustic Printed"/>
                <a:sym typeface="Rustic Printed"/>
              </a:rPr>
              <a:t>Q5: WHO IS THE BEST CUSTOMER? THE CUSTOMER WHO HAS SPENT THE MOST MONEY WILL BE DECLARED THE BEST CUSTOMER. </a:t>
            </a:r>
            <a:r>
              <a:rPr lang="en-US" sz="5000" spc="-300">
                <a:solidFill>
                  <a:srgbClr val="0B4E7C"/>
                </a:solidFill>
                <a:latin typeface="Rustic Printed"/>
                <a:ea typeface="Rustic Printed"/>
                <a:cs typeface="Rustic Printed"/>
                <a:sym typeface="Rustic Printed"/>
              </a:rPr>
              <a:t>Write a query that returns the person who has spent the most money.</a:t>
            </a:r>
          </a:p>
        </p:txBody>
      </p:sp>
      <p:sp>
        <p:nvSpPr>
          <p:cNvPr name="Freeform 4" id="4"/>
          <p:cNvSpPr/>
          <p:nvPr/>
        </p:nvSpPr>
        <p:spPr>
          <a:xfrm flipH="false" flipV="false" rot="0">
            <a:off x="11841291" y="1840700"/>
            <a:ext cx="6273391" cy="5862769"/>
          </a:xfrm>
          <a:custGeom>
            <a:avLst/>
            <a:gdLst/>
            <a:ahLst/>
            <a:cxnLst/>
            <a:rect r="r" b="b" t="t" l="l"/>
            <a:pathLst>
              <a:path h="5862769" w="6273391">
                <a:moveTo>
                  <a:pt x="0" y="0"/>
                </a:moveTo>
                <a:lnTo>
                  <a:pt x="6273390" y="0"/>
                </a:lnTo>
                <a:lnTo>
                  <a:pt x="6273390" y="5862769"/>
                </a:lnTo>
                <a:lnTo>
                  <a:pt x="0" y="58627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84144" y="4125518"/>
            <a:ext cx="12296690" cy="1293133"/>
          </a:xfrm>
          <a:custGeom>
            <a:avLst/>
            <a:gdLst/>
            <a:ahLst/>
            <a:cxnLst/>
            <a:rect r="r" b="b" t="t" l="l"/>
            <a:pathLst>
              <a:path h="1293133" w="12296690">
                <a:moveTo>
                  <a:pt x="0" y="0"/>
                </a:moveTo>
                <a:lnTo>
                  <a:pt x="12296691" y="0"/>
                </a:lnTo>
                <a:lnTo>
                  <a:pt x="12296691" y="1293133"/>
                </a:lnTo>
                <a:lnTo>
                  <a:pt x="0" y="1293133"/>
                </a:lnTo>
                <a:lnTo>
                  <a:pt x="0" y="0"/>
                </a:lnTo>
                <a:close/>
              </a:path>
            </a:pathLst>
          </a:custGeom>
          <a:blipFill>
            <a:blip r:embed="rId5"/>
            <a:stretch>
              <a:fillRect l="-885" t="0" r="-885"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028091" y="558814"/>
            <a:ext cx="7259909" cy="7233510"/>
          </a:xfrm>
          <a:custGeom>
            <a:avLst/>
            <a:gdLst/>
            <a:ahLst/>
            <a:cxnLst/>
            <a:rect r="r" b="b" t="t" l="l"/>
            <a:pathLst>
              <a:path h="7233510" w="7259909">
                <a:moveTo>
                  <a:pt x="0" y="0"/>
                </a:moveTo>
                <a:lnTo>
                  <a:pt x="7259909" y="0"/>
                </a:lnTo>
                <a:lnTo>
                  <a:pt x="7259909" y="7233509"/>
                </a:lnTo>
                <a:lnTo>
                  <a:pt x="0" y="72335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311918" y="3743042"/>
            <a:ext cx="12012530" cy="5515258"/>
          </a:xfrm>
          <a:custGeom>
            <a:avLst/>
            <a:gdLst/>
            <a:ahLst/>
            <a:cxnLst/>
            <a:rect r="r" b="b" t="t" l="l"/>
            <a:pathLst>
              <a:path h="5515258" w="12012530">
                <a:moveTo>
                  <a:pt x="0" y="0"/>
                </a:moveTo>
                <a:lnTo>
                  <a:pt x="12012529" y="0"/>
                </a:lnTo>
                <a:lnTo>
                  <a:pt x="12012529" y="5515258"/>
                </a:lnTo>
                <a:lnTo>
                  <a:pt x="0" y="5515258"/>
                </a:lnTo>
                <a:lnTo>
                  <a:pt x="0" y="0"/>
                </a:lnTo>
                <a:close/>
              </a:path>
            </a:pathLst>
          </a:custGeom>
          <a:blipFill>
            <a:blip r:embed="rId5"/>
            <a:stretch>
              <a:fillRect l="0" t="0" r="0" b="0"/>
            </a:stretch>
          </a:blipFill>
        </p:spPr>
      </p:sp>
      <p:sp>
        <p:nvSpPr>
          <p:cNvPr name="TextBox 5" id="5"/>
          <p:cNvSpPr txBox="true"/>
          <p:nvPr/>
        </p:nvSpPr>
        <p:spPr>
          <a:xfrm rot="0">
            <a:off x="311918" y="-38100"/>
            <a:ext cx="10569388" cy="3697126"/>
          </a:xfrm>
          <a:prstGeom prst="rect">
            <a:avLst/>
          </a:prstGeom>
        </p:spPr>
        <p:txBody>
          <a:bodyPr anchor="t" rtlCol="false" tIns="0" lIns="0" bIns="0" rIns="0">
            <a:spAutoFit/>
          </a:bodyPr>
          <a:lstStyle/>
          <a:p>
            <a:pPr algn="l">
              <a:lnSpc>
                <a:spcPts val="6721"/>
              </a:lnSpc>
            </a:pPr>
            <a:r>
              <a:rPr lang="en-US" sz="7001" spc="-420">
                <a:solidFill>
                  <a:srgbClr val="0B4E7C"/>
                </a:solidFill>
                <a:latin typeface="Rustic Printed"/>
                <a:ea typeface="Rustic Printed"/>
                <a:cs typeface="Rustic Printed"/>
                <a:sym typeface="Rustic Printed"/>
              </a:rPr>
              <a:t>PART2-MODERATE Q’S:</a:t>
            </a:r>
          </a:p>
          <a:p>
            <a:pPr algn="l">
              <a:lnSpc>
                <a:spcPts val="6721"/>
              </a:lnSpc>
            </a:pPr>
          </a:p>
          <a:p>
            <a:pPr algn="l">
              <a:lnSpc>
                <a:spcPts val="3537"/>
              </a:lnSpc>
            </a:pPr>
            <a:r>
              <a:rPr lang="en-US" sz="3685" spc="-221">
                <a:solidFill>
                  <a:srgbClr val="0B4E7C"/>
                </a:solidFill>
                <a:latin typeface="Rustic Printed"/>
                <a:ea typeface="Rustic Printed"/>
                <a:cs typeface="Rustic Printed"/>
                <a:sym typeface="Rustic Printed"/>
              </a:rPr>
              <a:t> Q1) WRITE QUERY TO RETURN THE EMAIL, FIRST NAME, LAST NAME, &amp; GENRE OF ALL ROCK MUSIC LISTENERS. </a:t>
            </a:r>
          </a:p>
          <a:p>
            <a:pPr algn="l" marL="0" indent="0" lvl="0">
              <a:lnSpc>
                <a:spcPts val="3537"/>
              </a:lnSpc>
            </a:pPr>
            <a:r>
              <a:rPr lang="en-US" sz="3685" spc="-221">
                <a:solidFill>
                  <a:srgbClr val="0B4E7C"/>
                </a:solidFill>
                <a:latin typeface="Rustic Printed"/>
                <a:ea typeface="Rustic Printed"/>
                <a:cs typeface="Rustic Printed"/>
                <a:sym typeface="Rustic Printed"/>
              </a:rPr>
              <a:t>RETURN YOUR LIST ORDERED ALPHABETICALLY BY EMAIL STARTING WITH 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DAGiQbOH2iM</dc:identifier>
  <dcterms:modified xsi:type="dcterms:W3CDTF">2011-08-01T06:04:30Z</dcterms:modified>
  <cp:revision>1</cp:revision>
  <dc:title>Music store-Revenue intelligence</dc:title>
</cp:coreProperties>
</file>