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Quicksand Bold" charset="1" panose="00000000000000000000"/>
      <p:regular r:id="rId24"/>
    </p:embeddedFont>
    <p:embeddedFont>
      <p:font typeface="Quicksand"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grpSp>
        <p:nvGrpSpPr>
          <p:cNvPr name="Group 2" id="2"/>
          <p:cNvGrpSpPr/>
          <p:nvPr/>
        </p:nvGrpSpPr>
        <p:grpSpPr>
          <a:xfrm rot="0">
            <a:off x="419979" y="382818"/>
            <a:ext cx="17448042" cy="9521363"/>
            <a:chOff x="0" y="0"/>
            <a:chExt cx="64370764" cy="35127004"/>
          </a:xfrm>
        </p:grpSpPr>
        <p:sp>
          <p:nvSpPr>
            <p:cNvPr name="Freeform 3" id="3"/>
            <p:cNvSpPr/>
            <p:nvPr/>
          </p:nvSpPr>
          <p:spPr>
            <a:xfrm flipH="false" flipV="false" rot="0">
              <a:off x="72390" y="72390"/>
              <a:ext cx="64225986" cy="34982224"/>
            </a:xfrm>
            <a:custGeom>
              <a:avLst/>
              <a:gdLst/>
              <a:ahLst/>
              <a:cxnLst/>
              <a:rect r="r" b="b" t="t" l="l"/>
              <a:pathLst>
                <a:path h="34982224" w="64225986">
                  <a:moveTo>
                    <a:pt x="0" y="0"/>
                  </a:moveTo>
                  <a:lnTo>
                    <a:pt x="64225986" y="0"/>
                  </a:lnTo>
                  <a:lnTo>
                    <a:pt x="64225986" y="34982224"/>
                  </a:lnTo>
                  <a:lnTo>
                    <a:pt x="0" y="34982224"/>
                  </a:lnTo>
                  <a:lnTo>
                    <a:pt x="0" y="0"/>
                  </a:lnTo>
                  <a:close/>
                </a:path>
              </a:pathLst>
            </a:custGeom>
            <a:solidFill>
              <a:srgbClr val="DDC6C6"/>
            </a:solidFill>
          </p:spPr>
        </p:sp>
        <p:sp>
          <p:nvSpPr>
            <p:cNvPr name="Freeform 4" id="4"/>
            <p:cNvSpPr/>
            <p:nvPr/>
          </p:nvSpPr>
          <p:spPr>
            <a:xfrm flipH="false" flipV="false" rot="0">
              <a:off x="0" y="0"/>
              <a:ext cx="64370762" cy="35127003"/>
            </a:xfrm>
            <a:custGeom>
              <a:avLst/>
              <a:gdLst/>
              <a:ahLst/>
              <a:cxnLst/>
              <a:rect r="r" b="b" t="t" l="l"/>
              <a:pathLst>
                <a:path h="35127003" w="64370762">
                  <a:moveTo>
                    <a:pt x="64225984" y="34982224"/>
                  </a:moveTo>
                  <a:lnTo>
                    <a:pt x="64370762" y="34982224"/>
                  </a:lnTo>
                  <a:lnTo>
                    <a:pt x="64370762" y="35127003"/>
                  </a:lnTo>
                  <a:lnTo>
                    <a:pt x="64225984" y="35127003"/>
                  </a:lnTo>
                  <a:lnTo>
                    <a:pt x="64225984" y="34982224"/>
                  </a:lnTo>
                  <a:close/>
                  <a:moveTo>
                    <a:pt x="0" y="144780"/>
                  </a:moveTo>
                  <a:lnTo>
                    <a:pt x="144780" y="144780"/>
                  </a:lnTo>
                  <a:lnTo>
                    <a:pt x="144780" y="34982224"/>
                  </a:lnTo>
                  <a:lnTo>
                    <a:pt x="0" y="34982224"/>
                  </a:lnTo>
                  <a:lnTo>
                    <a:pt x="0" y="144780"/>
                  </a:lnTo>
                  <a:close/>
                  <a:moveTo>
                    <a:pt x="0" y="34982224"/>
                  </a:moveTo>
                  <a:lnTo>
                    <a:pt x="144780" y="34982224"/>
                  </a:lnTo>
                  <a:lnTo>
                    <a:pt x="144780" y="35127003"/>
                  </a:lnTo>
                  <a:lnTo>
                    <a:pt x="0" y="35127003"/>
                  </a:lnTo>
                  <a:lnTo>
                    <a:pt x="0" y="34982224"/>
                  </a:lnTo>
                  <a:close/>
                  <a:moveTo>
                    <a:pt x="64225984" y="144780"/>
                  </a:moveTo>
                  <a:lnTo>
                    <a:pt x="64370762" y="144780"/>
                  </a:lnTo>
                  <a:lnTo>
                    <a:pt x="64370762" y="34982224"/>
                  </a:lnTo>
                  <a:lnTo>
                    <a:pt x="64225984" y="34982224"/>
                  </a:lnTo>
                  <a:lnTo>
                    <a:pt x="64225984" y="144780"/>
                  </a:lnTo>
                  <a:close/>
                  <a:moveTo>
                    <a:pt x="144780" y="34982224"/>
                  </a:moveTo>
                  <a:lnTo>
                    <a:pt x="64225984" y="34982224"/>
                  </a:lnTo>
                  <a:lnTo>
                    <a:pt x="64225984" y="35127003"/>
                  </a:lnTo>
                  <a:lnTo>
                    <a:pt x="144780" y="35127003"/>
                  </a:lnTo>
                  <a:lnTo>
                    <a:pt x="144780" y="34982224"/>
                  </a:lnTo>
                  <a:close/>
                  <a:moveTo>
                    <a:pt x="64225984" y="0"/>
                  </a:moveTo>
                  <a:lnTo>
                    <a:pt x="64370762" y="0"/>
                  </a:lnTo>
                  <a:lnTo>
                    <a:pt x="64370762" y="144780"/>
                  </a:lnTo>
                  <a:lnTo>
                    <a:pt x="64225984" y="144780"/>
                  </a:lnTo>
                  <a:lnTo>
                    <a:pt x="64225984" y="0"/>
                  </a:lnTo>
                  <a:close/>
                  <a:moveTo>
                    <a:pt x="0" y="0"/>
                  </a:moveTo>
                  <a:lnTo>
                    <a:pt x="144780" y="0"/>
                  </a:lnTo>
                  <a:lnTo>
                    <a:pt x="144780" y="144780"/>
                  </a:lnTo>
                  <a:lnTo>
                    <a:pt x="0" y="144780"/>
                  </a:lnTo>
                  <a:lnTo>
                    <a:pt x="0" y="0"/>
                  </a:lnTo>
                  <a:close/>
                  <a:moveTo>
                    <a:pt x="144780" y="0"/>
                  </a:moveTo>
                  <a:lnTo>
                    <a:pt x="64225984" y="0"/>
                  </a:lnTo>
                  <a:lnTo>
                    <a:pt x="64225984" y="144780"/>
                  </a:lnTo>
                  <a:lnTo>
                    <a:pt x="144780" y="144780"/>
                  </a:lnTo>
                  <a:lnTo>
                    <a:pt x="144780" y="0"/>
                  </a:lnTo>
                  <a:close/>
                </a:path>
              </a:pathLst>
            </a:custGeom>
            <a:solidFill>
              <a:srgbClr val="DDC6C6"/>
            </a:solidFill>
          </p:spPr>
        </p:sp>
      </p:grpSp>
      <p:sp>
        <p:nvSpPr>
          <p:cNvPr name="Freeform 5" id="5"/>
          <p:cNvSpPr/>
          <p:nvPr/>
        </p:nvSpPr>
        <p:spPr>
          <a:xfrm flipH="false" flipV="false" rot="0">
            <a:off x="11642575" y="802270"/>
            <a:ext cx="2511581" cy="2990146"/>
          </a:xfrm>
          <a:custGeom>
            <a:avLst/>
            <a:gdLst/>
            <a:ahLst/>
            <a:cxnLst/>
            <a:rect r="r" b="b" t="t" l="l"/>
            <a:pathLst>
              <a:path h="2990146" w="2511581">
                <a:moveTo>
                  <a:pt x="0" y="0"/>
                </a:moveTo>
                <a:lnTo>
                  <a:pt x="2511582" y="0"/>
                </a:lnTo>
                <a:lnTo>
                  <a:pt x="2511582" y="2990146"/>
                </a:lnTo>
                <a:lnTo>
                  <a:pt x="0" y="29901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753454" y="382818"/>
            <a:ext cx="2114567" cy="2076219"/>
          </a:xfrm>
          <a:custGeom>
            <a:avLst/>
            <a:gdLst/>
            <a:ahLst/>
            <a:cxnLst/>
            <a:rect r="r" b="b" t="t" l="l"/>
            <a:pathLst>
              <a:path h="2076219" w="2114567">
                <a:moveTo>
                  <a:pt x="0" y="0"/>
                </a:moveTo>
                <a:lnTo>
                  <a:pt x="2114567" y="0"/>
                </a:lnTo>
                <a:lnTo>
                  <a:pt x="2114567" y="2076219"/>
                </a:lnTo>
                <a:lnTo>
                  <a:pt x="0" y="2076219"/>
                </a:lnTo>
                <a:lnTo>
                  <a:pt x="0" y="0"/>
                </a:lnTo>
                <a:close/>
              </a:path>
            </a:pathLst>
          </a:custGeom>
          <a:blipFill>
            <a:blip r:embed="rId4"/>
            <a:stretch>
              <a:fillRect l="-46401" t="0" r="-49971" b="0"/>
            </a:stretch>
          </a:blipFill>
        </p:spPr>
      </p:sp>
      <p:sp>
        <p:nvSpPr>
          <p:cNvPr name="Freeform 7" id="7"/>
          <p:cNvSpPr/>
          <p:nvPr/>
        </p:nvSpPr>
        <p:spPr>
          <a:xfrm flipH="false" flipV="false" rot="0">
            <a:off x="14037267" y="7546795"/>
            <a:ext cx="3830754" cy="2357387"/>
          </a:xfrm>
          <a:custGeom>
            <a:avLst/>
            <a:gdLst/>
            <a:ahLst/>
            <a:cxnLst/>
            <a:rect r="r" b="b" t="t" l="l"/>
            <a:pathLst>
              <a:path h="2357387" w="3830754">
                <a:moveTo>
                  <a:pt x="0" y="0"/>
                </a:moveTo>
                <a:lnTo>
                  <a:pt x="3830754" y="0"/>
                </a:lnTo>
                <a:lnTo>
                  <a:pt x="3830754" y="2357387"/>
                </a:lnTo>
                <a:lnTo>
                  <a:pt x="0" y="2357387"/>
                </a:lnTo>
                <a:lnTo>
                  <a:pt x="0" y="0"/>
                </a:lnTo>
                <a:close/>
              </a:path>
            </a:pathLst>
          </a:custGeom>
          <a:blipFill>
            <a:blip r:embed="rId5"/>
            <a:stretch>
              <a:fillRect l="0" t="0" r="0" b="0"/>
            </a:stretch>
          </a:blipFill>
        </p:spPr>
      </p:sp>
      <p:sp>
        <p:nvSpPr>
          <p:cNvPr name="Freeform 8" id="8"/>
          <p:cNvSpPr/>
          <p:nvPr/>
        </p:nvSpPr>
        <p:spPr>
          <a:xfrm flipH="false" flipV="false" rot="0">
            <a:off x="12592270" y="2816156"/>
            <a:ext cx="4897757" cy="3014004"/>
          </a:xfrm>
          <a:custGeom>
            <a:avLst/>
            <a:gdLst/>
            <a:ahLst/>
            <a:cxnLst/>
            <a:rect r="r" b="b" t="t" l="l"/>
            <a:pathLst>
              <a:path h="3014004" w="4897757">
                <a:moveTo>
                  <a:pt x="0" y="0"/>
                </a:moveTo>
                <a:lnTo>
                  <a:pt x="4897757" y="0"/>
                </a:lnTo>
                <a:lnTo>
                  <a:pt x="4897757" y="3014004"/>
                </a:lnTo>
                <a:lnTo>
                  <a:pt x="0" y="3014004"/>
                </a:lnTo>
                <a:lnTo>
                  <a:pt x="0" y="0"/>
                </a:lnTo>
                <a:close/>
              </a:path>
            </a:pathLst>
          </a:custGeom>
          <a:blipFill>
            <a:blip r:embed="rId6"/>
            <a:stretch>
              <a:fillRect l="0" t="0" r="0" b="0"/>
            </a:stretch>
          </a:blipFill>
        </p:spPr>
      </p:sp>
      <p:sp>
        <p:nvSpPr>
          <p:cNvPr name="Freeform 9" id="9"/>
          <p:cNvSpPr/>
          <p:nvPr/>
        </p:nvSpPr>
        <p:spPr>
          <a:xfrm flipH="false" flipV="false" rot="0">
            <a:off x="9808082" y="6401967"/>
            <a:ext cx="3668987" cy="3502215"/>
          </a:xfrm>
          <a:custGeom>
            <a:avLst/>
            <a:gdLst/>
            <a:ahLst/>
            <a:cxnLst/>
            <a:rect r="r" b="b" t="t" l="l"/>
            <a:pathLst>
              <a:path h="3502215" w="3668987">
                <a:moveTo>
                  <a:pt x="0" y="0"/>
                </a:moveTo>
                <a:lnTo>
                  <a:pt x="3668987" y="0"/>
                </a:lnTo>
                <a:lnTo>
                  <a:pt x="3668987" y="3502215"/>
                </a:lnTo>
                <a:lnTo>
                  <a:pt x="0" y="35022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1028700" y="1470590"/>
            <a:ext cx="9294832" cy="2548256"/>
          </a:xfrm>
          <a:prstGeom prst="rect">
            <a:avLst/>
          </a:prstGeom>
        </p:spPr>
        <p:txBody>
          <a:bodyPr anchor="t" rtlCol="false" tIns="0" lIns="0" bIns="0" rIns="0">
            <a:spAutoFit/>
          </a:bodyPr>
          <a:lstStyle/>
          <a:p>
            <a:pPr algn="ctr">
              <a:lnSpc>
                <a:spcPts val="10219"/>
              </a:lnSpc>
            </a:pPr>
            <a:r>
              <a:rPr lang="en-US" b="true" sz="7299">
                <a:solidFill>
                  <a:srgbClr val="FFFFFF"/>
                </a:solidFill>
                <a:latin typeface="Quicksand Bold"/>
                <a:ea typeface="Quicksand Bold"/>
                <a:cs typeface="Quicksand Bold"/>
                <a:sym typeface="Quicksand Bold"/>
              </a:rPr>
              <a:t>AMAZON SALES REPORT</a:t>
            </a:r>
          </a:p>
        </p:txBody>
      </p:sp>
      <p:sp>
        <p:nvSpPr>
          <p:cNvPr name="TextBox 11" id="11"/>
          <p:cNvSpPr txBox="true"/>
          <p:nvPr/>
        </p:nvSpPr>
        <p:spPr>
          <a:xfrm rot="0">
            <a:off x="1816551" y="5048250"/>
            <a:ext cx="8506981" cy="748029"/>
          </a:xfrm>
          <a:prstGeom prst="rect">
            <a:avLst/>
          </a:prstGeom>
        </p:spPr>
        <p:txBody>
          <a:bodyPr anchor="t" rtlCol="false" tIns="0" lIns="0" bIns="0" rIns="0">
            <a:spAutoFit/>
          </a:bodyPr>
          <a:lstStyle/>
          <a:p>
            <a:pPr algn="l">
              <a:lnSpc>
                <a:spcPts val="6020"/>
              </a:lnSpc>
            </a:pPr>
            <a:r>
              <a:rPr lang="en-US" sz="4300" b="true">
                <a:solidFill>
                  <a:srgbClr val="FFFFFF"/>
                </a:solidFill>
                <a:latin typeface="Quicksand Bold"/>
                <a:ea typeface="Quicksand Bold"/>
                <a:cs typeface="Quicksand Bold"/>
                <a:sym typeface="Quicksand Bold"/>
              </a:rPr>
              <a:t>PRESENTED BY:AMRITA SAMUEL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BADA2"/>
        </a:solidFill>
      </p:bgPr>
    </p:bg>
    <p:spTree>
      <p:nvGrpSpPr>
        <p:cNvPr id="1" name=""/>
        <p:cNvGrpSpPr/>
        <p:nvPr/>
      </p:nvGrpSpPr>
      <p:grpSpPr>
        <a:xfrm>
          <a:off x="0" y="0"/>
          <a:ext cx="0" cy="0"/>
          <a:chOff x="0" y="0"/>
          <a:chExt cx="0" cy="0"/>
        </a:xfrm>
      </p:grpSpPr>
      <p:grpSp>
        <p:nvGrpSpPr>
          <p:cNvPr name="Group 2" id="2"/>
          <p:cNvGrpSpPr/>
          <p:nvPr/>
        </p:nvGrpSpPr>
        <p:grpSpPr>
          <a:xfrm rot="0">
            <a:off x="410972" y="385288"/>
            <a:ext cx="17466056" cy="9516424"/>
            <a:chOff x="0" y="0"/>
            <a:chExt cx="86189481" cy="46960552"/>
          </a:xfrm>
        </p:grpSpPr>
        <p:sp>
          <p:nvSpPr>
            <p:cNvPr name="Freeform 3" id="3"/>
            <p:cNvSpPr/>
            <p:nvPr/>
          </p:nvSpPr>
          <p:spPr>
            <a:xfrm flipH="false" flipV="false" rot="0">
              <a:off x="72390" y="72390"/>
              <a:ext cx="86044704" cy="46815771"/>
            </a:xfrm>
            <a:custGeom>
              <a:avLst/>
              <a:gdLst/>
              <a:ahLst/>
              <a:cxnLst/>
              <a:rect r="r" b="b" t="t" l="l"/>
              <a:pathLst>
                <a:path h="46815771" w="86044704">
                  <a:moveTo>
                    <a:pt x="0" y="0"/>
                  </a:moveTo>
                  <a:lnTo>
                    <a:pt x="86044704" y="0"/>
                  </a:lnTo>
                  <a:lnTo>
                    <a:pt x="86044704" y="46815771"/>
                  </a:lnTo>
                  <a:lnTo>
                    <a:pt x="0" y="46815771"/>
                  </a:lnTo>
                  <a:lnTo>
                    <a:pt x="0" y="0"/>
                  </a:lnTo>
                  <a:close/>
                </a:path>
              </a:pathLst>
            </a:custGeom>
            <a:solidFill>
              <a:srgbClr val="F5F4F2"/>
            </a:solidFill>
          </p:spPr>
        </p:sp>
        <p:sp>
          <p:nvSpPr>
            <p:cNvPr name="Freeform 4" id="4"/>
            <p:cNvSpPr/>
            <p:nvPr/>
          </p:nvSpPr>
          <p:spPr>
            <a:xfrm flipH="false" flipV="false" rot="0">
              <a:off x="0" y="0"/>
              <a:ext cx="86189480" cy="46960551"/>
            </a:xfrm>
            <a:custGeom>
              <a:avLst/>
              <a:gdLst/>
              <a:ahLst/>
              <a:cxnLst/>
              <a:rect r="r" b="b" t="t" l="l"/>
              <a:pathLst>
                <a:path h="46960551" w="86189480">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F4F4F4"/>
            </a:solidFill>
          </p:spPr>
        </p:sp>
      </p:grpSp>
      <p:grpSp>
        <p:nvGrpSpPr>
          <p:cNvPr name="Group 5" id="5"/>
          <p:cNvGrpSpPr/>
          <p:nvPr/>
        </p:nvGrpSpPr>
        <p:grpSpPr>
          <a:xfrm rot="0">
            <a:off x="410972" y="385288"/>
            <a:ext cx="17466056" cy="2104315"/>
            <a:chOff x="0" y="0"/>
            <a:chExt cx="86189481" cy="10384130"/>
          </a:xfrm>
        </p:grpSpPr>
        <p:sp>
          <p:nvSpPr>
            <p:cNvPr name="Freeform 6" id="6"/>
            <p:cNvSpPr/>
            <p:nvPr/>
          </p:nvSpPr>
          <p:spPr>
            <a:xfrm flipH="false" flipV="false" rot="0">
              <a:off x="72390" y="72390"/>
              <a:ext cx="86044704" cy="10239350"/>
            </a:xfrm>
            <a:custGeom>
              <a:avLst/>
              <a:gdLst/>
              <a:ahLst/>
              <a:cxnLst/>
              <a:rect r="r" b="b" t="t" l="l"/>
              <a:pathLst>
                <a:path h="10239350" w="86044704">
                  <a:moveTo>
                    <a:pt x="0" y="0"/>
                  </a:moveTo>
                  <a:lnTo>
                    <a:pt x="86044704" y="0"/>
                  </a:lnTo>
                  <a:lnTo>
                    <a:pt x="86044704" y="10239350"/>
                  </a:lnTo>
                  <a:lnTo>
                    <a:pt x="0" y="10239350"/>
                  </a:lnTo>
                  <a:lnTo>
                    <a:pt x="0" y="0"/>
                  </a:lnTo>
                  <a:close/>
                </a:path>
              </a:pathLst>
            </a:custGeom>
            <a:solidFill>
              <a:srgbClr val="DDC6C6"/>
            </a:solidFill>
          </p:spPr>
        </p:sp>
        <p:sp>
          <p:nvSpPr>
            <p:cNvPr name="Freeform 7" id="7"/>
            <p:cNvSpPr/>
            <p:nvPr/>
          </p:nvSpPr>
          <p:spPr>
            <a:xfrm flipH="false" flipV="false" rot="0">
              <a:off x="0" y="0"/>
              <a:ext cx="86189480" cy="10384130"/>
            </a:xfrm>
            <a:custGeom>
              <a:avLst/>
              <a:gdLst/>
              <a:ahLst/>
              <a:cxnLst/>
              <a:rect r="r" b="b" t="t" l="l"/>
              <a:pathLst>
                <a:path h="10384130" w="8618948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DDC6C6"/>
            </a:solidFill>
          </p:spPr>
        </p:sp>
      </p:grpSp>
      <p:grpSp>
        <p:nvGrpSpPr>
          <p:cNvPr name="Group 8" id="8"/>
          <p:cNvGrpSpPr/>
          <p:nvPr/>
        </p:nvGrpSpPr>
        <p:grpSpPr>
          <a:xfrm rot="0">
            <a:off x="1028700" y="763294"/>
            <a:ext cx="16230600" cy="1348304"/>
            <a:chOff x="0" y="0"/>
            <a:chExt cx="4653345" cy="386561"/>
          </a:xfrm>
        </p:grpSpPr>
        <p:sp>
          <p:nvSpPr>
            <p:cNvPr name="Freeform 9" id="9"/>
            <p:cNvSpPr/>
            <p:nvPr/>
          </p:nvSpPr>
          <p:spPr>
            <a:xfrm flipH="false" flipV="false" rot="0">
              <a:off x="0" y="0"/>
              <a:ext cx="4653345" cy="386561"/>
            </a:xfrm>
            <a:custGeom>
              <a:avLst/>
              <a:gdLst/>
              <a:ahLst/>
              <a:cxnLst/>
              <a:rect r="r" b="b" t="t" l="l"/>
              <a:pathLst>
                <a:path h="386561" w="4653345">
                  <a:moveTo>
                    <a:pt x="47700" y="0"/>
                  </a:moveTo>
                  <a:lnTo>
                    <a:pt x="4605645" y="0"/>
                  </a:lnTo>
                  <a:cubicBezTo>
                    <a:pt x="4618296" y="0"/>
                    <a:pt x="4630428" y="5025"/>
                    <a:pt x="4639374" y="13971"/>
                  </a:cubicBezTo>
                  <a:cubicBezTo>
                    <a:pt x="4648319" y="22916"/>
                    <a:pt x="4653345" y="35049"/>
                    <a:pt x="4653345" y="47700"/>
                  </a:cubicBezTo>
                  <a:lnTo>
                    <a:pt x="4653345" y="338862"/>
                  </a:lnTo>
                  <a:cubicBezTo>
                    <a:pt x="4653345" y="351512"/>
                    <a:pt x="4648319" y="363645"/>
                    <a:pt x="4639374" y="372590"/>
                  </a:cubicBezTo>
                  <a:cubicBezTo>
                    <a:pt x="4630428" y="381536"/>
                    <a:pt x="4618296" y="386561"/>
                    <a:pt x="4605645" y="386561"/>
                  </a:cubicBezTo>
                  <a:lnTo>
                    <a:pt x="47700" y="386561"/>
                  </a:lnTo>
                  <a:cubicBezTo>
                    <a:pt x="35049" y="386561"/>
                    <a:pt x="22916" y="381536"/>
                    <a:pt x="13971" y="372590"/>
                  </a:cubicBezTo>
                  <a:cubicBezTo>
                    <a:pt x="5025" y="363645"/>
                    <a:pt x="0" y="351512"/>
                    <a:pt x="0" y="338862"/>
                  </a:cubicBezTo>
                  <a:lnTo>
                    <a:pt x="0" y="47700"/>
                  </a:lnTo>
                  <a:cubicBezTo>
                    <a:pt x="0" y="35049"/>
                    <a:pt x="5025" y="22916"/>
                    <a:pt x="13971" y="13971"/>
                  </a:cubicBezTo>
                  <a:cubicBezTo>
                    <a:pt x="22916" y="5025"/>
                    <a:pt x="35049" y="0"/>
                    <a:pt x="47700" y="0"/>
                  </a:cubicBezTo>
                  <a:close/>
                </a:path>
              </a:pathLst>
            </a:custGeom>
            <a:solidFill>
              <a:srgbClr val="F4F4F4"/>
            </a:solidFill>
            <a:ln w="23812" cap="rnd">
              <a:solidFill>
                <a:srgbClr val="F5F4F2"/>
              </a:solidFill>
              <a:prstDash val="solid"/>
              <a:round/>
            </a:ln>
          </p:spPr>
        </p:sp>
        <p:sp>
          <p:nvSpPr>
            <p:cNvPr name="TextBox 10" id="10"/>
            <p:cNvSpPr txBox="true"/>
            <p:nvPr/>
          </p:nvSpPr>
          <p:spPr>
            <a:xfrm>
              <a:off x="0" y="-28575"/>
              <a:ext cx="4653345" cy="415136"/>
            </a:xfrm>
            <a:prstGeom prst="rect">
              <a:avLst/>
            </a:prstGeom>
          </p:spPr>
          <p:txBody>
            <a:bodyPr anchor="ctr" rtlCol="false" tIns="63000" lIns="63000" bIns="63000" rIns="63000"/>
            <a:lstStyle/>
            <a:p>
              <a:pPr algn="ctr">
                <a:lnSpc>
                  <a:spcPts val="2430"/>
                </a:lnSpc>
                <a:spcBef>
                  <a:spcPct val="0"/>
                </a:spcBef>
              </a:pPr>
            </a:p>
          </p:txBody>
        </p:sp>
      </p:grpSp>
      <p:sp>
        <p:nvSpPr>
          <p:cNvPr name="Freeform 11" id="11"/>
          <p:cNvSpPr/>
          <p:nvPr/>
        </p:nvSpPr>
        <p:spPr>
          <a:xfrm flipH="false" flipV="false" rot="0">
            <a:off x="4838306" y="4567443"/>
            <a:ext cx="8163054" cy="5334269"/>
          </a:xfrm>
          <a:custGeom>
            <a:avLst/>
            <a:gdLst/>
            <a:ahLst/>
            <a:cxnLst/>
            <a:rect r="r" b="b" t="t" l="l"/>
            <a:pathLst>
              <a:path h="5334269" w="8163054">
                <a:moveTo>
                  <a:pt x="0" y="0"/>
                </a:moveTo>
                <a:lnTo>
                  <a:pt x="8163054" y="0"/>
                </a:lnTo>
                <a:lnTo>
                  <a:pt x="8163054" y="5334269"/>
                </a:lnTo>
                <a:lnTo>
                  <a:pt x="0" y="5334269"/>
                </a:lnTo>
                <a:lnTo>
                  <a:pt x="0" y="0"/>
                </a:lnTo>
                <a:close/>
              </a:path>
            </a:pathLst>
          </a:custGeom>
          <a:blipFill>
            <a:blip r:embed="rId2"/>
            <a:stretch>
              <a:fillRect l="0" t="0" r="0" b="-1265"/>
            </a:stretch>
          </a:blipFill>
        </p:spPr>
      </p:sp>
      <p:sp>
        <p:nvSpPr>
          <p:cNvPr name="Freeform 12" id="12"/>
          <p:cNvSpPr/>
          <p:nvPr/>
        </p:nvSpPr>
        <p:spPr>
          <a:xfrm flipH="false" flipV="false" rot="0">
            <a:off x="4321509" y="2474009"/>
            <a:ext cx="9196648" cy="2120577"/>
          </a:xfrm>
          <a:custGeom>
            <a:avLst/>
            <a:gdLst/>
            <a:ahLst/>
            <a:cxnLst/>
            <a:rect r="r" b="b" t="t" l="l"/>
            <a:pathLst>
              <a:path h="2120577" w="9196648">
                <a:moveTo>
                  <a:pt x="0" y="0"/>
                </a:moveTo>
                <a:lnTo>
                  <a:pt x="9196648" y="0"/>
                </a:lnTo>
                <a:lnTo>
                  <a:pt x="9196648" y="2120577"/>
                </a:lnTo>
                <a:lnTo>
                  <a:pt x="0" y="2120577"/>
                </a:lnTo>
                <a:lnTo>
                  <a:pt x="0" y="0"/>
                </a:lnTo>
                <a:close/>
              </a:path>
            </a:pathLst>
          </a:custGeom>
          <a:blipFill>
            <a:blip r:embed="rId3"/>
            <a:stretch>
              <a:fillRect l="0" t="-10752" r="0" b="-16871"/>
            </a:stretch>
          </a:blipFill>
        </p:spPr>
      </p:sp>
      <p:sp>
        <p:nvSpPr>
          <p:cNvPr name="TextBox 13" id="13"/>
          <p:cNvSpPr txBox="true"/>
          <p:nvPr/>
        </p:nvSpPr>
        <p:spPr>
          <a:xfrm rot="0">
            <a:off x="2498898" y="687094"/>
            <a:ext cx="13290203" cy="1384300"/>
          </a:xfrm>
          <a:prstGeom prst="rect">
            <a:avLst/>
          </a:prstGeom>
        </p:spPr>
        <p:txBody>
          <a:bodyPr anchor="t" rtlCol="false" tIns="0" lIns="0" bIns="0" rIns="0">
            <a:spAutoFit/>
          </a:bodyPr>
          <a:lstStyle/>
          <a:p>
            <a:pPr algn="ctr">
              <a:lnSpc>
                <a:spcPts val="5599"/>
              </a:lnSpc>
            </a:pPr>
            <a:r>
              <a:rPr lang="en-US" b="true" sz="3999">
                <a:solidFill>
                  <a:srgbClr val="2B2B2B"/>
                </a:solidFill>
                <a:latin typeface="Quicksand Bold"/>
                <a:ea typeface="Quicksand Bold"/>
                <a:cs typeface="Quicksand Bold"/>
                <a:sym typeface="Quicksand Bold"/>
              </a:rPr>
              <a:t>3. HOW MANY FULFILLED VS UNFULFILLED ORDERS ARE THERE, AND WHAT’S THEIR REVENUE?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7D6C8"/>
        </a:solidFill>
      </p:bgPr>
    </p:bg>
    <p:spTree>
      <p:nvGrpSpPr>
        <p:cNvPr id="1" name=""/>
        <p:cNvGrpSpPr/>
        <p:nvPr/>
      </p:nvGrpSpPr>
      <p:grpSpPr>
        <a:xfrm>
          <a:off x="0" y="0"/>
          <a:ext cx="0" cy="0"/>
          <a:chOff x="0" y="0"/>
          <a:chExt cx="0" cy="0"/>
        </a:xfrm>
      </p:grpSpPr>
      <p:grpSp>
        <p:nvGrpSpPr>
          <p:cNvPr name="Group 2" id="2"/>
          <p:cNvGrpSpPr/>
          <p:nvPr/>
        </p:nvGrpSpPr>
        <p:grpSpPr>
          <a:xfrm rot="0">
            <a:off x="410972" y="385288"/>
            <a:ext cx="17466056" cy="9516424"/>
            <a:chOff x="0" y="0"/>
            <a:chExt cx="86189481" cy="46960552"/>
          </a:xfrm>
        </p:grpSpPr>
        <p:sp>
          <p:nvSpPr>
            <p:cNvPr name="Freeform 3" id="3"/>
            <p:cNvSpPr/>
            <p:nvPr/>
          </p:nvSpPr>
          <p:spPr>
            <a:xfrm flipH="false" flipV="false" rot="0">
              <a:off x="72390" y="72390"/>
              <a:ext cx="86044704" cy="46815771"/>
            </a:xfrm>
            <a:custGeom>
              <a:avLst/>
              <a:gdLst/>
              <a:ahLst/>
              <a:cxnLst/>
              <a:rect r="r" b="b" t="t" l="l"/>
              <a:pathLst>
                <a:path h="46815771" w="86044704">
                  <a:moveTo>
                    <a:pt x="0" y="0"/>
                  </a:moveTo>
                  <a:lnTo>
                    <a:pt x="86044704" y="0"/>
                  </a:lnTo>
                  <a:lnTo>
                    <a:pt x="86044704" y="46815771"/>
                  </a:lnTo>
                  <a:lnTo>
                    <a:pt x="0" y="46815771"/>
                  </a:lnTo>
                  <a:lnTo>
                    <a:pt x="0" y="0"/>
                  </a:lnTo>
                  <a:close/>
                </a:path>
              </a:pathLst>
            </a:custGeom>
            <a:solidFill>
              <a:srgbClr val="F5F4F2"/>
            </a:solidFill>
          </p:spPr>
        </p:sp>
        <p:sp>
          <p:nvSpPr>
            <p:cNvPr name="Freeform 4" id="4"/>
            <p:cNvSpPr/>
            <p:nvPr/>
          </p:nvSpPr>
          <p:spPr>
            <a:xfrm flipH="false" flipV="false" rot="0">
              <a:off x="0" y="0"/>
              <a:ext cx="86189480" cy="46960551"/>
            </a:xfrm>
            <a:custGeom>
              <a:avLst/>
              <a:gdLst/>
              <a:ahLst/>
              <a:cxnLst/>
              <a:rect r="r" b="b" t="t" l="l"/>
              <a:pathLst>
                <a:path h="46960551" w="86189480">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F4F4F4"/>
            </a:solidFill>
          </p:spPr>
        </p:sp>
      </p:grpSp>
      <p:grpSp>
        <p:nvGrpSpPr>
          <p:cNvPr name="Group 5" id="5"/>
          <p:cNvGrpSpPr/>
          <p:nvPr/>
        </p:nvGrpSpPr>
        <p:grpSpPr>
          <a:xfrm rot="0">
            <a:off x="410972" y="385288"/>
            <a:ext cx="17466056" cy="2104315"/>
            <a:chOff x="0" y="0"/>
            <a:chExt cx="86189481" cy="10384130"/>
          </a:xfrm>
        </p:grpSpPr>
        <p:sp>
          <p:nvSpPr>
            <p:cNvPr name="Freeform 6" id="6"/>
            <p:cNvSpPr/>
            <p:nvPr/>
          </p:nvSpPr>
          <p:spPr>
            <a:xfrm flipH="false" flipV="false" rot="0">
              <a:off x="72390" y="72390"/>
              <a:ext cx="86044704" cy="10239350"/>
            </a:xfrm>
            <a:custGeom>
              <a:avLst/>
              <a:gdLst/>
              <a:ahLst/>
              <a:cxnLst/>
              <a:rect r="r" b="b" t="t" l="l"/>
              <a:pathLst>
                <a:path h="10239350" w="86044704">
                  <a:moveTo>
                    <a:pt x="0" y="0"/>
                  </a:moveTo>
                  <a:lnTo>
                    <a:pt x="86044704" y="0"/>
                  </a:lnTo>
                  <a:lnTo>
                    <a:pt x="86044704" y="10239350"/>
                  </a:lnTo>
                  <a:lnTo>
                    <a:pt x="0" y="10239350"/>
                  </a:lnTo>
                  <a:lnTo>
                    <a:pt x="0" y="0"/>
                  </a:lnTo>
                  <a:close/>
                </a:path>
              </a:pathLst>
            </a:custGeom>
            <a:solidFill>
              <a:srgbClr val="AA9E95"/>
            </a:solidFill>
          </p:spPr>
        </p:sp>
        <p:sp>
          <p:nvSpPr>
            <p:cNvPr name="Freeform 7" id="7"/>
            <p:cNvSpPr/>
            <p:nvPr/>
          </p:nvSpPr>
          <p:spPr>
            <a:xfrm flipH="false" flipV="false" rot="0">
              <a:off x="0" y="0"/>
              <a:ext cx="86189480" cy="10384130"/>
            </a:xfrm>
            <a:custGeom>
              <a:avLst/>
              <a:gdLst/>
              <a:ahLst/>
              <a:cxnLst/>
              <a:rect r="r" b="b" t="t" l="l"/>
              <a:pathLst>
                <a:path h="10384130" w="8618948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AA9E95"/>
            </a:solidFill>
          </p:spPr>
        </p:sp>
      </p:grpSp>
      <p:grpSp>
        <p:nvGrpSpPr>
          <p:cNvPr name="Group 8" id="8"/>
          <p:cNvGrpSpPr/>
          <p:nvPr/>
        </p:nvGrpSpPr>
        <p:grpSpPr>
          <a:xfrm rot="0">
            <a:off x="1028700" y="763294"/>
            <a:ext cx="16230600" cy="1348304"/>
            <a:chOff x="0" y="0"/>
            <a:chExt cx="4653345" cy="386561"/>
          </a:xfrm>
        </p:grpSpPr>
        <p:sp>
          <p:nvSpPr>
            <p:cNvPr name="Freeform 9" id="9"/>
            <p:cNvSpPr/>
            <p:nvPr/>
          </p:nvSpPr>
          <p:spPr>
            <a:xfrm flipH="false" flipV="false" rot="0">
              <a:off x="0" y="0"/>
              <a:ext cx="4653345" cy="386561"/>
            </a:xfrm>
            <a:custGeom>
              <a:avLst/>
              <a:gdLst/>
              <a:ahLst/>
              <a:cxnLst/>
              <a:rect r="r" b="b" t="t" l="l"/>
              <a:pathLst>
                <a:path h="386561" w="4653345">
                  <a:moveTo>
                    <a:pt x="47700" y="0"/>
                  </a:moveTo>
                  <a:lnTo>
                    <a:pt x="4605645" y="0"/>
                  </a:lnTo>
                  <a:cubicBezTo>
                    <a:pt x="4618296" y="0"/>
                    <a:pt x="4630428" y="5025"/>
                    <a:pt x="4639374" y="13971"/>
                  </a:cubicBezTo>
                  <a:cubicBezTo>
                    <a:pt x="4648319" y="22916"/>
                    <a:pt x="4653345" y="35049"/>
                    <a:pt x="4653345" y="47700"/>
                  </a:cubicBezTo>
                  <a:lnTo>
                    <a:pt x="4653345" y="338862"/>
                  </a:lnTo>
                  <a:cubicBezTo>
                    <a:pt x="4653345" y="351512"/>
                    <a:pt x="4648319" y="363645"/>
                    <a:pt x="4639374" y="372590"/>
                  </a:cubicBezTo>
                  <a:cubicBezTo>
                    <a:pt x="4630428" y="381536"/>
                    <a:pt x="4618296" y="386561"/>
                    <a:pt x="4605645" y="386561"/>
                  </a:cubicBezTo>
                  <a:lnTo>
                    <a:pt x="47700" y="386561"/>
                  </a:lnTo>
                  <a:cubicBezTo>
                    <a:pt x="35049" y="386561"/>
                    <a:pt x="22916" y="381536"/>
                    <a:pt x="13971" y="372590"/>
                  </a:cubicBezTo>
                  <a:cubicBezTo>
                    <a:pt x="5025" y="363645"/>
                    <a:pt x="0" y="351512"/>
                    <a:pt x="0" y="338862"/>
                  </a:cubicBezTo>
                  <a:lnTo>
                    <a:pt x="0" y="47700"/>
                  </a:lnTo>
                  <a:cubicBezTo>
                    <a:pt x="0" y="35049"/>
                    <a:pt x="5025" y="22916"/>
                    <a:pt x="13971" y="13971"/>
                  </a:cubicBezTo>
                  <a:cubicBezTo>
                    <a:pt x="22916" y="5025"/>
                    <a:pt x="35049" y="0"/>
                    <a:pt x="47700" y="0"/>
                  </a:cubicBezTo>
                  <a:close/>
                </a:path>
              </a:pathLst>
            </a:custGeom>
            <a:solidFill>
              <a:srgbClr val="F4F4F4"/>
            </a:solidFill>
            <a:ln w="23812" cap="rnd">
              <a:solidFill>
                <a:srgbClr val="F5F4F2"/>
              </a:solidFill>
              <a:prstDash val="solid"/>
              <a:round/>
            </a:ln>
          </p:spPr>
        </p:sp>
        <p:sp>
          <p:nvSpPr>
            <p:cNvPr name="TextBox 10" id="10"/>
            <p:cNvSpPr txBox="true"/>
            <p:nvPr/>
          </p:nvSpPr>
          <p:spPr>
            <a:xfrm>
              <a:off x="0" y="-28575"/>
              <a:ext cx="4653345" cy="415136"/>
            </a:xfrm>
            <a:prstGeom prst="rect">
              <a:avLst/>
            </a:prstGeom>
          </p:spPr>
          <p:txBody>
            <a:bodyPr anchor="ctr" rtlCol="false" tIns="63000" lIns="63000" bIns="63000" rIns="63000"/>
            <a:lstStyle/>
            <a:p>
              <a:pPr algn="ctr">
                <a:lnSpc>
                  <a:spcPts val="2430"/>
                </a:lnSpc>
                <a:spcBef>
                  <a:spcPct val="0"/>
                </a:spcBef>
              </a:pPr>
            </a:p>
          </p:txBody>
        </p:sp>
      </p:grpSp>
      <p:sp>
        <p:nvSpPr>
          <p:cNvPr name="AutoShape 11" id="11"/>
          <p:cNvSpPr/>
          <p:nvPr/>
        </p:nvSpPr>
        <p:spPr>
          <a:xfrm>
            <a:off x="2791159" y="7589958"/>
            <a:ext cx="453231" cy="0"/>
          </a:xfrm>
          <a:prstGeom prst="line">
            <a:avLst/>
          </a:prstGeom>
          <a:ln cap="flat" w="19050">
            <a:solidFill>
              <a:srgbClr val="2B2B2B"/>
            </a:solidFill>
            <a:prstDash val="solid"/>
            <a:headEnd type="none" len="sm" w="sm"/>
            <a:tailEnd type="none" len="sm" w="sm"/>
          </a:ln>
        </p:spPr>
      </p:sp>
      <p:sp>
        <p:nvSpPr>
          <p:cNvPr name="Freeform 12" id="12"/>
          <p:cNvSpPr/>
          <p:nvPr/>
        </p:nvSpPr>
        <p:spPr>
          <a:xfrm flipH="false" flipV="false" rot="0">
            <a:off x="4505277" y="2593803"/>
            <a:ext cx="7315671" cy="2549697"/>
          </a:xfrm>
          <a:custGeom>
            <a:avLst/>
            <a:gdLst/>
            <a:ahLst/>
            <a:cxnLst/>
            <a:rect r="r" b="b" t="t" l="l"/>
            <a:pathLst>
              <a:path h="2549697" w="7315671">
                <a:moveTo>
                  <a:pt x="0" y="0"/>
                </a:moveTo>
                <a:lnTo>
                  <a:pt x="7315671" y="0"/>
                </a:lnTo>
                <a:lnTo>
                  <a:pt x="7315671" y="2549697"/>
                </a:lnTo>
                <a:lnTo>
                  <a:pt x="0" y="2549697"/>
                </a:lnTo>
                <a:lnTo>
                  <a:pt x="0" y="0"/>
                </a:lnTo>
                <a:close/>
              </a:path>
            </a:pathLst>
          </a:custGeom>
          <a:blipFill>
            <a:blip r:embed="rId2"/>
            <a:stretch>
              <a:fillRect l="0" t="0" r="0" b="0"/>
            </a:stretch>
          </a:blipFill>
        </p:spPr>
      </p:sp>
      <p:sp>
        <p:nvSpPr>
          <p:cNvPr name="Freeform 13" id="13"/>
          <p:cNvSpPr/>
          <p:nvPr/>
        </p:nvSpPr>
        <p:spPr>
          <a:xfrm flipH="false" flipV="false" rot="0">
            <a:off x="5278716" y="5420300"/>
            <a:ext cx="5768793" cy="3778685"/>
          </a:xfrm>
          <a:custGeom>
            <a:avLst/>
            <a:gdLst/>
            <a:ahLst/>
            <a:cxnLst/>
            <a:rect r="r" b="b" t="t" l="l"/>
            <a:pathLst>
              <a:path h="3778685" w="5768793">
                <a:moveTo>
                  <a:pt x="0" y="0"/>
                </a:moveTo>
                <a:lnTo>
                  <a:pt x="5768793" y="0"/>
                </a:lnTo>
                <a:lnTo>
                  <a:pt x="5768793" y="3778686"/>
                </a:lnTo>
                <a:lnTo>
                  <a:pt x="0" y="3778686"/>
                </a:lnTo>
                <a:lnTo>
                  <a:pt x="0" y="0"/>
                </a:lnTo>
                <a:close/>
              </a:path>
            </a:pathLst>
          </a:custGeom>
          <a:blipFill>
            <a:blip r:embed="rId3"/>
            <a:stretch>
              <a:fillRect l="0" t="0" r="0" b="0"/>
            </a:stretch>
          </a:blipFill>
        </p:spPr>
      </p:sp>
      <p:sp>
        <p:nvSpPr>
          <p:cNvPr name="TextBox 14" id="14"/>
          <p:cNvSpPr txBox="true"/>
          <p:nvPr/>
        </p:nvSpPr>
        <p:spPr>
          <a:xfrm rot="0">
            <a:off x="2656469" y="687094"/>
            <a:ext cx="12975063" cy="1384300"/>
          </a:xfrm>
          <a:prstGeom prst="rect">
            <a:avLst/>
          </a:prstGeom>
        </p:spPr>
        <p:txBody>
          <a:bodyPr anchor="t" rtlCol="false" tIns="0" lIns="0" bIns="0" rIns="0">
            <a:spAutoFit/>
          </a:bodyPr>
          <a:lstStyle/>
          <a:p>
            <a:pPr algn="ctr">
              <a:lnSpc>
                <a:spcPts val="5599"/>
              </a:lnSpc>
            </a:pPr>
            <a:r>
              <a:rPr lang="en-US" b="true" sz="3999">
                <a:solidFill>
                  <a:srgbClr val="2B2B2B"/>
                </a:solidFill>
                <a:latin typeface="Quicksand Bold"/>
                <a:ea typeface="Quicksand Bold"/>
                <a:cs typeface="Quicksand Bold"/>
                <a:sym typeface="Quicksand Bold"/>
              </a:rPr>
              <a:t>4. LIST ALL PRODUCTS SHIPPED TO 'DELHI' WITH REVENUE MORE THAN ₹5000.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BADA2"/>
        </a:solidFill>
      </p:bgPr>
    </p:bg>
    <p:spTree>
      <p:nvGrpSpPr>
        <p:cNvPr id="1" name=""/>
        <p:cNvGrpSpPr/>
        <p:nvPr/>
      </p:nvGrpSpPr>
      <p:grpSpPr>
        <a:xfrm>
          <a:off x="0" y="0"/>
          <a:ext cx="0" cy="0"/>
          <a:chOff x="0" y="0"/>
          <a:chExt cx="0" cy="0"/>
        </a:xfrm>
      </p:grpSpPr>
      <p:grpSp>
        <p:nvGrpSpPr>
          <p:cNvPr name="Group 2" id="2"/>
          <p:cNvGrpSpPr/>
          <p:nvPr/>
        </p:nvGrpSpPr>
        <p:grpSpPr>
          <a:xfrm rot="0">
            <a:off x="410972" y="385288"/>
            <a:ext cx="17466056" cy="9516424"/>
            <a:chOff x="0" y="0"/>
            <a:chExt cx="86189481" cy="46960552"/>
          </a:xfrm>
        </p:grpSpPr>
        <p:sp>
          <p:nvSpPr>
            <p:cNvPr name="Freeform 3" id="3"/>
            <p:cNvSpPr/>
            <p:nvPr/>
          </p:nvSpPr>
          <p:spPr>
            <a:xfrm flipH="false" flipV="false" rot="0">
              <a:off x="72390" y="72390"/>
              <a:ext cx="86044704" cy="46815771"/>
            </a:xfrm>
            <a:custGeom>
              <a:avLst/>
              <a:gdLst/>
              <a:ahLst/>
              <a:cxnLst/>
              <a:rect r="r" b="b" t="t" l="l"/>
              <a:pathLst>
                <a:path h="46815771" w="86044704">
                  <a:moveTo>
                    <a:pt x="0" y="0"/>
                  </a:moveTo>
                  <a:lnTo>
                    <a:pt x="86044704" y="0"/>
                  </a:lnTo>
                  <a:lnTo>
                    <a:pt x="86044704" y="46815771"/>
                  </a:lnTo>
                  <a:lnTo>
                    <a:pt x="0" y="46815771"/>
                  </a:lnTo>
                  <a:lnTo>
                    <a:pt x="0" y="0"/>
                  </a:lnTo>
                  <a:close/>
                </a:path>
              </a:pathLst>
            </a:custGeom>
            <a:solidFill>
              <a:srgbClr val="F5F4F2"/>
            </a:solidFill>
          </p:spPr>
        </p:sp>
        <p:sp>
          <p:nvSpPr>
            <p:cNvPr name="Freeform 4" id="4"/>
            <p:cNvSpPr/>
            <p:nvPr/>
          </p:nvSpPr>
          <p:spPr>
            <a:xfrm flipH="false" flipV="false" rot="0">
              <a:off x="0" y="0"/>
              <a:ext cx="86189480" cy="46960551"/>
            </a:xfrm>
            <a:custGeom>
              <a:avLst/>
              <a:gdLst/>
              <a:ahLst/>
              <a:cxnLst/>
              <a:rect r="r" b="b" t="t" l="l"/>
              <a:pathLst>
                <a:path h="46960551" w="86189480">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F4F4F4"/>
            </a:solidFill>
          </p:spPr>
        </p:sp>
      </p:grpSp>
      <p:grpSp>
        <p:nvGrpSpPr>
          <p:cNvPr name="Group 5" id="5"/>
          <p:cNvGrpSpPr/>
          <p:nvPr/>
        </p:nvGrpSpPr>
        <p:grpSpPr>
          <a:xfrm rot="0">
            <a:off x="410972" y="385288"/>
            <a:ext cx="17466056" cy="2104315"/>
            <a:chOff x="0" y="0"/>
            <a:chExt cx="86189481" cy="10384130"/>
          </a:xfrm>
        </p:grpSpPr>
        <p:sp>
          <p:nvSpPr>
            <p:cNvPr name="Freeform 6" id="6"/>
            <p:cNvSpPr/>
            <p:nvPr/>
          </p:nvSpPr>
          <p:spPr>
            <a:xfrm flipH="false" flipV="false" rot="0">
              <a:off x="72390" y="72390"/>
              <a:ext cx="86044704" cy="10239350"/>
            </a:xfrm>
            <a:custGeom>
              <a:avLst/>
              <a:gdLst/>
              <a:ahLst/>
              <a:cxnLst/>
              <a:rect r="r" b="b" t="t" l="l"/>
              <a:pathLst>
                <a:path h="10239350" w="86044704">
                  <a:moveTo>
                    <a:pt x="0" y="0"/>
                  </a:moveTo>
                  <a:lnTo>
                    <a:pt x="86044704" y="0"/>
                  </a:lnTo>
                  <a:lnTo>
                    <a:pt x="86044704" y="10239350"/>
                  </a:lnTo>
                  <a:lnTo>
                    <a:pt x="0" y="10239350"/>
                  </a:lnTo>
                  <a:lnTo>
                    <a:pt x="0" y="0"/>
                  </a:lnTo>
                  <a:close/>
                </a:path>
              </a:pathLst>
            </a:custGeom>
            <a:solidFill>
              <a:srgbClr val="E7D6C8"/>
            </a:solidFill>
          </p:spPr>
        </p:sp>
        <p:sp>
          <p:nvSpPr>
            <p:cNvPr name="Freeform 7" id="7"/>
            <p:cNvSpPr/>
            <p:nvPr/>
          </p:nvSpPr>
          <p:spPr>
            <a:xfrm flipH="false" flipV="false" rot="0">
              <a:off x="0" y="0"/>
              <a:ext cx="86189480" cy="10384130"/>
            </a:xfrm>
            <a:custGeom>
              <a:avLst/>
              <a:gdLst/>
              <a:ahLst/>
              <a:cxnLst/>
              <a:rect r="r" b="b" t="t" l="l"/>
              <a:pathLst>
                <a:path h="10384130" w="8618948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E7D6C8"/>
            </a:solidFill>
          </p:spPr>
        </p:sp>
      </p:grpSp>
      <p:grpSp>
        <p:nvGrpSpPr>
          <p:cNvPr name="Group 8" id="8"/>
          <p:cNvGrpSpPr/>
          <p:nvPr/>
        </p:nvGrpSpPr>
        <p:grpSpPr>
          <a:xfrm rot="0">
            <a:off x="1028700" y="763294"/>
            <a:ext cx="16230600" cy="1348304"/>
            <a:chOff x="0" y="0"/>
            <a:chExt cx="4653345" cy="386561"/>
          </a:xfrm>
        </p:grpSpPr>
        <p:sp>
          <p:nvSpPr>
            <p:cNvPr name="Freeform 9" id="9"/>
            <p:cNvSpPr/>
            <p:nvPr/>
          </p:nvSpPr>
          <p:spPr>
            <a:xfrm flipH="false" flipV="false" rot="0">
              <a:off x="0" y="0"/>
              <a:ext cx="4653345" cy="386561"/>
            </a:xfrm>
            <a:custGeom>
              <a:avLst/>
              <a:gdLst/>
              <a:ahLst/>
              <a:cxnLst/>
              <a:rect r="r" b="b" t="t" l="l"/>
              <a:pathLst>
                <a:path h="386561" w="4653345">
                  <a:moveTo>
                    <a:pt x="47700" y="0"/>
                  </a:moveTo>
                  <a:lnTo>
                    <a:pt x="4605645" y="0"/>
                  </a:lnTo>
                  <a:cubicBezTo>
                    <a:pt x="4618296" y="0"/>
                    <a:pt x="4630428" y="5025"/>
                    <a:pt x="4639374" y="13971"/>
                  </a:cubicBezTo>
                  <a:cubicBezTo>
                    <a:pt x="4648319" y="22916"/>
                    <a:pt x="4653345" y="35049"/>
                    <a:pt x="4653345" y="47700"/>
                  </a:cubicBezTo>
                  <a:lnTo>
                    <a:pt x="4653345" y="338862"/>
                  </a:lnTo>
                  <a:cubicBezTo>
                    <a:pt x="4653345" y="351512"/>
                    <a:pt x="4648319" y="363645"/>
                    <a:pt x="4639374" y="372590"/>
                  </a:cubicBezTo>
                  <a:cubicBezTo>
                    <a:pt x="4630428" y="381536"/>
                    <a:pt x="4618296" y="386561"/>
                    <a:pt x="4605645" y="386561"/>
                  </a:cubicBezTo>
                  <a:lnTo>
                    <a:pt x="47700" y="386561"/>
                  </a:lnTo>
                  <a:cubicBezTo>
                    <a:pt x="35049" y="386561"/>
                    <a:pt x="22916" y="381536"/>
                    <a:pt x="13971" y="372590"/>
                  </a:cubicBezTo>
                  <a:cubicBezTo>
                    <a:pt x="5025" y="363645"/>
                    <a:pt x="0" y="351512"/>
                    <a:pt x="0" y="338862"/>
                  </a:cubicBezTo>
                  <a:lnTo>
                    <a:pt x="0" y="47700"/>
                  </a:lnTo>
                  <a:cubicBezTo>
                    <a:pt x="0" y="35049"/>
                    <a:pt x="5025" y="22916"/>
                    <a:pt x="13971" y="13971"/>
                  </a:cubicBezTo>
                  <a:cubicBezTo>
                    <a:pt x="22916" y="5025"/>
                    <a:pt x="35049" y="0"/>
                    <a:pt x="47700" y="0"/>
                  </a:cubicBezTo>
                  <a:close/>
                </a:path>
              </a:pathLst>
            </a:custGeom>
            <a:solidFill>
              <a:srgbClr val="F4F4F4"/>
            </a:solidFill>
            <a:ln w="23812" cap="rnd">
              <a:solidFill>
                <a:srgbClr val="F5F4F2"/>
              </a:solidFill>
              <a:prstDash val="solid"/>
              <a:round/>
            </a:ln>
          </p:spPr>
        </p:sp>
        <p:sp>
          <p:nvSpPr>
            <p:cNvPr name="TextBox 10" id="10"/>
            <p:cNvSpPr txBox="true"/>
            <p:nvPr/>
          </p:nvSpPr>
          <p:spPr>
            <a:xfrm>
              <a:off x="0" y="-28575"/>
              <a:ext cx="4653345" cy="415136"/>
            </a:xfrm>
            <a:prstGeom prst="rect">
              <a:avLst/>
            </a:prstGeom>
          </p:spPr>
          <p:txBody>
            <a:bodyPr anchor="ctr" rtlCol="false" tIns="63000" lIns="63000" bIns="63000" rIns="63000"/>
            <a:lstStyle/>
            <a:p>
              <a:pPr algn="ctr">
                <a:lnSpc>
                  <a:spcPts val="2430"/>
                </a:lnSpc>
                <a:spcBef>
                  <a:spcPct val="0"/>
                </a:spcBef>
              </a:pPr>
            </a:p>
          </p:txBody>
        </p:sp>
      </p:grpSp>
      <p:sp>
        <p:nvSpPr>
          <p:cNvPr name="Freeform 11" id="11"/>
          <p:cNvSpPr/>
          <p:nvPr/>
        </p:nvSpPr>
        <p:spPr>
          <a:xfrm flipH="false" flipV="false" rot="0">
            <a:off x="4335254" y="2684555"/>
            <a:ext cx="10247773" cy="1721464"/>
          </a:xfrm>
          <a:custGeom>
            <a:avLst/>
            <a:gdLst/>
            <a:ahLst/>
            <a:cxnLst/>
            <a:rect r="r" b="b" t="t" l="l"/>
            <a:pathLst>
              <a:path h="1721464" w="10247773">
                <a:moveTo>
                  <a:pt x="0" y="0"/>
                </a:moveTo>
                <a:lnTo>
                  <a:pt x="10247773" y="0"/>
                </a:lnTo>
                <a:lnTo>
                  <a:pt x="10247773" y="1721464"/>
                </a:lnTo>
                <a:lnTo>
                  <a:pt x="0" y="1721464"/>
                </a:lnTo>
                <a:lnTo>
                  <a:pt x="0" y="0"/>
                </a:lnTo>
                <a:close/>
              </a:path>
            </a:pathLst>
          </a:custGeom>
          <a:blipFill>
            <a:blip r:embed="rId2"/>
            <a:stretch>
              <a:fillRect l="0" t="0" r="0" b="0"/>
            </a:stretch>
          </a:blipFill>
        </p:spPr>
      </p:sp>
      <p:sp>
        <p:nvSpPr>
          <p:cNvPr name="Freeform 12" id="12"/>
          <p:cNvSpPr/>
          <p:nvPr/>
        </p:nvSpPr>
        <p:spPr>
          <a:xfrm flipH="false" flipV="false" rot="0">
            <a:off x="4533778" y="4977519"/>
            <a:ext cx="9220443" cy="3370915"/>
          </a:xfrm>
          <a:custGeom>
            <a:avLst/>
            <a:gdLst/>
            <a:ahLst/>
            <a:cxnLst/>
            <a:rect r="r" b="b" t="t" l="l"/>
            <a:pathLst>
              <a:path h="3370915" w="9220443">
                <a:moveTo>
                  <a:pt x="0" y="0"/>
                </a:moveTo>
                <a:lnTo>
                  <a:pt x="9220444" y="0"/>
                </a:lnTo>
                <a:lnTo>
                  <a:pt x="9220444" y="3370915"/>
                </a:lnTo>
                <a:lnTo>
                  <a:pt x="0" y="3370915"/>
                </a:lnTo>
                <a:lnTo>
                  <a:pt x="0" y="0"/>
                </a:lnTo>
                <a:close/>
              </a:path>
            </a:pathLst>
          </a:custGeom>
          <a:blipFill>
            <a:blip r:embed="rId3"/>
            <a:stretch>
              <a:fillRect l="0" t="0" r="0" b="0"/>
            </a:stretch>
          </a:blipFill>
        </p:spPr>
      </p:sp>
      <p:sp>
        <p:nvSpPr>
          <p:cNvPr name="TextBox 13" id="13"/>
          <p:cNvSpPr txBox="true"/>
          <p:nvPr/>
        </p:nvSpPr>
        <p:spPr>
          <a:xfrm rot="0">
            <a:off x="2757764" y="727297"/>
            <a:ext cx="12772473" cy="1384300"/>
          </a:xfrm>
          <a:prstGeom prst="rect">
            <a:avLst/>
          </a:prstGeom>
        </p:spPr>
        <p:txBody>
          <a:bodyPr anchor="t" rtlCol="false" tIns="0" lIns="0" bIns="0" rIns="0">
            <a:spAutoFit/>
          </a:bodyPr>
          <a:lstStyle/>
          <a:p>
            <a:pPr algn="ctr">
              <a:lnSpc>
                <a:spcPts val="5599"/>
              </a:lnSpc>
            </a:pPr>
            <a:r>
              <a:rPr lang="en-US" b="true" sz="3999">
                <a:solidFill>
                  <a:srgbClr val="2B2B2B"/>
                </a:solidFill>
                <a:latin typeface="Quicksand Bold"/>
                <a:ea typeface="Quicksand Bold"/>
                <a:cs typeface="Quicksand Bold"/>
                <a:sym typeface="Quicksand Bold"/>
              </a:rPr>
              <a:t>5. WHAT IS THE AVERAGE ORDER VALUE BY SALES CHANNEL (ONLINE VS OFFLINE)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BBADA2"/>
        </a:solidFill>
      </p:bgPr>
    </p:bg>
    <p:spTree>
      <p:nvGrpSpPr>
        <p:cNvPr id="1" name=""/>
        <p:cNvGrpSpPr/>
        <p:nvPr/>
      </p:nvGrpSpPr>
      <p:grpSpPr>
        <a:xfrm>
          <a:off x="0" y="0"/>
          <a:ext cx="0" cy="0"/>
          <a:chOff x="0" y="0"/>
          <a:chExt cx="0" cy="0"/>
        </a:xfrm>
      </p:grpSpPr>
      <p:grpSp>
        <p:nvGrpSpPr>
          <p:cNvPr name="Group 2" id="2"/>
          <p:cNvGrpSpPr/>
          <p:nvPr/>
        </p:nvGrpSpPr>
        <p:grpSpPr>
          <a:xfrm rot="0">
            <a:off x="410972" y="385288"/>
            <a:ext cx="17466056" cy="9516424"/>
            <a:chOff x="0" y="0"/>
            <a:chExt cx="86189481" cy="46960552"/>
          </a:xfrm>
        </p:grpSpPr>
        <p:sp>
          <p:nvSpPr>
            <p:cNvPr name="Freeform 3" id="3"/>
            <p:cNvSpPr/>
            <p:nvPr/>
          </p:nvSpPr>
          <p:spPr>
            <a:xfrm flipH="false" flipV="false" rot="0">
              <a:off x="72390" y="72390"/>
              <a:ext cx="86044704" cy="46815771"/>
            </a:xfrm>
            <a:custGeom>
              <a:avLst/>
              <a:gdLst/>
              <a:ahLst/>
              <a:cxnLst/>
              <a:rect r="r" b="b" t="t" l="l"/>
              <a:pathLst>
                <a:path h="46815771" w="86044704">
                  <a:moveTo>
                    <a:pt x="0" y="0"/>
                  </a:moveTo>
                  <a:lnTo>
                    <a:pt x="86044704" y="0"/>
                  </a:lnTo>
                  <a:lnTo>
                    <a:pt x="86044704" y="46815771"/>
                  </a:lnTo>
                  <a:lnTo>
                    <a:pt x="0" y="46815771"/>
                  </a:lnTo>
                  <a:lnTo>
                    <a:pt x="0" y="0"/>
                  </a:lnTo>
                  <a:close/>
                </a:path>
              </a:pathLst>
            </a:custGeom>
            <a:solidFill>
              <a:srgbClr val="F5F4F2"/>
            </a:solidFill>
          </p:spPr>
        </p:sp>
        <p:sp>
          <p:nvSpPr>
            <p:cNvPr name="Freeform 4" id="4"/>
            <p:cNvSpPr/>
            <p:nvPr/>
          </p:nvSpPr>
          <p:spPr>
            <a:xfrm flipH="false" flipV="false" rot="0">
              <a:off x="0" y="0"/>
              <a:ext cx="86189480" cy="46960551"/>
            </a:xfrm>
            <a:custGeom>
              <a:avLst/>
              <a:gdLst/>
              <a:ahLst/>
              <a:cxnLst/>
              <a:rect r="r" b="b" t="t" l="l"/>
              <a:pathLst>
                <a:path h="46960551" w="86189480">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F4F4F4"/>
            </a:solidFill>
          </p:spPr>
        </p:sp>
      </p:grpSp>
      <p:grpSp>
        <p:nvGrpSpPr>
          <p:cNvPr name="Group 5" id="5"/>
          <p:cNvGrpSpPr/>
          <p:nvPr/>
        </p:nvGrpSpPr>
        <p:grpSpPr>
          <a:xfrm rot="0">
            <a:off x="410972" y="385288"/>
            <a:ext cx="17466056" cy="2104315"/>
            <a:chOff x="0" y="0"/>
            <a:chExt cx="86189481" cy="10384130"/>
          </a:xfrm>
        </p:grpSpPr>
        <p:sp>
          <p:nvSpPr>
            <p:cNvPr name="Freeform 6" id="6"/>
            <p:cNvSpPr/>
            <p:nvPr/>
          </p:nvSpPr>
          <p:spPr>
            <a:xfrm flipH="false" flipV="false" rot="0">
              <a:off x="72390" y="72390"/>
              <a:ext cx="86044704" cy="10239350"/>
            </a:xfrm>
            <a:custGeom>
              <a:avLst/>
              <a:gdLst/>
              <a:ahLst/>
              <a:cxnLst/>
              <a:rect r="r" b="b" t="t" l="l"/>
              <a:pathLst>
                <a:path h="10239350" w="86044704">
                  <a:moveTo>
                    <a:pt x="0" y="0"/>
                  </a:moveTo>
                  <a:lnTo>
                    <a:pt x="86044704" y="0"/>
                  </a:lnTo>
                  <a:lnTo>
                    <a:pt x="86044704" y="10239350"/>
                  </a:lnTo>
                  <a:lnTo>
                    <a:pt x="0" y="10239350"/>
                  </a:lnTo>
                  <a:lnTo>
                    <a:pt x="0" y="0"/>
                  </a:lnTo>
                  <a:close/>
                </a:path>
              </a:pathLst>
            </a:custGeom>
            <a:solidFill>
              <a:srgbClr val="DDC6C6"/>
            </a:solidFill>
          </p:spPr>
        </p:sp>
        <p:sp>
          <p:nvSpPr>
            <p:cNvPr name="Freeform 7" id="7"/>
            <p:cNvSpPr/>
            <p:nvPr/>
          </p:nvSpPr>
          <p:spPr>
            <a:xfrm flipH="false" flipV="false" rot="0">
              <a:off x="0" y="0"/>
              <a:ext cx="86189480" cy="10384130"/>
            </a:xfrm>
            <a:custGeom>
              <a:avLst/>
              <a:gdLst/>
              <a:ahLst/>
              <a:cxnLst/>
              <a:rect r="r" b="b" t="t" l="l"/>
              <a:pathLst>
                <a:path h="10384130" w="8618948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DDC6C6"/>
            </a:solidFill>
          </p:spPr>
        </p:sp>
      </p:grpSp>
      <p:grpSp>
        <p:nvGrpSpPr>
          <p:cNvPr name="Group 8" id="8"/>
          <p:cNvGrpSpPr/>
          <p:nvPr/>
        </p:nvGrpSpPr>
        <p:grpSpPr>
          <a:xfrm rot="0">
            <a:off x="1028700" y="763294"/>
            <a:ext cx="16230600" cy="1348304"/>
            <a:chOff x="0" y="0"/>
            <a:chExt cx="4653345" cy="386561"/>
          </a:xfrm>
        </p:grpSpPr>
        <p:sp>
          <p:nvSpPr>
            <p:cNvPr name="Freeform 9" id="9"/>
            <p:cNvSpPr/>
            <p:nvPr/>
          </p:nvSpPr>
          <p:spPr>
            <a:xfrm flipH="false" flipV="false" rot="0">
              <a:off x="0" y="0"/>
              <a:ext cx="4653345" cy="386561"/>
            </a:xfrm>
            <a:custGeom>
              <a:avLst/>
              <a:gdLst/>
              <a:ahLst/>
              <a:cxnLst/>
              <a:rect r="r" b="b" t="t" l="l"/>
              <a:pathLst>
                <a:path h="386561" w="4653345">
                  <a:moveTo>
                    <a:pt x="47700" y="0"/>
                  </a:moveTo>
                  <a:lnTo>
                    <a:pt x="4605645" y="0"/>
                  </a:lnTo>
                  <a:cubicBezTo>
                    <a:pt x="4618296" y="0"/>
                    <a:pt x="4630428" y="5025"/>
                    <a:pt x="4639374" y="13971"/>
                  </a:cubicBezTo>
                  <a:cubicBezTo>
                    <a:pt x="4648319" y="22916"/>
                    <a:pt x="4653345" y="35049"/>
                    <a:pt x="4653345" y="47700"/>
                  </a:cubicBezTo>
                  <a:lnTo>
                    <a:pt x="4653345" y="338862"/>
                  </a:lnTo>
                  <a:cubicBezTo>
                    <a:pt x="4653345" y="351512"/>
                    <a:pt x="4648319" y="363645"/>
                    <a:pt x="4639374" y="372590"/>
                  </a:cubicBezTo>
                  <a:cubicBezTo>
                    <a:pt x="4630428" y="381536"/>
                    <a:pt x="4618296" y="386561"/>
                    <a:pt x="4605645" y="386561"/>
                  </a:cubicBezTo>
                  <a:lnTo>
                    <a:pt x="47700" y="386561"/>
                  </a:lnTo>
                  <a:cubicBezTo>
                    <a:pt x="35049" y="386561"/>
                    <a:pt x="22916" y="381536"/>
                    <a:pt x="13971" y="372590"/>
                  </a:cubicBezTo>
                  <a:cubicBezTo>
                    <a:pt x="5025" y="363645"/>
                    <a:pt x="0" y="351512"/>
                    <a:pt x="0" y="338862"/>
                  </a:cubicBezTo>
                  <a:lnTo>
                    <a:pt x="0" y="47700"/>
                  </a:lnTo>
                  <a:cubicBezTo>
                    <a:pt x="0" y="35049"/>
                    <a:pt x="5025" y="22916"/>
                    <a:pt x="13971" y="13971"/>
                  </a:cubicBezTo>
                  <a:cubicBezTo>
                    <a:pt x="22916" y="5025"/>
                    <a:pt x="35049" y="0"/>
                    <a:pt x="47700" y="0"/>
                  </a:cubicBezTo>
                  <a:close/>
                </a:path>
              </a:pathLst>
            </a:custGeom>
            <a:solidFill>
              <a:srgbClr val="F4F4F4"/>
            </a:solidFill>
            <a:ln w="23812" cap="rnd">
              <a:solidFill>
                <a:srgbClr val="F5F4F2"/>
              </a:solidFill>
              <a:prstDash val="solid"/>
              <a:round/>
            </a:ln>
          </p:spPr>
        </p:sp>
        <p:sp>
          <p:nvSpPr>
            <p:cNvPr name="TextBox 10" id="10"/>
            <p:cNvSpPr txBox="true"/>
            <p:nvPr/>
          </p:nvSpPr>
          <p:spPr>
            <a:xfrm>
              <a:off x="0" y="-28575"/>
              <a:ext cx="4653345" cy="415136"/>
            </a:xfrm>
            <a:prstGeom prst="rect">
              <a:avLst/>
            </a:prstGeom>
          </p:spPr>
          <p:txBody>
            <a:bodyPr anchor="ctr" rtlCol="false" tIns="63000" lIns="63000" bIns="63000" rIns="63000"/>
            <a:lstStyle/>
            <a:p>
              <a:pPr algn="ctr">
                <a:lnSpc>
                  <a:spcPts val="2430"/>
                </a:lnSpc>
                <a:spcBef>
                  <a:spcPct val="0"/>
                </a:spcBef>
              </a:pPr>
            </a:p>
          </p:txBody>
        </p:sp>
      </p:grpSp>
      <p:sp>
        <p:nvSpPr>
          <p:cNvPr name="Freeform 11" id="11"/>
          <p:cNvSpPr/>
          <p:nvPr/>
        </p:nvSpPr>
        <p:spPr>
          <a:xfrm flipH="false" flipV="false" rot="0">
            <a:off x="3354353" y="2900627"/>
            <a:ext cx="11579294" cy="3868419"/>
          </a:xfrm>
          <a:custGeom>
            <a:avLst/>
            <a:gdLst/>
            <a:ahLst/>
            <a:cxnLst/>
            <a:rect r="r" b="b" t="t" l="l"/>
            <a:pathLst>
              <a:path h="3868419" w="11579294">
                <a:moveTo>
                  <a:pt x="0" y="0"/>
                </a:moveTo>
                <a:lnTo>
                  <a:pt x="11579294" y="0"/>
                </a:lnTo>
                <a:lnTo>
                  <a:pt x="11579294" y="3868419"/>
                </a:lnTo>
                <a:lnTo>
                  <a:pt x="0" y="3868419"/>
                </a:lnTo>
                <a:lnTo>
                  <a:pt x="0" y="0"/>
                </a:lnTo>
                <a:close/>
              </a:path>
            </a:pathLst>
          </a:custGeom>
          <a:blipFill>
            <a:blip r:embed="rId2"/>
            <a:stretch>
              <a:fillRect l="0" t="0" r="0" b="0"/>
            </a:stretch>
          </a:blipFill>
        </p:spPr>
      </p:sp>
      <p:sp>
        <p:nvSpPr>
          <p:cNvPr name="Freeform 12" id="12"/>
          <p:cNvSpPr/>
          <p:nvPr/>
        </p:nvSpPr>
        <p:spPr>
          <a:xfrm flipH="false" flipV="false" rot="0">
            <a:off x="2659757" y="7407780"/>
            <a:ext cx="13129345" cy="2493932"/>
          </a:xfrm>
          <a:custGeom>
            <a:avLst/>
            <a:gdLst/>
            <a:ahLst/>
            <a:cxnLst/>
            <a:rect r="r" b="b" t="t" l="l"/>
            <a:pathLst>
              <a:path h="2493932" w="13129345">
                <a:moveTo>
                  <a:pt x="0" y="0"/>
                </a:moveTo>
                <a:lnTo>
                  <a:pt x="13129345" y="0"/>
                </a:lnTo>
                <a:lnTo>
                  <a:pt x="13129345" y="2493932"/>
                </a:lnTo>
                <a:lnTo>
                  <a:pt x="0" y="2493932"/>
                </a:lnTo>
                <a:lnTo>
                  <a:pt x="0" y="0"/>
                </a:lnTo>
                <a:close/>
              </a:path>
            </a:pathLst>
          </a:custGeom>
          <a:blipFill>
            <a:blip r:embed="rId3"/>
            <a:stretch>
              <a:fillRect l="0" t="0" r="0" b="0"/>
            </a:stretch>
          </a:blipFill>
        </p:spPr>
      </p:sp>
      <p:sp>
        <p:nvSpPr>
          <p:cNvPr name="TextBox 13" id="13"/>
          <p:cNvSpPr txBox="true"/>
          <p:nvPr/>
        </p:nvSpPr>
        <p:spPr>
          <a:xfrm rot="0">
            <a:off x="2656469" y="677569"/>
            <a:ext cx="13132633" cy="1584324"/>
          </a:xfrm>
          <a:prstGeom prst="rect">
            <a:avLst/>
          </a:prstGeom>
        </p:spPr>
        <p:txBody>
          <a:bodyPr anchor="t" rtlCol="false" tIns="0" lIns="0" bIns="0" rIns="0">
            <a:spAutoFit/>
          </a:bodyPr>
          <a:lstStyle/>
          <a:p>
            <a:pPr algn="ctr">
              <a:lnSpc>
                <a:spcPts val="5600"/>
              </a:lnSpc>
            </a:pPr>
            <a:r>
              <a:rPr lang="en-US" b="true" sz="4000" u="sng">
                <a:solidFill>
                  <a:srgbClr val="2B2B2B"/>
                </a:solidFill>
                <a:latin typeface="Quicksand Bold"/>
                <a:ea typeface="Quicksand Bold"/>
                <a:cs typeface="Quicksand Bold"/>
                <a:sym typeface="Quicksand Bold"/>
              </a:rPr>
              <a:t>HARD-LEVEL SQL QUESTIONS</a:t>
            </a:r>
          </a:p>
          <a:p>
            <a:pPr algn="ctr">
              <a:lnSpc>
                <a:spcPts val="3500"/>
              </a:lnSpc>
            </a:pPr>
            <a:r>
              <a:rPr lang="en-US" b="true" sz="2500">
                <a:solidFill>
                  <a:srgbClr val="2B2B2B"/>
                </a:solidFill>
                <a:latin typeface="Quicksand Bold"/>
                <a:ea typeface="Quicksand Bold"/>
                <a:cs typeface="Quicksand Bold"/>
                <a:sym typeface="Quicksand Bold"/>
              </a:rPr>
              <a:t>1. FIND THE TOP 3 BEST-SELLING SKUS BY TOTAL REVENUE IN EACH CATEGORY.</a:t>
            </a:r>
          </a:p>
          <a:p>
            <a:pPr algn="ctr">
              <a:lnSpc>
                <a:spcPts val="3500"/>
              </a:lnSpc>
            </a:pPr>
            <a:r>
              <a:rPr lang="en-US" b="true" sz="2500">
                <a:solidFill>
                  <a:srgbClr val="2B2B2B"/>
                </a:solidFill>
                <a:latin typeface="Quicksand Bold"/>
                <a:ea typeface="Quicksand Bold"/>
                <a:cs typeface="Quicksand Bold"/>
                <a:sym typeface="Quicksand Bold"/>
              </a:rPr>
              <a:t>(USE RANK() OR DENSE_RANK() OVER WINDOW PARTITIONED BY CATEGORY.)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7D6C8"/>
        </a:solidFill>
      </p:bgPr>
    </p:bg>
    <p:spTree>
      <p:nvGrpSpPr>
        <p:cNvPr id="1" name=""/>
        <p:cNvGrpSpPr/>
        <p:nvPr/>
      </p:nvGrpSpPr>
      <p:grpSpPr>
        <a:xfrm>
          <a:off x="0" y="0"/>
          <a:ext cx="0" cy="0"/>
          <a:chOff x="0" y="0"/>
          <a:chExt cx="0" cy="0"/>
        </a:xfrm>
      </p:grpSpPr>
      <p:grpSp>
        <p:nvGrpSpPr>
          <p:cNvPr name="Group 2" id="2"/>
          <p:cNvGrpSpPr/>
          <p:nvPr/>
        </p:nvGrpSpPr>
        <p:grpSpPr>
          <a:xfrm rot="0">
            <a:off x="410972" y="385288"/>
            <a:ext cx="17466056" cy="9516424"/>
            <a:chOff x="0" y="0"/>
            <a:chExt cx="86189481" cy="46960552"/>
          </a:xfrm>
        </p:grpSpPr>
        <p:sp>
          <p:nvSpPr>
            <p:cNvPr name="Freeform 3" id="3"/>
            <p:cNvSpPr/>
            <p:nvPr/>
          </p:nvSpPr>
          <p:spPr>
            <a:xfrm flipH="false" flipV="false" rot="0">
              <a:off x="72390" y="72390"/>
              <a:ext cx="86044704" cy="46815771"/>
            </a:xfrm>
            <a:custGeom>
              <a:avLst/>
              <a:gdLst/>
              <a:ahLst/>
              <a:cxnLst/>
              <a:rect r="r" b="b" t="t" l="l"/>
              <a:pathLst>
                <a:path h="46815771" w="86044704">
                  <a:moveTo>
                    <a:pt x="0" y="0"/>
                  </a:moveTo>
                  <a:lnTo>
                    <a:pt x="86044704" y="0"/>
                  </a:lnTo>
                  <a:lnTo>
                    <a:pt x="86044704" y="46815771"/>
                  </a:lnTo>
                  <a:lnTo>
                    <a:pt x="0" y="46815771"/>
                  </a:lnTo>
                  <a:lnTo>
                    <a:pt x="0" y="0"/>
                  </a:lnTo>
                  <a:close/>
                </a:path>
              </a:pathLst>
            </a:custGeom>
            <a:solidFill>
              <a:srgbClr val="F5F4F2"/>
            </a:solidFill>
          </p:spPr>
        </p:sp>
        <p:sp>
          <p:nvSpPr>
            <p:cNvPr name="Freeform 4" id="4"/>
            <p:cNvSpPr/>
            <p:nvPr/>
          </p:nvSpPr>
          <p:spPr>
            <a:xfrm flipH="false" flipV="false" rot="0">
              <a:off x="0" y="0"/>
              <a:ext cx="86189480" cy="46960551"/>
            </a:xfrm>
            <a:custGeom>
              <a:avLst/>
              <a:gdLst/>
              <a:ahLst/>
              <a:cxnLst/>
              <a:rect r="r" b="b" t="t" l="l"/>
              <a:pathLst>
                <a:path h="46960551" w="86189480">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F4F4F4"/>
            </a:solidFill>
          </p:spPr>
        </p:sp>
      </p:grpSp>
      <p:grpSp>
        <p:nvGrpSpPr>
          <p:cNvPr name="Group 5" id="5"/>
          <p:cNvGrpSpPr/>
          <p:nvPr/>
        </p:nvGrpSpPr>
        <p:grpSpPr>
          <a:xfrm rot="0">
            <a:off x="410972" y="385288"/>
            <a:ext cx="17466056" cy="2104315"/>
            <a:chOff x="0" y="0"/>
            <a:chExt cx="86189481" cy="10384130"/>
          </a:xfrm>
        </p:grpSpPr>
        <p:sp>
          <p:nvSpPr>
            <p:cNvPr name="Freeform 6" id="6"/>
            <p:cNvSpPr/>
            <p:nvPr/>
          </p:nvSpPr>
          <p:spPr>
            <a:xfrm flipH="false" flipV="false" rot="0">
              <a:off x="72390" y="72390"/>
              <a:ext cx="86044704" cy="10239350"/>
            </a:xfrm>
            <a:custGeom>
              <a:avLst/>
              <a:gdLst/>
              <a:ahLst/>
              <a:cxnLst/>
              <a:rect r="r" b="b" t="t" l="l"/>
              <a:pathLst>
                <a:path h="10239350" w="86044704">
                  <a:moveTo>
                    <a:pt x="0" y="0"/>
                  </a:moveTo>
                  <a:lnTo>
                    <a:pt x="86044704" y="0"/>
                  </a:lnTo>
                  <a:lnTo>
                    <a:pt x="86044704" y="10239350"/>
                  </a:lnTo>
                  <a:lnTo>
                    <a:pt x="0" y="10239350"/>
                  </a:lnTo>
                  <a:lnTo>
                    <a:pt x="0" y="0"/>
                  </a:lnTo>
                  <a:close/>
                </a:path>
              </a:pathLst>
            </a:custGeom>
            <a:solidFill>
              <a:srgbClr val="AA9E95"/>
            </a:solidFill>
          </p:spPr>
        </p:sp>
        <p:sp>
          <p:nvSpPr>
            <p:cNvPr name="Freeform 7" id="7"/>
            <p:cNvSpPr/>
            <p:nvPr/>
          </p:nvSpPr>
          <p:spPr>
            <a:xfrm flipH="false" flipV="false" rot="0">
              <a:off x="0" y="0"/>
              <a:ext cx="86189480" cy="10384130"/>
            </a:xfrm>
            <a:custGeom>
              <a:avLst/>
              <a:gdLst/>
              <a:ahLst/>
              <a:cxnLst/>
              <a:rect r="r" b="b" t="t" l="l"/>
              <a:pathLst>
                <a:path h="10384130" w="8618948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AA9E95"/>
            </a:solidFill>
          </p:spPr>
        </p:sp>
      </p:grpSp>
      <p:grpSp>
        <p:nvGrpSpPr>
          <p:cNvPr name="Group 8" id="8"/>
          <p:cNvGrpSpPr/>
          <p:nvPr/>
        </p:nvGrpSpPr>
        <p:grpSpPr>
          <a:xfrm rot="0">
            <a:off x="1028700" y="763294"/>
            <a:ext cx="16230600" cy="1348304"/>
            <a:chOff x="0" y="0"/>
            <a:chExt cx="4653345" cy="386561"/>
          </a:xfrm>
        </p:grpSpPr>
        <p:sp>
          <p:nvSpPr>
            <p:cNvPr name="Freeform 9" id="9"/>
            <p:cNvSpPr/>
            <p:nvPr/>
          </p:nvSpPr>
          <p:spPr>
            <a:xfrm flipH="false" flipV="false" rot="0">
              <a:off x="0" y="0"/>
              <a:ext cx="4653345" cy="386561"/>
            </a:xfrm>
            <a:custGeom>
              <a:avLst/>
              <a:gdLst/>
              <a:ahLst/>
              <a:cxnLst/>
              <a:rect r="r" b="b" t="t" l="l"/>
              <a:pathLst>
                <a:path h="386561" w="4653345">
                  <a:moveTo>
                    <a:pt x="47700" y="0"/>
                  </a:moveTo>
                  <a:lnTo>
                    <a:pt x="4605645" y="0"/>
                  </a:lnTo>
                  <a:cubicBezTo>
                    <a:pt x="4618296" y="0"/>
                    <a:pt x="4630428" y="5025"/>
                    <a:pt x="4639374" y="13971"/>
                  </a:cubicBezTo>
                  <a:cubicBezTo>
                    <a:pt x="4648319" y="22916"/>
                    <a:pt x="4653345" y="35049"/>
                    <a:pt x="4653345" y="47700"/>
                  </a:cubicBezTo>
                  <a:lnTo>
                    <a:pt x="4653345" y="338862"/>
                  </a:lnTo>
                  <a:cubicBezTo>
                    <a:pt x="4653345" y="351512"/>
                    <a:pt x="4648319" y="363645"/>
                    <a:pt x="4639374" y="372590"/>
                  </a:cubicBezTo>
                  <a:cubicBezTo>
                    <a:pt x="4630428" y="381536"/>
                    <a:pt x="4618296" y="386561"/>
                    <a:pt x="4605645" y="386561"/>
                  </a:cubicBezTo>
                  <a:lnTo>
                    <a:pt x="47700" y="386561"/>
                  </a:lnTo>
                  <a:cubicBezTo>
                    <a:pt x="35049" y="386561"/>
                    <a:pt x="22916" y="381536"/>
                    <a:pt x="13971" y="372590"/>
                  </a:cubicBezTo>
                  <a:cubicBezTo>
                    <a:pt x="5025" y="363645"/>
                    <a:pt x="0" y="351512"/>
                    <a:pt x="0" y="338862"/>
                  </a:cubicBezTo>
                  <a:lnTo>
                    <a:pt x="0" y="47700"/>
                  </a:lnTo>
                  <a:cubicBezTo>
                    <a:pt x="0" y="35049"/>
                    <a:pt x="5025" y="22916"/>
                    <a:pt x="13971" y="13971"/>
                  </a:cubicBezTo>
                  <a:cubicBezTo>
                    <a:pt x="22916" y="5025"/>
                    <a:pt x="35049" y="0"/>
                    <a:pt x="47700" y="0"/>
                  </a:cubicBezTo>
                  <a:close/>
                </a:path>
              </a:pathLst>
            </a:custGeom>
            <a:solidFill>
              <a:srgbClr val="F4F4F4"/>
            </a:solidFill>
            <a:ln w="23812" cap="rnd">
              <a:solidFill>
                <a:srgbClr val="F5F4F2"/>
              </a:solidFill>
              <a:prstDash val="solid"/>
              <a:round/>
            </a:ln>
          </p:spPr>
        </p:sp>
        <p:sp>
          <p:nvSpPr>
            <p:cNvPr name="TextBox 10" id="10"/>
            <p:cNvSpPr txBox="true"/>
            <p:nvPr/>
          </p:nvSpPr>
          <p:spPr>
            <a:xfrm>
              <a:off x="0" y="-28575"/>
              <a:ext cx="4653345" cy="415136"/>
            </a:xfrm>
            <a:prstGeom prst="rect">
              <a:avLst/>
            </a:prstGeom>
          </p:spPr>
          <p:txBody>
            <a:bodyPr anchor="ctr" rtlCol="false" tIns="63000" lIns="63000" bIns="63000" rIns="63000"/>
            <a:lstStyle/>
            <a:p>
              <a:pPr algn="ctr">
                <a:lnSpc>
                  <a:spcPts val="2430"/>
                </a:lnSpc>
                <a:spcBef>
                  <a:spcPct val="0"/>
                </a:spcBef>
              </a:pPr>
            </a:p>
          </p:txBody>
        </p:sp>
      </p:grpSp>
      <p:sp>
        <p:nvSpPr>
          <p:cNvPr name="Freeform 11" id="11"/>
          <p:cNvSpPr/>
          <p:nvPr/>
        </p:nvSpPr>
        <p:spPr>
          <a:xfrm flipH="false" flipV="false" rot="0">
            <a:off x="3383636" y="3198372"/>
            <a:ext cx="11520729" cy="2682005"/>
          </a:xfrm>
          <a:custGeom>
            <a:avLst/>
            <a:gdLst/>
            <a:ahLst/>
            <a:cxnLst/>
            <a:rect r="r" b="b" t="t" l="l"/>
            <a:pathLst>
              <a:path h="2682005" w="11520729">
                <a:moveTo>
                  <a:pt x="0" y="0"/>
                </a:moveTo>
                <a:lnTo>
                  <a:pt x="11520728" y="0"/>
                </a:lnTo>
                <a:lnTo>
                  <a:pt x="11520728" y="2682005"/>
                </a:lnTo>
                <a:lnTo>
                  <a:pt x="0" y="2682005"/>
                </a:lnTo>
                <a:lnTo>
                  <a:pt x="0" y="0"/>
                </a:lnTo>
                <a:close/>
              </a:path>
            </a:pathLst>
          </a:custGeom>
          <a:blipFill>
            <a:blip r:embed="rId2"/>
            <a:stretch>
              <a:fillRect l="0" t="0" r="0" b="0"/>
            </a:stretch>
          </a:blipFill>
        </p:spPr>
      </p:sp>
      <p:sp>
        <p:nvSpPr>
          <p:cNvPr name="Freeform 12" id="12"/>
          <p:cNvSpPr/>
          <p:nvPr/>
        </p:nvSpPr>
        <p:spPr>
          <a:xfrm flipH="false" flipV="false" rot="0">
            <a:off x="2733778" y="6967152"/>
            <a:ext cx="13152587" cy="2520447"/>
          </a:xfrm>
          <a:custGeom>
            <a:avLst/>
            <a:gdLst/>
            <a:ahLst/>
            <a:cxnLst/>
            <a:rect r="r" b="b" t="t" l="l"/>
            <a:pathLst>
              <a:path h="2520447" w="13152587">
                <a:moveTo>
                  <a:pt x="0" y="0"/>
                </a:moveTo>
                <a:lnTo>
                  <a:pt x="13152587" y="0"/>
                </a:lnTo>
                <a:lnTo>
                  <a:pt x="13152587" y="2520447"/>
                </a:lnTo>
                <a:lnTo>
                  <a:pt x="0" y="2520447"/>
                </a:lnTo>
                <a:lnTo>
                  <a:pt x="0" y="0"/>
                </a:lnTo>
                <a:close/>
              </a:path>
            </a:pathLst>
          </a:custGeom>
          <a:blipFill>
            <a:blip r:embed="rId3"/>
            <a:stretch>
              <a:fillRect l="0" t="0" r="0" b="0"/>
            </a:stretch>
          </a:blipFill>
        </p:spPr>
      </p:sp>
      <p:sp>
        <p:nvSpPr>
          <p:cNvPr name="TextBox 13" id="13"/>
          <p:cNvSpPr txBox="true"/>
          <p:nvPr/>
        </p:nvSpPr>
        <p:spPr>
          <a:xfrm rot="0">
            <a:off x="743115" y="868485"/>
            <a:ext cx="17133913" cy="1090295"/>
          </a:xfrm>
          <a:prstGeom prst="rect">
            <a:avLst/>
          </a:prstGeom>
        </p:spPr>
        <p:txBody>
          <a:bodyPr anchor="t" rtlCol="false" tIns="0" lIns="0" bIns="0" rIns="0">
            <a:spAutoFit/>
          </a:bodyPr>
          <a:lstStyle/>
          <a:p>
            <a:pPr algn="ctr">
              <a:lnSpc>
                <a:spcPts val="4480"/>
              </a:lnSpc>
            </a:pPr>
            <a:r>
              <a:rPr lang="en-US" b="true" sz="3200">
                <a:solidFill>
                  <a:srgbClr val="2B2B2B"/>
                </a:solidFill>
                <a:latin typeface="Quicksand Bold"/>
                <a:ea typeface="Quicksand Bold"/>
                <a:cs typeface="Quicksand Bold"/>
                <a:sym typeface="Quicksand Bold"/>
              </a:rPr>
              <a:t>2.COMPUTE THE RUNNING TOTAL (CUMULATIVE REVENUE) PER CATEGORY OVER TIME.</a:t>
            </a:r>
          </a:p>
          <a:p>
            <a:pPr algn="ctr">
              <a:lnSpc>
                <a:spcPts val="4480"/>
              </a:lnSpc>
            </a:pPr>
            <a:r>
              <a:rPr lang="en-US" sz="3200" b="true">
                <a:solidFill>
                  <a:srgbClr val="2B2B2B"/>
                </a:solidFill>
                <a:latin typeface="Quicksand Bold"/>
                <a:ea typeface="Quicksand Bold"/>
                <a:cs typeface="Quicksand Bold"/>
                <a:sym typeface="Quicksand Bold"/>
              </a:rPr>
              <a:t>(Use SUM(Amount) over PARTITION BY Category ORDER BY Date.)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DC6C6"/>
        </a:solidFill>
      </p:bgPr>
    </p:bg>
    <p:spTree>
      <p:nvGrpSpPr>
        <p:cNvPr id="1" name=""/>
        <p:cNvGrpSpPr/>
        <p:nvPr/>
      </p:nvGrpSpPr>
      <p:grpSpPr>
        <a:xfrm>
          <a:off x="0" y="0"/>
          <a:ext cx="0" cy="0"/>
          <a:chOff x="0" y="0"/>
          <a:chExt cx="0" cy="0"/>
        </a:xfrm>
      </p:grpSpPr>
      <p:grpSp>
        <p:nvGrpSpPr>
          <p:cNvPr name="Group 2" id="2"/>
          <p:cNvGrpSpPr/>
          <p:nvPr/>
        </p:nvGrpSpPr>
        <p:grpSpPr>
          <a:xfrm rot="0">
            <a:off x="410972" y="385288"/>
            <a:ext cx="17466056" cy="9516424"/>
            <a:chOff x="0" y="0"/>
            <a:chExt cx="86189481" cy="46960552"/>
          </a:xfrm>
        </p:grpSpPr>
        <p:sp>
          <p:nvSpPr>
            <p:cNvPr name="Freeform 3" id="3"/>
            <p:cNvSpPr/>
            <p:nvPr/>
          </p:nvSpPr>
          <p:spPr>
            <a:xfrm flipH="false" flipV="false" rot="0">
              <a:off x="72390" y="72390"/>
              <a:ext cx="86044704" cy="46815771"/>
            </a:xfrm>
            <a:custGeom>
              <a:avLst/>
              <a:gdLst/>
              <a:ahLst/>
              <a:cxnLst/>
              <a:rect r="r" b="b" t="t" l="l"/>
              <a:pathLst>
                <a:path h="46815771" w="86044704">
                  <a:moveTo>
                    <a:pt x="0" y="0"/>
                  </a:moveTo>
                  <a:lnTo>
                    <a:pt x="86044704" y="0"/>
                  </a:lnTo>
                  <a:lnTo>
                    <a:pt x="86044704" y="46815771"/>
                  </a:lnTo>
                  <a:lnTo>
                    <a:pt x="0" y="46815771"/>
                  </a:lnTo>
                  <a:lnTo>
                    <a:pt x="0" y="0"/>
                  </a:lnTo>
                  <a:close/>
                </a:path>
              </a:pathLst>
            </a:custGeom>
            <a:solidFill>
              <a:srgbClr val="F5F4F2"/>
            </a:solidFill>
          </p:spPr>
        </p:sp>
        <p:sp>
          <p:nvSpPr>
            <p:cNvPr name="Freeform 4" id="4"/>
            <p:cNvSpPr/>
            <p:nvPr/>
          </p:nvSpPr>
          <p:spPr>
            <a:xfrm flipH="false" flipV="false" rot="0">
              <a:off x="0" y="0"/>
              <a:ext cx="86189480" cy="46960551"/>
            </a:xfrm>
            <a:custGeom>
              <a:avLst/>
              <a:gdLst/>
              <a:ahLst/>
              <a:cxnLst/>
              <a:rect r="r" b="b" t="t" l="l"/>
              <a:pathLst>
                <a:path h="46960551" w="86189480">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F4F4F4"/>
            </a:solidFill>
          </p:spPr>
        </p:sp>
      </p:grpSp>
      <p:grpSp>
        <p:nvGrpSpPr>
          <p:cNvPr name="Group 5" id="5"/>
          <p:cNvGrpSpPr/>
          <p:nvPr/>
        </p:nvGrpSpPr>
        <p:grpSpPr>
          <a:xfrm rot="0">
            <a:off x="410972" y="385288"/>
            <a:ext cx="17466056" cy="2104315"/>
            <a:chOff x="0" y="0"/>
            <a:chExt cx="86189481" cy="10384130"/>
          </a:xfrm>
        </p:grpSpPr>
        <p:sp>
          <p:nvSpPr>
            <p:cNvPr name="Freeform 6" id="6"/>
            <p:cNvSpPr/>
            <p:nvPr/>
          </p:nvSpPr>
          <p:spPr>
            <a:xfrm flipH="false" flipV="false" rot="0">
              <a:off x="72390" y="72390"/>
              <a:ext cx="86044704" cy="10239350"/>
            </a:xfrm>
            <a:custGeom>
              <a:avLst/>
              <a:gdLst/>
              <a:ahLst/>
              <a:cxnLst/>
              <a:rect r="r" b="b" t="t" l="l"/>
              <a:pathLst>
                <a:path h="10239350" w="86044704">
                  <a:moveTo>
                    <a:pt x="0" y="0"/>
                  </a:moveTo>
                  <a:lnTo>
                    <a:pt x="86044704" y="0"/>
                  </a:lnTo>
                  <a:lnTo>
                    <a:pt x="86044704" y="10239350"/>
                  </a:lnTo>
                  <a:lnTo>
                    <a:pt x="0" y="10239350"/>
                  </a:lnTo>
                  <a:lnTo>
                    <a:pt x="0" y="0"/>
                  </a:lnTo>
                  <a:close/>
                </a:path>
              </a:pathLst>
            </a:custGeom>
            <a:solidFill>
              <a:srgbClr val="E7D6C8"/>
            </a:solidFill>
          </p:spPr>
        </p:sp>
        <p:sp>
          <p:nvSpPr>
            <p:cNvPr name="Freeform 7" id="7"/>
            <p:cNvSpPr/>
            <p:nvPr/>
          </p:nvSpPr>
          <p:spPr>
            <a:xfrm flipH="false" flipV="false" rot="0">
              <a:off x="0" y="0"/>
              <a:ext cx="86189480" cy="10384130"/>
            </a:xfrm>
            <a:custGeom>
              <a:avLst/>
              <a:gdLst/>
              <a:ahLst/>
              <a:cxnLst/>
              <a:rect r="r" b="b" t="t" l="l"/>
              <a:pathLst>
                <a:path h="10384130" w="8618948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E7D6C8"/>
            </a:solidFill>
          </p:spPr>
        </p:sp>
      </p:grpSp>
      <p:grpSp>
        <p:nvGrpSpPr>
          <p:cNvPr name="Group 8" id="8"/>
          <p:cNvGrpSpPr/>
          <p:nvPr/>
        </p:nvGrpSpPr>
        <p:grpSpPr>
          <a:xfrm rot="0">
            <a:off x="1028700" y="763294"/>
            <a:ext cx="16230600" cy="1348304"/>
            <a:chOff x="0" y="0"/>
            <a:chExt cx="4653345" cy="386561"/>
          </a:xfrm>
        </p:grpSpPr>
        <p:sp>
          <p:nvSpPr>
            <p:cNvPr name="Freeform 9" id="9"/>
            <p:cNvSpPr/>
            <p:nvPr/>
          </p:nvSpPr>
          <p:spPr>
            <a:xfrm flipH="false" flipV="false" rot="0">
              <a:off x="0" y="0"/>
              <a:ext cx="4653345" cy="386561"/>
            </a:xfrm>
            <a:custGeom>
              <a:avLst/>
              <a:gdLst/>
              <a:ahLst/>
              <a:cxnLst/>
              <a:rect r="r" b="b" t="t" l="l"/>
              <a:pathLst>
                <a:path h="386561" w="4653345">
                  <a:moveTo>
                    <a:pt x="47700" y="0"/>
                  </a:moveTo>
                  <a:lnTo>
                    <a:pt x="4605645" y="0"/>
                  </a:lnTo>
                  <a:cubicBezTo>
                    <a:pt x="4618296" y="0"/>
                    <a:pt x="4630428" y="5025"/>
                    <a:pt x="4639374" y="13971"/>
                  </a:cubicBezTo>
                  <a:cubicBezTo>
                    <a:pt x="4648319" y="22916"/>
                    <a:pt x="4653345" y="35049"/>
                    <a:pt x="4653345" y="47700"/>
                  </a:cubicBezTo>
                  <a:lnTo>
                    <a:pt x="4653345" y="338862"/>
                  </a:lnTo>
                  <a:cubicBezTo>
                    <a:pt x="4653345" y="351512"/>
                    <a:pt x="4648319" y="363645"/>
                    <a:pt x="4639374" y="372590"/>
                  </a:cubicBezTo>
                  <a:cubicBezTo>
                    <a:pt x="4630428" y="381536"/>
                    <a:pt x="4618296" y="386561"/>
                    <a:pt x="4605645" y="386561"/>
                  </a:cubicBezTo>
                  <a:lnTo>
                    <a:pt x="47700" y="386561"/>
                  </a:lnTo>
                  <a:cubicBezTo>
                    <a:pt x="35049" y="386561"/>
                    <a:pt x="22916" y="381536"/>
                    <a:pt x="13971" y="372590"/>
                  </a:cubicBezTo>
                  <a:cubicBezTo>
                    <a:pt x="5025" y="363645"/>
                    <a:pt x="0" y="351512"/>
                    <a:pt x="0" y="338862"/>
                  </a:cubicBezTo>
                  <a:lnTo>
                    <a:pt x="0" y="47700"/>
                  </a:lnTo>
                  <a:cubicBezTo>
                    <a:pt x="0" y="35049"/>
                    <a:pt x="5025" y="22916"/>
                    <a:pt x="13971" y="13971"/>
                  </a:cubicBezTo>
                  <a:cubicBezTo>
                    <a:pt x="22916" y="5025"/>
                    <a:pt x="35049" y="0"/>
                    <a:pt x="47700" y="0"/>
                  </a:cubicBezTo>
                  <a:close/>
                </a:path>
              </a:pathLst>
            </a:custGeom>
            <a:solidFill>
              <a:srgbClr val="F4F4F4"/>
            </a:solidFill>
            <a:ln w="23812" cap="rnd">
              <a:solidFill>
                <a:srgbClr val="F5F4F2"/>
              </a:solidFill>
              <a:prstDash val="solid"/>
              <a:round/>
            </a:ln>
          </p:spPr>
        </p:sp>
        <p:sp>
          <p:nvSpPr>
            <p:cNvPr name="TextBox 10" id="10"/>
            <p:cNvSpPr txBox="true"/>
            <p:nvPr/>
          </p:nvSpPr>
          <p:spPr>
            <a:xfrm>
              <a:off x="0" y="-28575"/>
              <a:ext cx="4653345" cy="415136"/>
            </a:xfrm>
            <a:prstGeom prst="rect">
              <a:avLst/>
            </a:prstGeom>
          </p:spPr>
          <p:txBody>
            <a:bodyPr anchor="ctr" rtlCol="false" tIns="63000" lIns="63000" bIns="63000" rIns="63000"/>
            <a:lstStyle/>
            <a:p>
              <a:pPr algn="ctr">
                <a:lnSpc>
                  <a:spcPts val="2430"/>
                </a:lnSpc>
                <a:spcBef>
                  <a:spcPct val="0"/>
                </a:spcBef>
              </a:pPr>
            </a:p>
          </p:txBody>
        </p:sp>
      </p:grpSp>
      <p:sp>
        <p:nvSpPr>
          <p:cNvPr name="Freeform 11" id="11"/>
          <p:cNvSpPr/>
          <p:nvPr/>
        </p:nvSpPr>
        <p:spPr>
          <a:xfrm flipH="false" flipV="false" rot="0">
            <a:off x="3997857" y="5819769"/>
            <a:ext cx="9932126" cy="3318390"/>
          </a:xfrm>
          <a:custGeom>
            <a:avLst/>
            <a:gdLst/>
            <a:ahLst/>
            <a:cxnLst/>
            <a:rect r="r" b="b" t="t" l="l"/>
            <a:pathLst>
              <a:path h="3318390" w="9932126">
                <a:moveTo>
                  <a:pt x="0" y="0"/>
                </a:moveTo>
                <a:lnTo>
                  <a:pt x="9932126" y="0"/>
                </a:lnTo>
                <a:lnTo>
                  <a:pt x="9932126" y="3318390"/>
                </a:lnTo>
                <a:lnTo>
                  <a:pt x="0" y="3318390"/>
                </a:lnTo>
                <a:lnTo>
                  <a:pt x="0" y="0"/>
                </a:lnTo>
                <a:close/>
              </a:path>
            </a:pathLst>
          </a:custGeom>
          <a:blipFill>
            <a:blip r:embed="rId2"/>
            <a:stretch>
              <a:fillRect l="0" t="0" r="0" b="0"/>
            </a:stretch>
          </a:blipFill>
        </p:spPr>
      </p:sp>
      <p:sp>
        <p:nvSpPr>
          <p:cNvPr name="Freeform 12" id="12"/>
          <p:cNvSpPr/>
          <p:nvPr/>
        </p:nvSpPr>
        <p:spPr>
          <a:xfrm flipH="false" flipV="false" rot="0">
            <a:off x="3031183" y="2680103"/>
            <a:ext cx="12225634" cy="2949166"/>
          </a:xfrm>
          <a:custGeom>
            <a:avLst/>
            <a:gdLst/>
            <a:ahLst/>
            <a:cxnLst/>
            <a:rect r="r" b="b" t="t" l="l"/>
            <a:pathLst>
              <a:path h="2949166" w="12225634">
                <a:moveTo>
                  <a:pt x="0" y="0"/>
                </a:moveTo>
                <a:lnTo>
                  <a:pt x="12225634" y="0"/>
                </a:lnTo>
                <a:lnTo>
                  <a:pt x="12225634" y="2949166"/>
                </a:lnTo>
                <a:lnTo>
                  <a:pt x="0" y="2949166"/>
                </a:lnTo>
                <a:lnTo>
                  <a:pt x="0" y="0"/>
                </a:lnTo>
                <a:close/>
              </a:path>
            </a:pathLst>
          </a:custGeom>
          <a:blipFill>
            <a:blip r:embed="rId3"/>
            <a:stretch>
              <a:fillRect l="0" t="0" r="0" b="0"/>
            </a:stretch>
          </a:blipFill>
        </p:spPr>
      </p:sp>
      <p:sp>
        <p:nvSpPr>
          <p:cNvPr name="TextBox 13" id="13"/>
          <p:cNvSpPr txBox="true"/>
          <p:nvPr/>
        </p:nvSpPr>
        <p:spPr>
          <a:xfrm rot="0">
            <a:off x="575588" y="911030"/>
            <a:ext cx="16683712" cy="986155"/>
          </a:xfrm>
          <a:prstGeom prst="rect">
            <a:avLst/>
          </a:prstGeom>
        </p:spPr>
        <p:txBody>
          <a:bodyPr anchor="t" rtlCol="false" tIns="0" lIns="0" bIns="0" rIns="0">
            <a:spAutoFit/>
          </a:bodyPr>
          <a:lstStyle/>
          <a:p>
            <a:pPr algn="ctr">
              <a:lnSpc>
                <a:spcPts val="3919"/>
              </a:lnSpc>
            </a:pPr>
            <a:r>
              <a:rPr lang="en-US" b="true" sz="2799">
                <a:solidFill>
                  <a:srgbClr val="2B2B2B"/>
                </a:solidFill>
                <a:latin typeface="Quicksand Bold"/>
                <a:ea typeface="Quicksand Bold"/>
                <a:cs typeface="Quicksand Bold"/>
                <a:sym typeface="Quicksand Bold"/>
              </a:rPr>
              <a:t>3. FIND THE MONTH-OVER-MONTH GROWTH RATE IN REVENUE.</a:t>
            </a:r>
          </a:p>
          <a:p>
            <a:pPr algn="ctr">
              <a:lnSpc>
                <a:spcPts val="3919"/>
              </a:lnSpc>
            </a:pPr>
            <a:r>
              <a:rPr lang="en-US" sz="2799" b="true">
                <a:solidFill>
                  <a:srgbClr val="2B2B2B"/>
                </a:solidFill>
                <a:latin typeface="Quicksand Bold"/>
                <a:ea typeface="Quicksand Bold"/>
                <a:cs typeface="Quicksand Bold"/>
                <a:sym typeface="Quicksand Bold"/>
              </a:rPr>
              <a:t>(Use LAG() to get previous month's revenue and calculate growth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BBADA2"/>
        </a:solidFill>
      </p:bgPr>
    </p:bg>
    <p:spTree>
      <p:nvGrpSpPr>
        <p:cNvPr id="1" name=""/>
        <p:cNvGrpSpPr/>
        <p:nvPr/>
      </p:nvGrpSpPr>
      <p:grpSpPr>
        <a:xfrm>
          <a:off x="0" y="0"/>
          <a:ext cx="0" cy="0"/>
          <a:chOff x="0" y="0"/>
          <a:chExt cx="0" cy="0"/>
        </a:xfrm>
      </p:grpSpPr>
      <p:grpSp>
        <p:nvGrpSpPr>
          <p:cNvPr name="Group 2" id="2"/>
          <p:cNvGrpSpPr/>
          <p:nvPr/>
        </p:nvGrpSpPr>
        <p:grpSpPr>
          <a:xfrm rot="0">
            <a:off x="410972" y="385288"/>
            <a:ext cx="17466056" cy="9516424"/>
            <a:chOff x="0" y="0"/>
            <a:chExt cx="86189481" cy="46960552"/>
          </a:xfrm>
        </p:grpSpPr>
        <p:sp>
          <p:nvSpPr>
            <p:cNvPr name="Freeform 3" id="3"/>
            <p:cNvSpPr/>
            <p:nvPr/>
          </p:nvSpPr>
          <p:spPr>
            <a:xfrm flipH="false" flipV="false" rot="0">
              <a:off x="72390" y="72390"/>
              <a:ext cx="86044704" cy="46815771"/>
            </a:xfrm>
            <a:custGeom>
              <a:avLst/>
              <a:gdLst/>
              <a:ahLst/>
              <a:cxnLst/>
              <a:rect r="r" b="b" t="t" l="l"/>
              <a:pathLst>
                <a:path h="46815771" w="86044704">
                  <a:moveTo>
                    <a:pt x="0" y="0"/>
                  </a:moveTo>
                  <a:lnTo>
                    <a:pt x="86044704" y="0"/>
                  </a:lnTo>
                  <a:lnTo>
                    <a:pt x="86044704" y="46815771"/>
                  </a:lnTo>
                  <a:lnTo>
                    <a:pt x="0" y="46815771"/>
                  </a:lnTo>
                  <a:lnTo>
                    <a:pt x="0" y="0"/>
                  </a:lnTo>
                  <a:close/>
                </a:path>
              </a:pathLst>
            </a:custGeom>
            <a:solidFill>
              <a:srgbClr val="F5F4F2"/>
            </a:solidFill>
          </p:spPr>
        </p:sp>
        <p:sp>
          <p:nvSpPr>
            <p:cNvPr name="Freeform 4" id="4"/>
            <p:cNvSpPr/>
            <p:nvPr/>
          </p:nvSpPr>
          <p:spPr>
            <a:xfrm flipH="false" flipV="false" rot="0">
              <a:off x="0" y="0"/>
              <a:ext cx="86189480" cy="46960551"/>
            </a:xfrm>
            <a:custGeom>
              <a:avLst/>
              <a:gdLst/>
              <a:ahLst/>
              <a:cxnLst/>
              <a:rect r="r" b="b" t="t" l="l"/>
              <a:pathLst>
                <a:path h="46960551" w="86189480">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F4F4F4"/>
            </a:solidFill>
          </p:spPr>
        </p:sp>
      </p:grpSp>
      <p:grpSp>
        <p:nvGrpSpPr>
          <p:cNvPr name="Group 5" id="5"/>
          <p:cNvGrpSpPr/>
          <p:nvPr/>
        </p:nvGrpSpPr>
        <p:grpSpPr>
          <a:xfrm rot="0">
            <a:off x="410972" y="385288"/>
            <a:ext cx="17466056" cy="2104315"/>
            <a:chOff x="0" y="0"/>
            <a:chExt cx="86189481" cy="10384130"/>
          </a:xfrm>
        </p:grpSpPr>
        <p:sp>
          <p:nvSpPr>
            <p:cNvPr name="Freeform 6" id="6"/>
            <p:cNvSpPr/>
            <p:nvPr/>
          </p:nvSpPr>
          <p:spPr>
            <a:xfrm flipH="false" flipV="false" rot="0">
              <a:off x="72390" y="72390"/>
              <a:ext cx="86044704" cy="10239350"/>
            </a:xfrm>
            <a:custGeom>
              <a:avLst/>
              <a:gdLst/>
              <a:ahLst/>
              <a:cxnLst/>
              <a:rect r="r" b="b" t="t" l="l"/>
              <a:pathLst>
                <a:path h="10239350" w="86044704">
                  <a:moveTo>
                    <a:pt x="0" y="0"/>
                  </a:moveTo>
                  <a:lnTo>
                    <a:pt x="86044704" y="0"/>
                  </a:lnTo>
                  <a:lnTo>
                    <a:pt x="86044704" y="10239350"/>
                  </a:lnTo>
                  <a:lnTo>
                    <a:pt x="0" y="10239350"/>
                  </a:lnTo>
                  <a:lnTo>
                    <a:pt x="0" y="0"/>
                  </a:lnTo>
                  <a:close/>
                </a:path>
              </a:pathLst>
            </a:custGeom>
            <a:solidFill>
              <a:srgbClr val="E7D6C8"/>
            </a:solidFill>
          </p:spPr>
        </p:sp>
        <p:sp>
          <p:nvSpPr>
            <p:cNvPr name="Freeform 7" id="7"/>
            <p:cNvSpPr/>
            <p:nvPr/>
          </p:nvSpPr>
          <p:spPr>
            <a:xfrm flipH="false" flipV="false" rot="0">
              <a:off x="0" y="0"/>
              <a:ext cx="86189480" cy="10384130"/>
            </a:xfrm>
            <a:custGeom>
              <a:avLst/>
              <a:gdLst/>
              <a:ahLst/>
              <a:cxnLst/>
              <a:rect r="r" b="b" t="t" l="l"/>
              <a:pathLst>
                <a:path h="10384130" w="8618948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E7D6C8"/>
            </a:solidFill>
          </p:spPr>
        </p:sp>
      </p:grpSp>
      <p:grpSp>
        <p:nvGrpSpPr>
          <p:cNvPr name="Group 8" id="8"/>
          <p:cNvGrpSpPr/>
          <p:nvPr/>
        </p:nvGrpSpPr>
        <p:grpSpPr>
          <a:xfrm rot="0">
            <a:off x="1028700" y="763294"/>
            <a:ext cx="16230600" cy="1348304"/>
            <a:chOff x="0" y="0"/>
            <a:chExt cx="4653345" cy="386561"/>
          </a:xfrm>
        </p:grpSpPr>
        <p:sp>
          <p:nvSpPr>
            <p:cNvPr name="Freeform 9" id="9"/>
            <p:cNvSpPr/>
            <p:nvPr/>
          </p:nvSpPr>
          <p:spPr>
            <a:xfrm flipH="false" flipV="false" rot="0">
              <a:off x="0" y="0"/>
              <a:ext cx="4653345" cy="386561"/>
            </a:xfrm>
            <a:custGeom>
              <a:avLst/>
              <a:gdLst/>
              <a:ahLst/>
              <a:cxnLst/>
              <a:rect r="r" b="b" t="t" l="l"/>
              <a:pathLst>
                <a:path h="386561" w="4653345">
                  <a:moveTo>
                    <a:pt x="47700" y="0"/>
                  </a:moveTo>
                  <a:lnTo>
                    <a:pt x="4605645" y="0"/>
                  </a:lnTo>
                  <a:cubicBezTo>
                    <a:pt x="4618296" y="0"/>
                    <a:pt x="4630428" y="5025"/>
                    <a:pt x="4639374" y="13971"/>
                  </a:cubicBezTo>
                  <a:cubicBezTo>
                    <a:pt x="4648319" y="22916"/>
                    <a:pt x="4653345" y="35049"/>
                    <a:pt x="4653345" y="47700"/>
                  </a:cubicBezTo>
                  <a:lnTo>
                    <a:pt x="4653345" y="338862"/>
                  </a:lnTo>
                  <a:cubicBezTo>
                    <a:pt x="4653345" y="351512"/>
                    <a:pt x="4648319" y="363645"/>
                    <a:pt x="4639374" y="372590"/>
                  </a:cubicBezTo>
                  <a:cubicBezTo>
                    <a:pt x="4630428" y="381536"/>
                    <a:pt x="4618296" y="386561"/>
                    <a:pt x="4605645" y="386561"/>
                  </a:cubicBezTo>
                  <a:lnTo>
                    <a:pt x="47700" y="386561"/>
                  </a:lnTo>
                  <a:cubicBezTo>
                    <a:pt x="35049" y="386561"/>
                    <a:pt x="22916" y="381536"/>
                    <a:pt x="13971" y="372590"/>
                  </a:cubicBezTo>
                  <a:cubicBezTo>
                    <a:pt x="5025" y="363645"/>
                    <a:pt x="0" y="351512"/>
                    <a:pt x="0" y="338862"/>
                  </a:cubicBezTo>
                  <a:lnTo>
                    <a:pt x="0" y="47700"/>
                  </a:lnTo>
                  <a:cubicBezTo>
                    <a:pt x="0" y="35049"/>
                    <a:pt x="5025" y="22916"/>
                    <a:pt x="13971" y="13971"/>
                  </a:cubicBezTo>
                  <a:cubicBezTo>
                    <a:pt x="22916" y="5025"/>
                    <a:pt x="35049" y="0"/>
                    <a:pt x="47700" y="0"/>
                  </a:cubicBezTo>
                  <a:close/>
                </a:path>
              </a:pathLst>
            </a:custGeom>
            <a:solidFill>
              <a:srgbClr val="F4F4F4"/>
            </a:solidFill>
            <a:ln w="23812" cap="rnd">
              <a:solidFill>
                <a:srgbClr val="F5F4F2"/>
              </a:solidFill>
              <a:prstDash val="solid"/>
              <a:round/>
            </a:ln>
          </p:spPr>
        </p:sp>
        <p:sp>
          <p:nvSpPr>
            <p:cNvPr name="TextBox 10" id="10"/>
            <p:cNvSpPr txBox="true"/>
            <p:nvPr/>
          </p:nvSpPr>
          <p:spPr>
            <a:xfrm>
              <a:off x="0" y="-28575"/>
              <a:ext cx="4653345" cy="415136"/>
            </a:xfrm>
            <a:prstGeom prst="rect">
              <a:avLst/>
            </a:prstGeom>
          </p:spPr>
          <p:txBody>
            <a:bodyPr anchor="ctr" rtlCol="false" tIns="63000" lIns="63000" bIns="63000" rIns="63000"/>
            <a:lstStyle/>
            <a:p>
              <a:pPr algn="ctr">
                <a:lnSpc>
                  <a:spcPts val="2430"/>
                </a:lnSpc>
                <a:spcBef>
                  <a:spcPct val="0"/>
                </a:spcBef>
              </a:pPr>
            </a:p>
          </p:txBody>
        </p:sp>
      </p:grpSp>
      <p:sp>
        <p:nvSpPr>
          <p:cNvPr name="Freeform 11" id="11"/>
          <p:cNvSpPr/>
          <p:nvPr/>
        </p:nvSpPr>
        <p:spPr>
          <a:xfrm flipH="false" flipV="false" rot="0">
            <a:off x="2572461" y="5577086"/>
            <a:ext cx="13143077" cy="2329254"/>
          </a:xfrm>
          <a:custGeom>
            <a:avLst/>
            <a:gdLst/>
            <a:ahLst/>
            <a:cxnLst/>
            <a:rect r="r" b="b" t="t" l="l"/>
            <a:pathLst>
              <a:path h="2329254" w="13143077">
                <a:moveTo>
                  <a:pt x="0" y="0"/>
                </a:moveTo>
                <a:lnTo>
                  <a:pt x="13143078" y="0"/>
                </a:lnTo>
                <a:lnTo>
                  <a:pt x="13143078" y="2329254"/>
                </a:lnTo>
                <a:lnTo>
                  <a:pt x="0" y="2329254"/>
                </a:lnTo>
                <a:lnTo>
                  <a:pt x="0" y="0"/>
                </a:lnTo>
                <a:close/>
              </a:path>
            </a:pathLst>
          </a:custGeom>
          <a:blipFill>
            <a:blip r:embed="rId2"/>
            <a:stretch>
              <a:fillRect l="0" t="0" r="0" b="0"/>
            </a:stretch>
          </a:blipFill>
        </p:spPr>
      </p:sp>
      <p:sp>
        <p:nvSpPr>
          <p:cNvPr name="Freeform 12" id="12"/>
          <p:cNvSpPr/>
          <p:nvPr/>
        </p:nvSpPr>
        <p:spPr>
          <a:xfrm flipH="false" flipV="false" rot="0">
            <a:off x="3818925" y="2804413"/>
            <a:ext cx="10380030" cy="2079858"/>
          </a:xfrm>
          <a:custGeom>
            <a:avLst/>
            <a:gdLst/>
            <a:ahLst/>
            <a:cxnLst/>
            <a:rect r="r" b="b" t="t" l="l"/>
            <a:pathLst>
              <a:path h="2079858" w="10380030">
                <a:moveTo>
                  <a:pt x="0" y="0"/>
                </a:moveTo>
                <a:lnTo>
                  <a:pt x="10380030" y="0"/>
                </a:lnTo>
                <a:lnTo>
                  <a:pt x="10380030" y="2079857"/>
                </a:lnTo>
                <a:lnTo>
                  <a:pt x="0" y="2079857"/>
                </a:lnTo>
                <a:lnTo>
                  <a:pt x="0" y="0"/>
                </a:lnTo>
                <a:close/>
              </a:path>
            </a:pathLst>
          </a:custGeom>
          <a:blipFill>
            <a:blip r:embed="rId3"/>
            <a:stretch>
              <a:fillRect l="0" t="0" r="0" b="0"/>
            </a:stretch>
          </a:blipFill>
        </p:spPr>
      </p:sp>
      <p:sp>
        <p:nvSpPr>
          <p:cNvPr name="TextBox 13" id="13"/>
          <p:cNvSpPr txBox="true"/>
          <p:nvPr/>
        </p:nvSpPr>
        <p:spPr>
          <a:xfrm rot="0">
            <a:off x="2949099" y="796096"/>
            <a:ext cx="12389802" cy="1216024"/>
          </a:xfrm>
          <a:prstGeom prst="rect">
            <a:avLst/>
          </a:prstGeom>
        </p:spPr>
        <p:txBody>
          <a:bodyPr anchor="t" rtlCol="false" tIns="0" lIns="0" bIns="0" rIns="0">
            <a:spAutoFit/>
          </a:bodyPr>
          <a:lstStyle/>
          <a:p>
            <a:pPr algn="ctr">
              <a:lnSpc>
                <a:spcPts val="4900"/>
              </a:lnSpc>
            </a:pPr>
            <a:r>
              <a:rPr lang="en-US" b="true" sz="3500">
                <a:solidFill>
                  <a:srgbClr val="2B2B2B"/>
                </a:solidFill>
                <a:latin typeface="Quicksand Bold"/>
                <a:ea typeface="Quicksand Bold"/>
                <a:cs typeface="Quicksand Bold"/>
                <a:sym typeface="Quicksand Bold"/>
              </a:rPr>
              <a:t>4.IDENTIFY DUPLICATE ORDERS — I.E., SAME SKU, AMOUNT, AND DATE APPEARING MORE THAN ONCE.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BBADA2"/>
        </a:solidFill>
      </p:bgPr>
    </p:bg>
    <p:spTree>
      <p:nvGrpSpPr>
        <p:cNvPr id="1" name=""/>
        <p:cNvGrpSpPr/>
        <p:nvPr/>
      </p:nvGrpSpPr>
      <p:grpSpPr>
        <a:xfrm>
          <a:off x="0" y="0"/>
          <a:ext cx="0" cy="0"/>
          <a:chOff x="0" y="0"/>
          <a:chExt cx="0" cy="0"/>
        </a:xfrm>
      </p:grpSpPr>
      <p:grpSp>
        <p:nvGrpSpPr>
          <p:cNvPr name="Group 2" id="2"/>
          <p:cNvGrpSpPr/>
          <p:nvPr/>
        </p:nvGrpSpPr>
        <p:grpSpPr>
          <a:xfrm rot="0">
            <a:off x="410972" y="385288"/>
            <a:ext cx="17466056" cy="9516424"/>
            <a:chOff x="0" y="0"/>
            <a:chExt cx="86189481" cy="46960552"/>
          </a:xfrm>
        </p:grpSpPr>
        <p:sp>
          <p:nvSpPr>
            <p:cNvPr name="Freeform 3" id="3"/>
            <p:cNvSpPr/>
            <p:nvPr/>
          </p:nvSpPr>
          <p:spPr>
            <a:xfrm flipH="false" flipV="false" rot="0">
              <a:off x="72390" y="72390"/>
              <a:ext cx="86044704" cy="46815771"/>
            </a:xfrm>
            <a:custGeom>
              <a:avLst/>
              <a:gdLst/>
              <a:ahLst/>
              <a:cxnLst/>
              <a:rect r="r" b="b" t="t" l="l"/>
              <a:pathLst>
                <a:path h="46815771" w="86044704">
                  <a:moveTo>
                    <a:pt x="0" y="0"/>
                  </a:moveTo>
                  <a:lnTo>
                    <a:pt x="86044704" y="0"/>
                  </a:lnTo>
                  <a:lnTo>
                    <a:pt x="86044704" y="46815771"/>
                  </a:lnTo>
                  <a:lnTo>
                    <a:pt x="0" y="46815771"/>
                  </a:lnTo>
                  <a:lnTo>
                    <a:pt x="0" y="0"/>
                  </a:lnTo>
                  <a:close/>
                </a:path>
              </a:pathLst>
            </a:custGeom>
            <a:solidFill>
              <a:srgbClr val="F5F4F2"/>
            </a:solidFill>
          </p:spPr>
        </p:sp>
        <p:sp>
          <p:nvSpPr>
            <p:cNvPr name="Freeform 4" id="4"/>
            <p:cNvSpPr/>
            <p:nvPr/>
          </p:nvSpPr>
          <p:spPr>
            <a:xfrm flipH="false" flipV="false" rot="0">
              <a:off x="0" y="0"/>
              <a:ext cx="86189480" cy="46960551"/>
            </a:xfrm>
            <a:custGeom>
              <a:avLst/>
              <a:gdLst/>
              <a:ahLst/>
              <a:cxnLst/>
              <a:rect r="r" b="b" t="t" l="l"/>
              <a:pathLst>
                <a:path h="46960551" w="86189480">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F4F4F4"/>
            </a:solidFill>
          </p:spPr>
        </p:sp>
      </p:grpSp>
      <p:grpSp>
        <p:nvGrpSpPr>
          <p:cNvPr name="Group 5" id="5"/>
          <p:cNvGrpSpPr/>
          <p:nvPr/>
        </p:nvGrpSpPr>
        <p:grpSpPr>
          <a:xfrm rot="0">
            <a:off x="410972" y="385288"/>
            <a:ext cx="17466056" cy="2104315"/>
            <a:chOff x="0" y="0"/>
            <a:chExt cx="86189481" cy="10384130"/>
          </a:xfrm>
        </p:grpSpPr>
        <p:sp>
          <p:nvSpPr>
            <p:cNvPr name="Freeform 6" id="6"/>
            <p:cNvSpPr/>
            <p:nvPr/>
          </p:nvSpPr>
          <p:spPr>
            <a:xfrm flipH="false" flipV="false" rot="0">
              <a:off x="72390" y="72390"/>
              <a:ext cx="86044704" cy="10239350"/>
            </a:xfrm>
            <a:custGeom>
              <a:avLst/>
              <a:gdLst/>
              <a:ahLst/>
              <a:cxnLst/>
              <a:rect r="r" b="b" t="t" l="l"/>
              <a:pathLst>
                <a:path h="10239350" w="86044704">
                  <a:moveTo>
                    <a:pt x="0" y="0"/>
                  </a:moveTo>
                  <a:lnTo>
                    <a:pt x="86044704" y="0"/>
                  </a:lnTo>
                  <a:lnTo>
                    <a:pt x="86044704" y="10239350"/>
                  </a:lnTo>
                  <a:lnTo>
                    <a:pt x="0" y="10239350"/>
                  </a:lnTo>
                  <a:lnTo>
                    <a:pt x="0" y="0"/>
                  </a:lnTo>
                  <a:close/>
                </a:path>
              </a:pathLst>
            </a:custGeom>
            <a:solidFill>
              <a:srgbClr val="E7D6C8"/>
            </a:solidFill>
          </p:spPr>
        </p:sp>
        <p:sp>
          <p:nvSpPr>
            <p:cNvPr name="Freeform 7" id="7"/>
            <p:cNvSpPr/>
            <p:nvPr/>
          </p:nvSpPr>
          <p:spPr>
            <a:xfrm flipH="false" flipV="false" rot="0">
              <a:off x="0" y="0"/>
              <a:ext cx="86189480" cy="10384130"/>
            </a:xfrm>
            <a:custGeom>
              <a:avLst/>
              <a:gdLst/>
              <a:ahLst/>
              <a:cxnLst/>
              <a:rect r="r" b="b" t="t" l="l"/>
              <a:pathLst>
                <a:path h="10384130" w="8618948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E7D6C8"/>
            </a:solidFill>
          </p:spPr>
        </p:sp>
      </p:grpSp>
      <p:grpSp>
        <p:nvGrpSpPr>
          <p:cNvPr name="Group 8" id="8"/>
          <p:cNvGrpSpPr/>
          <p:nvPr/>
        </p:nvGrpSpPr>
        <p:grpSpPr>
          <a:xfrm rot="0">
            <a:off x="1028700" y="763294"/>
            <a:ext cx="16230600" cy="1348304"/>
            <a:chOff x="0" y="0"/>
            <a:chExt cx="4653345" cy="386561"/>
          </a:xfrm>
        </p:grpSpPr>
        <p:sp>
          <p:nvSpPr>
            <p:cNvPr name="Freeform 9" id="9"/>
            <p:cNvSpPr/>
            <p:nvPr/>
          </p:nvSpPr>
          <p:spPr>
            <a:xfrm flipH="false" flipV="false" rot="0">
              <a:off x="0" y="0"/>
              <a:ext cx="4653345" cy="386561"/>
            </a:xfrm>
            <a:custGeom>
              <a:avLst/>
              <a:gdLst/>
              <a:ahLst/>
              <a:cxnLst/>
              <a:rect r="r" b="b" t="t" l="l"/>
              <a:pathLst>
                <a:path h="386561" w="4653345">
                  <a:moveTo>
                    <a:pt x="47700" y="0"/>
                  </a:moveTo>
                  <a:lnTo>
                    <a:pt x="4605645" y="0"/>
                  </a:lnTo>
                  <a:cubicBezTo>
                    <a:pt x="4618296" y="0"/>
                    <a:pt x="4630428" y="5025"/>
                    <a:pt x="4639374" y="13971"/>
                  </a:cubicBezTo>
                  <a:cubicBezTo>
                    <a:pt x="4648319" y="22916"/>
                    <a:pt x="4653345" y="35049"/>
                    <a:pt x="4653345" y="47700"/>
                  </a:cubicBezTo>
                  <a:lnTo>
                    <a:pt x="4653345" y="338862"/>
                  </a:lnTo>
                  <a:cubicBezTo>
                    <a:pt x="4653345" y="351512"/>
                    <a:pt x="4648319" y="363645"/>
                    <a:pt x="4639374" y="372590"/>
                  </a:cubicBezTo>
                  <a:cubicBezTo>
                    <a:pt x="4630428" y="381536"/>
                    <a:pt x="4618296" y="386561"/>
                    <a:pt x="4605645" y="386561"/>
                  </a:cubicBezTo>
                  <a:lnTo>
                    <a:pt x="47700" y="386561"/>
                  </a:lnTo>
                  <a:cubicBezTo>
                    <a:pt x="35049" y="386561"/>
                    <a:pt x="22916" y="381536"/>
                    <a:pt x="13971" y="372590"/>
                  </a:cubicBezTo>
                  <a:cubicBezTo>
                    <a:pt x="5025" y="363645"/>
                    <a:pt x="0" y="351512"/>
                    <a:pt x="0" y="338862"/>
                  </a:cubicBezTo>
                  <a:lnTo>
                    <a:pt x="0" y="47700"/>
                  </a:lnTo>
                  <a:cubicBezTo>
                    <a:pt x="0" y="35049"/>
                    <a:pt x="5025" y="22916"/>
                    <a:pt x="13971" y="13971"/>
                  </a:cubicBezTo>
                  <a:cubicBezTo>
                    <a:pt x="22916" y="5025"/>
                    <a:pt x="35049" y="0"/>
                    <a:pt x="47700" y="0"/>
                  </a:cubicBezTo>
                  <a:close/>
                </a:path>
              </a:pathLst>
            </a:custGeom>
            <a:solidFill>
              <a:srgbClr val="F4F4F4"/>
            </a:solidFill>
            <a:ln w="23812" cap="rnd">
              <a:solidFill>
                <a:srgbClr val="F5F4F2"/>
              </a:solidFill>
              <a:prstDash val="solid"/>
              <a:round/>
            </a:ln>
          </p:spPr>
        </p:sp>
        <p:sp>
          <p:nvSpPr>
            <p:cNvPr name="TextBox 10" id="10"/>
            <p:cNvSpPr txBox="true"/>
            <p:nvPr/>
          </p:nvSpPr>
          <p:spPr>
            <a:xfrm>
              <a:off x="0" y="-28575"/>
              <a:ext cx="4653345" cy="415136"/>
            </a:xfrm>
            <a:prstGeom prst="rect">
              <a:avLst/>
            </a:prstGeom>
          </p:spPr>
          <p:txBody>
            <a:bodyPr anchor="ctr" rtlCol="false" tIns="63000" lIns="63000" bIns="63000" rIns="63000"/>
            <a:lstStyle/>
            <a:p>
              <a:pPr algn="ctr">
                <a:lnSpc>
                  <a:spcPts val="2430"/>
                </a:lnSpc>
                <a:spcBef>
                  <a:spcPct val="0"/>
                </a:spcBef>
              </a:pPr>
            </a:p>
          </p:txBody>
        </p:sp>
      </p:grpSp>
      <p:sp>
        <p:nvSpPr>
          <p:cNvPr name="Freeform 11" id="11"/>
          <p:cNvSpPr/>
          <p:nvPr/>
        </p:nvSpPr>
        <p:spPr>
          <a:xfrm flipH="false" flipV="false" rot="0">
            <a:off x="410972" y="2489603"/>
            <a:ext cx="9623553" cy="4519500"/>
          </a:xfrm>
          <a:custGeom>
            <a:avLst/>
            <a:gdLst/>
            <a:ahLst/>
            <a:cxnLst/>
            <a:rect r="r" b="b" t="t" l="l"/>
            <a:pathLst>
              <a:path h="4519500" w="9623553">
                <a:moveTo>
                  <a:pt x="0" y="0"/>
                </a:moveTo>
                <a:lnTo>
                  <a:pt x="9623553" y="0"/>
                </a:lnTo>
                <a:lnTo>
                  <a:pt x="9623553" y="4519499"/>
                </a:lnTo>
                <a:lnTo>
                  <a:pt x="0" y="4519499"/>
                </a:lnTo>
                <a:lnTo>
                  <a:pt x="0" y="0"/>
                </a:lnTo>
                <a:close/>
              </a:path>
            </a:pathLst>
          </a:custGeom>
          <a:blipFill>
            <a:blip r:embed="rId2"/>
            <a:stretch>
              <a:fillRect l="0" t="-102" r="0" b="-102"/>
            </a:stretch>
          </a:blipFill>
        </p:spPr>
      </p:sp>
      <p:sp>
        <p:nvSpPr>
          <p:cNvPr name="Freeform 12" id="12"/>
          <p:cNvSpPr/>
          <p:nvPr/>
        </p:nvSpPr>
        <p:spPr>
          <a:xfrm flipH="false" flipV="false" rot="0">
            <a:off x="10148117" y="6053159"/>
            <a:ext cx="7728911" cy="3848553"/>
          </a:xfrm>
          <a:custGeom>
            <a:avLst/>
            <a:gdLst/>
            <a:ahLst/>
            <a:cxnLst/>
            <a:rect r="r" b="b" t="t" l="l"/>
            <a:pathLst>
              <a:path h="3848553" w="7728911">
                <a:moveTo>
                  <a:pt x="0" y="0"/>
                </a:moveTo>
                <a:lnTo>
                  <a:pt x="7728911" y="0"/>
                </a:lnTo>
                <a:lnTo>
                  <a:pt x="7728911" y="3848553"/>
                </a:lnTo>
                <a:lnTo>
                  <a:pt x="0" y="3848553"/>
                </a:lnTo>
                <a:lnTo>
                  <a:pt x="0" y="0"/>
                </a:lnTo>
                <a:close/>
              </a:path>
            </a:pathLst>
          </a:custGeom>
          <a:blipFill>
            <a:blip r:embed="rId3"/>
            <a:stretch>
              <a:fillRect l="0" t="0" r="0" b="0"/>
            </a:stretch>
          </a:blipFill>
        </p:spPr>
      </p:sp>
      <p:sp>
        <p:nvSpPr>
          <p:cNvPr name="TextBox 13" id="13"/>
          <p:cNvSpPr txBox="true"/>
          <p:nvPr/>
        </p:nvSpPr>
        <p:spPr>
          <a:xfrm rot="0">
            <a:off x="2348843" y="815146"/>
            <a:ext cx="14505375" cy="1314489"/>
          </a:xfrm>
          <a:prstGeom prst="rect">
            <a:avLst/>
          </a:prstGeom>
        </p:spPr>
        <p:txBody>
          <a:bodyPr anchor="t" rtlCol="false" tIns="0" lIns="0" bIns="0" rIns="0">
            <a:spAutoFit/>
          </a:bodyPr>
          <a:lstStyle/>
          <a:p>
            <a:pPr algn="ctr">
              <a:lnSpc>
                <a:spcPts val="3510"/>
              </a:lnSpc>
            </a:pPr>
            <a:r>
              <a:rPr lang="en-US" b="true" sz="2507">
                <a:solidFill>
                  <a:srgbClr val="2B2B2B"/>
                </a:solidFill>
                <a:latin typeface="Quicksand Bold"/>
                <a:ea typeface="Quicksand Bold"/>
                <a:cs typeface="Quicksand Bold"/>
                <a:sym typeface="Quicksand Bold"/>
              </a:rPr>
              <a:t>5.GET THE AVERAGE ORDER VALUE (AOV) FOR EACH FULFILLMENT TYPE AND SHOW HOW IT COMPARES TO THE OVERALL AOV.</a:t>
            </a:r>
          </a:p>
          <a:p>
            <a:pPr algn="ctr">
              <a:lnSpc>
                <a:spcPts val="3510"/>
              </a:lnSpc>
            </a:pPr>
            <a:r>
              <a:rPr lang="en-US" sz="2507" b="true">
                <a:solidFill>
                  <a:srgbClr val="2B2B2B"/>
                </a:solidFill>
                <a:latin typeface="Quicksand Bold"/>
                <a:ea typeface="Quicksand Bold"/>
                <a:cs typeface="Quicksand Bold"/>
                <a:sym typeface="Quicksand Bold"/>
              </a:rPr>
              <a:t>(Use CTE or subquery for overall AOV and join with grouped AOV by Fulfilled By.)</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DDC6C6"/>
        </a:solidFill>
      </p:bgPr>
    </p:bg>
    <p:spTree>
      <p:nvGrpSpPr>
        <p:cNvPr id="1" name=""/>
        <p:cNvGrpSpPr/>
        <p:nvPr/>
      </p:nvGrpSpPr>
      <p:grpSpPr>
        <a:xfrm>
          <a:off x="0" y="0"/>
          <a:ext cx="0" cy="0"/>
          <a:chOff x="0" y="0"/>
          <a:chExt cx="0" cy="0"/>
        </a:xfrm>
      </p:grpSpPr>
      <p:grpSp>
        <p:nvGrpSpPr>
          <p:cNvPr name="Group 2" id="2"/>
          <p:cNvGrpSpPr/>
          <p:nvPr/>
        </p:nvGrpSpPr>
        <p:grpSpPr>
          <a:xfrm rot="0">
            <a:off x="410972" y="385288"/>
            <a:ext cx="17466056" cy="9516424"/>
            <a:chOff x="0" y="0"/>
            <a:chExt cx="86189481" cy="46960552"/>
          </a:xfrm>
        </p:grpSpPr>
        <p:sp>
          <p:nvSpPr>
            <p:cNvPr name="Freeform 3" id="3"/>
            <p:cNvSpPr/>
            <p:nvPr/>
          </p:nvSpPr>
          <p:spPr>
            <a:xfrm flipH="false" flipV="false" rot="0">
              <a:off x="72390" y="72390"/>
              <a:ext cx="86044704" cy="46815771"/>
            </a:xfrm>
            <a:custGeom>
              <a:avLst/>
              <a:gdLst/>
              <a:ahLst/>
              <a:cxnLst/>
              <a:rect r="r" b="b" t="t" l="l"/>
              <a:pathLst>
                <a:path h="46815771" w="86044704">
                  <a:moveTo>
                    <a:pt x="0" y="0"/>
                  </a:moveTo>
                  <a:lnTo>
                    <a:pt x="86044704" y="0"/>
                  </a:lnTo>
                  <a:lnTo>
                    <a:pt x="86044704" y="46815771"/>
                  </a:lnTo>
                  <a:lnTo>
                    <a:pt x="0" y="46815771"/>
                  </a:lnTo>
                  <a:lnTo>
                    <a:pt x="0" y="0"/>
                  </a:lnTo>
                  <a:close/>
                </a:path>
              </a:pathLst>
            </a:custGeom>
            <a:solidFill>
              <a:srgbClr val="F4F4F4"/>
            </a:solidFill>
          </p:spPr>
        </p:sp>
        <p:sp>
          <p:nvSpPr>
            <p:cNvPr name="Freeform 4" id="4"/>
            <p:cNvSpPr/>
            <p:nvPr/>
          </p:nvSpPr>
          <p:spPr>
            <a:xfrm flipH="false" flipV="false" rot="0">
              <a:off x="0" y="0"/>
              <a:ext cx="86189480" cy="46960551"/>
            </a:xfrm>
            <a:custGeom>
              <a:avLst/>
              <a:gdLst/>
              <a:ahLst/>
              <a:cxnLst/>
              <a:rect r="r" b="b" t="t" l="l"/>
              <a:pathLst>
                <a:path h="46960551" w="86189480">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F4F4F4"/>
            </a:solidFill>
          </p:spPr>
        </p:sp>
      </p:grpSp>
      <p:grpSp>
        <p:nvGrpSpPr>
          <p:cNvPr name="Group 5" id="5"/>
          <p:cNvGrpSpPr/>
          <p:nvPr/>
        </p:nvGrpSpPr>
        <p:grpSpPr>
          <a:xfrm rot="0">
            <a:off x="410972" y="385288"/>
            <a:ext cx="17466056" cy="2104315"/>
            <a:chOff x="0" y="0"/>
            <a:chExt cx="86189481" cy="10384130"/>
          </a:xfrm>
        </p:grpSpPr>
        <p:sp>
          <p:nvSpPr>
            <p:cNvPr name="Freeform 6" id="6"/>
            <p:cNvSpPr/>
            <p:nvPr/>
          </p:nvSpPr>
          <p:spPr>
            <a:xfrm flipH="false" flipV="false" rot="0">
              <a:off x="72390" y="72390"/>
              <a:ext cx="86044704" cy="10239350"/>
            </a:xfrm>
            <a:custGeom>
              <a:avLst/>
              <a:gdLst/>
              <a:ahLst/>
              <a:cxnLst/>
              <a:rect r="r" b="b" t="t" l="l"/>
              <a:pathLst>
                <a:path h="10239350" w="86044704">
                  <a:moveTo>
                    <a:pt x="0" y="0"/>
                  </a:moveTo>
                  <a:lnTo>
                    <a:pt x="86044704" y="0"/>
                  </a:lnTo>
                  <a:lnTo>
                    <a:pt x="86044704" y="10239350"/>
                  </a:lnTo>
                  <a:lnTo>
                    <a:pt x="0" y="10239350"/>
                  </a:lnTo>
                  <a:lnTo>
                    <a:pt x="0" y="0"/>
                  </a:lnTo>
                  <a:close/>
                </a:path>
              </a:pathLst>
            </a:custGeom>
            <a:solidFill>
              <a:srgbClr val="AA9E95"/>
            </a:solidFill>
          </p:spPr>
        </p:sp>
        <p:sp>
          <p:nvSpPr>
            <p:cNvPr name="Freeform 7" id="7"/>
            <p:cNvSpPr/>
            <p:nvPr/>
          </p:nvSpPr>
          <p:spPr>
            <a:xfrm flipH="false" flipV="false" rot="0">
              <a:off x="0" y="0"/>
              <a:ext cx="86189480" cy="10384130"/>
            </a:xfrm>
            <a:custGeom>
              <a:avLst/>
              <a:gdLst/>
              <a:ahLst/>
              <a:cxnLst/>
              <a:rect r="r" b="b" t="t" l="l"/>
              <a:pathLst>
                <a:path h="10384130" w="8618948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AA9E95"/>
            </a:solidFill>
          </p:spPr>
        </p:sp>
      </p:grpSp>
      <p:grpSp>
        <p:nvGrpSpPr>
          <p:cNvPr name="Group 8" id="8"/>
          <p:cNvGrpSpPr/>
          <p:nvPr/>
        </p:nvGrpSpPr>
        <p:grpSpPr>
          <a:xfrm rot="0">
            <a:off x="1028700" y="763294"/>
            <a:ext cx="16230600" cy="1348304"/>
            <a:chOff x="0" y="0"/>
            <a:chExt cx="4653345" cy="386561"/>
          </a:xfrm>
        </p:grpSpPr>
        <p:sp>
          <p:nvSpPr>
            <p:cNvPr name="Freeform 9" id="9"/>
            <p:cNvSpPr/>
            <p:nvPr/>
          </p:nvSpPr>
          <p:spPr>
            <a:xfrm flipH="false" flipV="false" rot="0">
              <a:off x="0" y="0"/>
              <a:ext cx="4653345" cy="386561"/>
            </a:xfrm>
            <a:custGeom>
              <a:avLst/>
              <a:gdLst/>
              <a:ahLst/>
              <a:cxnLst/>
              <a:rect r="r" b="b" t="t" l="l"/>
              <a:pathLst>
                <a:path h="386561" w="4653345">
                  <a:moveTo>
                    <a:pt x="47700" y="0"/>
                  </a:moveTo>
                  <a:lnTo>
                    <a:pt x="4605645" y="0"/>
                  </a:lnTo>
                  <a:cubicBezTo>
                    <a:pt x="4618296" y="0"/>
                    <a:pt x="4630428" y="5025"/>
                    <a:pt x="4639374" y="13971"/>
                  </a:cubicBezTo>
                  <a:cubicBezTo>
                    <a:pt x="4648319" y="22916"/>
                    <a:pt x="4653345" y="35049"/>
                    <a:pt x="4653345" y="47700"/>
                  </a:cubicBezTo>
                  <a:lnTo>
                    <a:pt x="4653345" y="338862"/>
                  </a:lnTo>
                  <a:cubicBezTo>
                    <a:pt x="4653345" y="351512"/>
                    <a:pt x="4648319" y="363645"/>
                    <a:pt x="4639374" y="372590"/>
                  </a:cubicBezTo>
                  <a:cubicBezTo>
                    <a:pt x="4630428" y="381536"/>
                    <a:pt x="4618296" y="386561"/>
                    <a:pt x="4605645" y="386561"/>
                  </a:cubicBezTo>
                  <a:lnTo>
                    <a:pt x="47700" y="386561"/>
                  </a:lnTo>
                  <a:cubicBezTo>
                    <a:pt x="35049" y="386561"/>
                    <a:pt x="22916" y="381536"/>
                    <a:pt x="13971" y="372590"/>
                  </a:cubicBezTo>
                  <a:cubicBezTo>
                    <a:pt x="5025" y="363645"/>
                    <a:pt x="0" y="351512"/>
                    <a:pt x="0" y="338862"/>
                  </a:cubicBezTo>
                  <a:lnTo>
                    <a:pt x="0" y="47700"/>
                  </a:lnTo>
                  <a:cubicBezTo>
                    <a:pt x="0" y="35049"/>
                    <a:pt x="5025" y="22916"/>
                    <a:pt x="13971" y="13971"/>
                  </a:cubicBezTo>
                  <a:cubicBezTo>
                    <a:pt x="22916" y="5025"/>
                    <a:pt x="35049" y="0"/>
                    <a:pt x="47700" y="0"/>
                  </a:cubicBezTo>
                  <a:close/>
                </a:path>
              </a:pathLst>
            </a:custGeom>
            <a:solidFill>
              <a:srgbClr val="F4F4F4"/>
            </a:solidFill>
            <a:ln w="23812" cap="rnd">
              <a:solidFill>
                <a:srgbClr val="F5F4F2"/>
              </a:solidFill>
              <a:prstDash val="solid"/>
              <a:round/>
            </a:ln>
          </p:spPr>
        </p:sp>
        <p:sp>
          <p:nvSpPr>
            <p:cNvPr name="TextBox 10" id="10"/>
            <p:cNvSpPr txBox="true"/>
            <p:nvPr/>
          </p:nvSpPr>
          <p:spPr>
            <a:xfrm>
              <a:off x="0" y="-28575"/>
              <a:ext cx="4653345" cy="415136"/>
            </a:xfrm>
            <a:prstGeom prst="rect">
              <a:avLst/>
            </a:prstGeom>
          </p:spPr>
          <p:txBody>
            <a:bodyPr anchor="ctr" rtlCol="false" tIns="63000" lIns="63000" bIns="63000" rIns="63000"/>
            <a:lstStyle/>
            <a:p>
              <a:pPr algn="ctr">
                <a:lnSpc>
                  <a:spcPts val="2430"/>
                </a:lnSpc>
                <a:spcBef>
                  <a:spcPct val="0"/>
                </a:spcBef>
              </a:pPr>
            </a:p>
          </p:txBody>
        </p:sp>
      </p:grpSp>
      <p:sp>
        <p:nvSpPr>
          <p:cNvPr name="TextBox 11" id="11"/>
          <p:cNvSpPr txBox="true"/>
          <p:nvPr/>
        </p:nvSpPr>
        <p:spPr>
          <a:xfrm rot="0">
            <a:off x="2949099" y="988788"/>
            <a:ext cx="12389802" cy="811530"/>
          </a:xfrm>
          <a:prstGeom prst="rect">
            <a:avLst/>
          </a:prstGeom>
        </p:spPr>
        <p:txBody>
          <a:bodyPr anchor="t" rtlCol="false" tIns="0" lIns="0" bIns="0" rIns="0">
            <a:spAutoFit/>
          </a:bodyPr>
          <a:lstStyle/>
          <a:p>
            <a:pPr algn="ctr">
              <a:lnSpc>
                <a:spcPts val="6719"/>
              </a:lnSpc>
            </a:pPr>
            <a:r>
              <a:rPr lang="en-US" b="true" sz="4800">
                <a:solidFill>
                  <a:srgbClr val="2B2B2B"/>
                </a:solidFill>
                <a:latin typeface="Quicksand Bold"/>
                <a:ea typeface="Quicksand Bold"/>
                <a:cs typeface="Quicksand Bold"/>
                <a:sym typeface="Quicksand Bold"/>
              </a:rPr>
              <a:t>CONCLUSION</a:t>
            </a:r>
          </a:p>
        </p:txBody>
      </p:sp>
      <p:sp>
        <p:nvSpPr>
          <p:cNvPr name="TextBox 12" id="12"/>
          <p:cNvSpPr txBox="true"/>
          <p:nvPr/>
        </p:nvSpPr>
        <p:spPr>
          <a:xfrm rot="0">
            <a:off x="1028700" y="2432453"/>
            <a:ext cx="16230600" cy="6347458"/>
          </a:xfrm>
          <a:prstGeom prst="rect">
            <a:avLst/>
          </a:prstGeom>
        </p:spPr>
        <p:txBody>
          <a:bodyPr anchor="t" rtlCol="false" tIns="0" lIns="0" bIns="0" rIns="0">
            <a:spAutoFit/>
          </a:bodyPr>
          <a:lstStyle/>
          <a:p>
            <a:pPr algn="ctr">
              <a:lnSpc>
                <a:spcPts val="5040"/>
              </a:lnSpc>
            </a:pPr>
          </a:p>
          <a:p>
            <a:pPr algn="ctr">
              <a:lnSpc>
                <a:spcPts val="5040"/>
              </a:lnSpc>
            </a:pPr>
            <a:r>
              <a:rPr lang="en-US" sz="3600">
                <a:solidFill>
                  <a:srgbClr val="2B2B2B"/>
                </a:solidFill>
                <a:latin typeface="Quicksand"/>
                <a:ea typeface="Quicksand"/>
                <a:cs typeface="Quicksand"/>
                <a:sym typeface="Quicksand"/>
              </a:rPr>
              <a:t> This project provided a comprehensive analysis of Amazon sales data using SQL, focusing on essential business metrics such as revenue trends, top-performing products, category-wise performance, and fulfillment efficiency. By leveraging SQL functionalities like aggregation, window functions, and date-based filtering, we uncovered key insights into customer purchasing behavior, monthly sales patterns, and order fulfillment dynamics. The findings offer valuable inputs for inventory planning, marketing strategies, and operational improvements, showcasing how data-driven decisions can enhance e-commerce performance.</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DDC6C6"/>
        </a:solidFill>
      </p:bgPr>
    </p:bg>
    <p:spTree>
      <p:nvGrpSpPr>
        <p:cNvPr id="1" name=""/>
        <p:cNvGrpSpPr/>
        <p:nvPr/>
      </p:nvGrpSpPr>
      <p:grpSpPr>
        <a:xfrm>
          <a:off x="0" y="0"/>
          <a:ext cx="0" cy="0"/>
          <a:chOff x="0" y="0"/>
          <a:chExt cx="0" cy="0"/>
        </a:xfrm>
      </p:grpSpPr>
      <p:grpSp>
        <p:nvGrpSpPr>
          <p:cNvPr name="Group 2" id="2"/>
          <p:cNvGrpSpPr/>
          <p:nvPr/>
        </p:nvGrpSpPr>
        <p:grpSpPr>
          <a:xfrm rot="0">
            <a:off x="410972" y="385288"/>
            <a:ext cx="17466056" cy="9516424"/>
            <a:chOff x="0" y="0"/>
            <a:chExt cx="86189481" cy="46960552"/>
          </a:xfrm>
        </p:grpSpPr>
        <p:sp>
          <p:nvSpPr>
            <p:cNvPr name="Freeform 3" id="3"/>
            <p:cNvSpPr/>
            <p:nvPr/>
          </p:nvSpPr>
          <p:spPr>
            <a:xfrm flipH="false" flipV="false" rot="0">
              <a:off x="72390" y="72390"/>
              <a:ext cx="86044704" cy="46815771"/>
            </a:xfrm>
            <a:custGeom>
              <a:avLst/>
              <a:gdLst/>
              <a:ahLst/>
              <a:cxnLst/>
              <a:rect r="r" b="b" t="t" l="l"/>
              <a:pathLst>
                <a:path h="46815771" w="86044704">
                  <a:moveTo>
                    <a:pt x="0" y="0"/>
                  </a:moveTo>
                  <a:lnTo>
                    <a:pt x="86044704" y="0"/>
                  </a:lnTo>
                  <a:lnTo>
                    <a:pt x="86044704" y="46815771"/>
                  </a:lnTo>
                  <a:lnTo>
                    <a:pt x="0" y="46815771"/>
                  </a:lnTo>
                  <a:lnTo>
                    <a:pt x="0" y="0"/>
                  </a:lnTo>
                  <a:close/>
                </a:path>
              </a:pathLst>
            </a:custGeom>
            <a:solidFill>
              <a:srgbClr val="F4F4F4"/>
            </a:solidFill>
          </p:spPr>
        </p:sp>
        <p:sp>
          <p:nvSpPr>
            <p:cNvPr name="Freeform 4" id="4"/>
            <p:cNvSpPr/>
            <p:nvPr/>
          </p:nvSpPr>
          <p:spPr>
            <a:xfrm flipH="false" flipV="false" rot="0">
              <a:off x="0" y="0"/>
              <a:ext cx="86189480" cy="46960551"/>
            </a:xfrm>
            <a:custGeom>
              <a:avLst/>
              <a:gdLst/>
              <a:ahLst/>
              <a:cxnLst/>
              <a:rect r="r" b="b" t="t" l="l"/>
              <a:pathLst>
                <a:path h="46960551" w="86189480">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F4F4F4"/>
            </a:solidFill>
          </p:spPr>
        </p:sp>
      </p:grpSp>
      <p:grpSp>
        <p:nvGrpSpPr>
          <p:cNvPr name="Group 5" id="5"/>
          <p:cNvGrpSpPr/>
          <p:nvPr/>
        </p:nvGrpSpPr>
        <p:grpSpPr>
          <a:xfrm rot="0">
            <a:off x="410972" y="385288"/>
            <a:ext cx="17466056" cy="2104315"/>
            <a:chOff x="0" y="0"/>
            <a:chExt cx="86189481" cy="10384130"/>
          </a:xfrm>
        </p:grpSpPr>
        <p:sp>
          <p:nvSpPr>
            <p:cNvPr name="Freeform 6" id="6"/>
            <p:cNvSpPr/>
            <p:nvPr/>
          </p:nvSpPr>
          <p:spPr>
            <a:xfrm flipH="false" flipV="false" rot="0">
              <a:off x="72390" y="72390"/>
              <a:ext cx="86044704" cy="10239350"/>
            </a:xfrm>
            <a:custGeom>
              <a:avLst/>
              <a:gdLst/>
              <a:ahLst/>
              <a:cxnLst/>
              <a:rect r="r" b="b" t="t" l="l"/>
              <a:pathLst>
                <a:path h="10239350" w="86044704">
                  <a:moveTo>
                    <a:pt x="0" y="0"/>
                  </a:moveTo>
                  <a:lnTo>
                    <a:pt x="86044704" y="0"/>
                  </a:lnTo>
                  <a:lnTo>
                    <a:pt x="86044704" y="10239350"/>
                  </a:lnTo>
                  <a:lnTo>
                    <a:pt x="0" y="10239350"/>
                  </a:lnTo>
                  <a:lnTo>
                    <a:pt x="0" y="0"/>
                  </a:lnTo>
                  <a:close/>
                </a:path>
              </a:pathLst>
            </a:custGeom>
            <a:solidFill>
              <a:srgbClr val="AA9E95"/>
            </a:solidFill>
          </p:spPr>
        </p:sp>
        <p:sp>
          <p:nvSpPr>
            <p:cNvPr name="Freeform 7" id="7"/>
            <p:cNvSpPr/>
            <p:nvPr/>
          </p:nvSpPr>
          <p:spPr>
            <a:xfrm flipH="false" flipV="false" rot="0">
              <a:off x="0" y="0"/>
              <a:ext cx="86189480" cy="10384130"/>
            </a:xfrm>
            <a:custGeom>
              <a:avLst/>
              <a:gdLst/>
              <a:ahLst/>
              <a:cxnLst/>
              <a:rect r="r" b="b" t="t" l="l"/>
              <a:pathLst>
                <a:path h="10384130" w="8618948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AA9E95"/>
            </a:solidFill>
          </p:spPr>
        </p:sp>
      </p:grpSp>
      <p:grpSp>
        <p:nvGrpSpPr>
          <p:cNvPr name="Group 8" id="8"/>
          <p:cNvGrpSpPr/>
          <p:nvPr/>
        </p:nvGrpSpPr>
        <p:grpSpPr>
          <a:xfrm rot="0">
            <a:off x="1028700" y="763294"/>
            <a:ext cx="16230600" cy="1348304"/>
            <a:chOff x="0" y="0"/>
            <a:chExt cx="4653345" cy="386561"/>
          </a:xfrm>
        </p:grpSpPr>
        <p:sp>
          <p:nvSpPr>
            <p:cNvPr name="Freeform 9" id="9"/>
            <p:cNvSpPr/>
            <p:nvPr/>
          </p:nvSpPr>
          <p:spPr>
            <a:xfrm flipH="false" flipV="false" rot="0">
              <a:off x="0" y="0"/>
              <a:ext cx="4653345" cy="386561"/>
            </a:xfrm>
            <a:custGeom>
              <a:avLst/>
              <a:gdLst/>
              <a:ahLst/>
              <a:cxnLst/>
              <a:rect r="r" b="b" t="t" l="l"/>
              <a:pathLst>
                <a:path h="386561" w="4653345">
                  <a:moveTo>
                    <a:pt x="47700" y="0"/>
                  </a:moveTo>
                  <a:lnTo>
                    <a:pt x="4605645" y="0"/>
                  </a:lnTo>
                  <a:cubicBezTo>
                    <a:pt x="4618296" y="0"/>
                    <a:pt x="4630428" y="5025"/>
                    <a:pt x="4639374" y="13971"/>
                  </a:cubicBezTo>
                  <a:cubicBezTo>
                    <a:pt x="4648319" y="22916"/>
                    <a:pt x="4653345" y="35049"/>
                    <a:pt x="4653345" y="47700"/>
                  </a:cubicBezTo>
                  <a:lnTo>
                    <a:pt x="4653345" y="338862"/>
                  </a:lnTo>
                  <a:cubicBezTo>
                    <a:pt x="4653345" y="351512"/>
                    <a:pt x="4648319" y="363645"/>
                    <a:pt x="4639374" y="372590"/>
                  </a:cubicBezTo>
                  <a:cubicBezTo>
                    <a:pt x="4630428" y="381536"/>
                    <a:pt x="4618296" y="386561"/>
                    <a:pt x="4605645" y="386561"/>
                  </a:cubicBezTo>
                  <a:lnTo>
                    <a:pt x="47700" y="386561"/>
                  </a:lnTo>
                  <a:cubicBezTo>
                    <a:pt x="35049" y="386561"/>
                    <a:pt x="22916" y="381536"/>
                    <a:pt x="13971" y="372590"/>
                  </a:cubicBezTo>
                  <a:cubicBezTo>
                    <a:pt x="5025" y="363645"/>
                    <a:pt x="0" y="351512"/>
                    <a:pt x="0" y="338862"/>
                  </a:cubicBezTo>
                  <a:lnTo>
                    <a:pt x="0" y="47700"/>
                  </a:lnTo>
                  <a:cubicBezTo>
                    <a:pt x="0" y="35049"/>
                    <a:pt x="5025" y="22916"/>
                    <a:pt x="13971" y="13971"/>
                  </a:cubicBezTo>
                  <a:cubicBezTo>
                    <a:pt x="22916" y="5025"/>
                    <a:pt x="35049" y="0"/>
                    <a:pt x="47700" y="0"/>
                  </a:cubicBezTo>
                  <a:close/>
                </a:path>
              </a:pathLst>
            </a:custGeom>
            <a:solidFill>
              <a:srgbClr val="F4F4F4"/>
            </a:solidFill>
            <a:ln w="23812" cap="rnd">
              <a:solidFill>
                <a:srgbClr val="F5F4F2"/>
              </a:solidFill>
              <a:prstDash val="solid"/>
              <a:round/>
            </a:ln>
          </p:spPr>
        </p:sp>
        <p:sp>
          <p:nvSpPr>
            <p:cNvPr name="TextBox 10" id="10"/>
            <p:cNvSpPr txBox="true"/>
            <p:nvPr/>
          </p:nvSpPr>
          <p:spPr>
            <a:xfrm>
              <a:off x="0" y="-28575"/>
              <a:ext cx="4653345" cy="415136"/>
            </a:xfrm>
            <a:prstGeom prst="rect">
              <a:avLst/>
            </a:prstGeom>
          </p:spPr>
          <p:txBody>
            <a:bodyPr anchor="ctr" rtlCol="false" tIns="63000" lIns="63000" bIns="63000" rIns="63000"/>
            <a:lstStyle/>
            <a:p>
              <a:pPr algn="ctr">
                <a:lnSpc>
                  <a:spcPts val="2430"/>
                </a:lnSpc>
                <a:spcBef>
                  <a:spcPct val="0"/>
                </a:spcBef>
              </a:pPr>
            </a:p>
          </p:txBody>
        </p:sp>
      </p:grpSp>
      <p:sp>
        <p:nvSpPr>
          <p:cNvPr name="TextBox 11" id="11"/>
          <p:cNvSpPr txBox="true"/>
          <p:nvPr/>
        </p:nvSpPr>
        <p:spPr>
          <a:xfrm rot="0">
            <a:off x="2949099" y="988788"/>
            <a:ext cx="12389802" cy="811530"/>
          </a:xfrm>
          <a:prstGeom prst="rect">
            <a:avLst/>
          </a:prstGeom>
        </p:spPr>
        <p:txBody>
          <a:bodyPr anchor="t" rtlCol="false" tIns="0" lIns="0" bIns="0" rIns="0">
            <a:spAutoFit/>
          </a:bodyPr>
          <a:lstStyle/>
          <a:p>
            <a:pPr algn="ctr">
              <a:lnSpc>
                <a:spcPts val="6719"/>
              </a:lnSpc>
            </a:pPr>
            <a:r>
              <a:rPr lang="en-US" b="true" sz="4800">
                <a:solidFill>
                  <a:srgbClr val="2B2B2B"/>
                </a:solidFill>
                <a:latin typeface="Quicksand Bold"/>
                <a:ea typeface="Quicksand Bold"/>
                <a:cs typeface="Quicksand Bold"/>
                <a:sym typeface="Quicksand Bold"/>
              </a:rPr>
              <a:t>INTRODUCTION</a:t>
            </a:r>
          </a:p>
        </p:txBody>
      </p:sp>
      <p:sp>
        <p:nvSpPr>
          <p:cNvPr name="TextBox 12" id="12"/>
          <p:cNvSpPr txBox="true"/>
          <p:nvPr/>
        </p:nvSpPr>
        <p:spPr>
          <a:xfrm rot="0">
            <a:off x="1028700" y="2910842"/>
            <a:ext cx="16230600" cy="6347458"/>
          </a:xfrm>
          <a:prstGeom prst="rect">
            <a:avLst/>
          </a:prstGeom>
        </p:spPr>
        <p:txBody>
          <a:bodyPr anchor="t" rtlCol="false" tIns="0" lIns="0" bIns="0" rIns="0">
            <a:spAutoFit/>
          </a:bodyPr>
          <a:lstStyle/>
          <a:p>
            <a:pPr algn="ctr">
              <a:lnSpc>
                <a:spcPts val="5040"/>
              </a:lnSpc>
            </a:pPr>
            <a:r>
              <a:rPr lang="en-US" sz="3600">
                <a:solidFill>
                  <a:srgbClr val="2B2B2B"/>
                </a:solidFill>
                <a:latin typeface="Quicksand"/>
                <a:ea typeface="Quicksand"/>
                <a:cs typeface="Quicksand"/>
                <a:sym typeface="Quicksand"/>
              </a:rPr>
              <a:t>This project involves a comprehensive analysis of Amazon sales data using SQL to uncover key business insights. By leveraging real-world e-commerce data, the analysis explores trends in revenue generation, category-wise performance, fulfillment efficiency, and customer order patterns. Advanced SQL techniques such as window functions, aggregation, ranking, and conditional filtering were used to answer critical business questions—like identifying top-performing SKUs, tracking monthly growth, and comparing average order values. The project showcases strong data querying and analytical skills relevant for data-driven decision-making in the retail and e-commerce domain.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BADA2"/>
        </a:solidFill>
      </p:bgPr>
    </p:bg>
    <p:spTree>
      <p:nvGrpSpPr>
        <p:cNvPr id="1" name=""/>
        <p:cNvGrpSpPr/>
        <p:nvPr/>
      </p:nvGrpSpPr>
      <p:grpSpPr>
        <a:xfrm>
          <a:off x="0" y="0"/>
          <a:ext cx="0" cy="0"/>
          <a:chOff x="0" y="0"/>
          <a:chExt cx="0" cy="0"/>
        </a:xfrm>
      </p:grpSpPr>
      <p:grpSp>
        <p:nvGrpSpPr>
          <p:cNvPr name="Group 2" id="2"/>
          <p:cNvGrpSpPr/>
          <p:nvPr/>
        </p:nvGrpSpPr>
        <p:grpSpPr>
          <a:xfrm rot="0">
            <a:off x="410972" y="385288"/>
            <a:ext cx="17466056" cy="9516424"/>
            <a:chOff x="0" y="0"/>
            <a:chExt cx="86189481" cy="46960552"/>
          </a:xfrm>
        </p:grpSpPr>
        <p:sp>
          <p:nvSpPr>
            <p:cNvPr name="Freeform 3" id="3"/>
            <p:cNvSpPr/>
            <p:nvPr/>
          </p:nvSpPr>
          <p:spPr>
            <a:xfrm flipH="false" flipV="false" rot="0">
              <a:off x="72390" y="72390"/>
              <a:ext cx="86044704" cy="46815771"/>
            </a:xfrm>
            <a:custGeom>
              <a:avLst/>
              <a:gdLst/>
              <a:ahLst/>
              <a:cxnLst/>
              <a:rect r="r" b="b" t="t" l="l"/>
              <a:pathLst>
                <a:path h="46815771" w="86044704">
                  <a:moveTo>
                    <a:pt x="0" y="0"/>
                  </a:moveTo>
                  <a:lnTo>
                    <a:pt x="86044704" y="0"/>
                  </a:lnTo>
                  <a:lnTo>
                    <a:pt x="86044704" y="46815771"/>
                  </a:lnTo>
                  <a:lnTo>
                    <a:pt x="0" y="46815771"/>
                  </a:lnTo>
                  <a:lnTo>
                    <a:pt x="0" y="0"/>
                  </a:lnTo>
                  <a:close/>
                </a:path>
              </a:pathLst>
            </a:custGeom>
            <a:solidFill>
              <a:srgbClr val="F5F4F2"/>
            </a:solidFill>
          </p:spPr>
        </p:sp>
        <p:sp>
          <p:nvSpPr>
            <p:cNvPr name="Freeform 4" id="4"/>
            <p:cNvSpPr/>
            <p:nvPr/>
          </p:nvSpPr>
          <p:spPr>
            <a:xfrm flipH="false" flipV="false" rot="0">
              <a:off x="0" y="0"/>
              <a:ext cx="86189480" cy="46960551"/>
            </a:xfrm>
            <a:custGeom>
              <a:avLst/>
              <a:gdLst/>
              <a:ahLst/>
              <a:cxnLst/>
              <a:rect r="r" b="b" t="t" l="l"/>
              <a:pathLst>
                <a:path h="46960551" w="86189480">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F4F4F4"/>
            </a:solidFill>
          </p:spPr>
        </p:sp>
      </p:grpSp>
      <p:grpSp>
        <p:nvGrpSpPr>
          <p:cNvPr name="Group 5" id="5"/>
          <p:cNvGrpSpPr/>
          <p:nvPr/>
        </p:nvGrpSpPr>
        <p:grpSpPr>
          <a:xfrm rot="0">
            <a:off x="410972" y="385288"/>
            <a:ext cx="17466056" cy="2104315"/>
            <a:chOff x="0" y="0"/>
            <a:chExt cx="86189481" cy="10384130"/>
          </a:xfrm>
        </p:grpSpPr>
        <p:sp>
          <p:nvSpPr>
            <p:cNvPr name="Freeform 6" id="6"/>
            <p:cNvSpPr/>
            <p:nvPr/>
          </p:nvSpPr>
          <p:spPr>
            <a:xfrm flipH="false" flipV="false" rot="0">
              <a:off x="72390" y="72390"/>
              <a:ext cx="86044704" cy="10239350"/>
            </a:xfrm>
            <a:custGeom>
              <a:avLst/>
              <a:gdLst/>
              <a:ahLst/>
              <a:cxnLst/>
              <a:rect r="r" b="b" t="t" l="l"/>
              <a:pathLst>
                <a:path h="10239350" w="86044704">
                  <a:moveTo>
                    <a:pt x="0" y="0"/>
                  </a:moveTo>
                  <a:lnTo>
                    <a:pt x="86044704" y="0"/>
                  </a:lnTo>
                  <a:lnTo>
                    <a:pt x="86044704" y="10239350"/>
                  </a:lnTo>
                  <a:lnTo>
                    <a:pt x="0" y="10239350"/>
                  </a:lnTo>
                  <a:lnTo>
                    <a:pt x="0" y="0"/>
                  </a:lnTo>
                  <a:close/>
                </a:path>
              </a:pathLst>
            </a:custGeom>
            <a:solidFill>
              <a:srgbClr val="DDC6C6"/>
            </a:solidFill>
          </p:spPr>
        </p:sp>
        <p:sp>
          <p:nvSpPr>
            <p:cNvPr name="Freeform 7" id="7"/>
            <p:cNvSpPr/>
            <p:nvPr/>
          </p:nvSpPr>
          <p:spPr>
            <a:xfrm flipH="false" flipV="false" rot="0">
              <a:off x="0" y="0"/>
              <a:ext cx="86189480" cy="10384130"/>
            </a:xfrm>
            <a:custGeom>
              <a:avLst/>
              <a:gdLst/>
              <a:ahLst/>
              <a:cxnLst/>
              <a:rect r="r" b="b" t="t" l="l"/>
              <a:pathLst>
                <a:path h="10384130" w="8618948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DDC6C6"/>
            </a:solidFill>
          </p:spPr>
        </p:sp>
      </p:grpSp>
      <p:grpSp>
        <p:nvGrpSpPr>
          <p:cNvPr name="Group 8" id="8"/>
          <p:cNvGrpSpPr/>
          <p:nvPr/>
        </p:nvGrpSpPr>
        <p:grpSpPr>
          <a:xfrm rot="0">
            <a:off x="1028700" y="763294"/>
            <a:ext cx="16230600" cy="1348304"/>
            <a:chOff x="0" y="0"/>
            <a:chExt cx="4653345" cy="386561"/>
          </a:xfrm>
        </p:grpSpPr>
        <p:sp>
          <p:nvSpPr>
            <p:cNvPr name="Freeform 9" id="9"/>
            <p:cNvSpPr/>
            <p:nvPr/>
          </p:nvSpPr>
          <p:spPr>
            <a:xfrm flipH="false" flipV="false" rot="0">
              <a:off x="0" y="0"/>
              <a:ext cx="4653345" cy="386561"/>
            </a:xfrm>
            <a:custGeom>
              <a:avLst/>
              <a:gdLst/>
              <a:ahLst/>
              <a:cxnLst/>
              <a:rect r="r" b="b" t="t" l="l"/>
              <a:pathLst>
                <a:path h="386561" w="4653345">
                  <a:moveTo>
                    <a:pt x="47700" y="0"/>
                  </a:moveTo>
                  <a:lnTo>
                    <a:pt x="4605645" y="0"/>
                  </a:lnTo>
                  <a:cubicBezTo>
                    <a:pt x="4618296" y="0"/>
                    <a:pt x="4630428" y="5025"/>
                    <a:pt x="4639374" y="13971"/>
                  </a:cubicBezTo>
                  <a:cubicBezTo>
                    <a:pt x="4648319" y="22916"/>
                    <a:pt x="4653345" y="35049"/>
                    <a:pt x="4653345" y="47700"/>
                  </a:cubicBezTo>
                  <a:lnTo>
                    <a:pt x="4653345" y="338862"/>
                  </a:lnTo>
                  <a:cubicBezTo>
                    <a:pt x="4653345" y="351512"/>
                    <a:pt x="4648319" y="363645"/>
                    <a:pt x="4639374" y="372590"/>
                  </a:cubicBezTo>
                  <a:cubicBezTo>
                    <a:pt x="4630428" y="381536"/>
                    <a:pt x="4618296" y="386561"/>
                    <a:pt x="4605645" y="386561"/>
                  </a:cubicBezTo>
                  <a:lnTo>
                    <a:pt x="47700" y="386561"/>
                  </a:lnTo>
                  <a:cubicBezTo>
                    <a:pt x="35049" y="386561"/>
                    <a:pt x="22916" y="381536"/>
                    <a:pt x="13971" y="372590"/>
                  </a:cubicBezTo>
                  <a:cubicBezTo>
                    <a:pt x="5025" y="363645"/>
                    <a:pt x="0" y="351512"/>
                    <a:pt x="0" y="338862"/>
                  </a:cubicBezTo>
                  <a:lnTo>
                    <a:pt x="0" y="47700"/>
                  </a:lnTo>
                  <a:cubicBezTo>
                    <a:pt x="0" y="35049"/>
                    <a:pt x="5025" y="22916"/>
                    <a:pt x="13971" y="13971"/>
                  </a:cubicBezTo>
                  <a:cubicBezTo>
                    <a:pt x="22916" y="5025"/>
                    <a:pt x="35049" y="0"/>
                    <a:pt x="47700" y="0"/>
                  </a:cubicBezTo>
                  <a:close/>
                </a:path>
              </a:pathLst>
            </a:custGeom>
            <a:solidFill>
              <a:srgbClr val="F4F4F4"/>
            </a:solidFill>
            <a:ln w="23812" cap="rnd">
              <a:solidFill>
                <a:srgbClr val="F5F4F2"/>
              </a:solidFill>
              <a:prstDash val="solid"/>
              <a:round/>
            </a:ln>
          </p:spPr>
        </p:sp>
        <p:sp>
          <p:nvSpPr>
            <p:cNvPr name="TextBox 10" id="10"/>
            <p:cNvSpPr txBox="true"/>
            <p:nvPr/>
          </p:nvSpPr>
          <p:spPr>
            <a:xfrm>
              <a:off x="0" y="-28575"/>
              <a:ext cx="4653345" cy="415136"/>
            </a:xfrm>
            <a:prstGeom prst="rect">
              <a:avLst/>
            </a:prstGeom>
          </p:spPr>
          <p:txBody>
            <a:bodyPr anchor="ctr" rtlCol="false" tIns="63000" lIns="63000" bIns="63000" rIns="63000"/>
            <a:lstStyle/>
            <a:p>
              <a:pPr algn="ctr">
                <a:lnSpc>
                  <a:spcPts val="2430"/>
                </a:lnSpc>
                <a:spcBef>
                  <a:spcPct val="0"/>
                </a:spcBef>
              </a:pPr>
            </a:p>
          </p:txBody>
        </p:sp>
      </p:grpSp>
      <p:sp>
        <p:nvSpPr>
          <p:cNvPr name="Freeform 11" id="11"/>
          <p:cNvSpPr/>
          <p:nvPr/>
        </p:nvSpPr>
        <p:spPr>
          <a:xfrm flipH="false" flipV="false" rot="0">
            <a:off x="4449577" y="2799298"/>
            <a:ext cx="9118726" cy="2077239"/>
          </a:xfrm>
          <a:custGeom>
            <a:avLst/>
            <a:gdLst/>
            <a:ahLst/>
            <a:cxnLst/>
            <a:rect r="r" b="b" t="t" l="l"/>
            <a:pathLst>
              <a:path h="2077239" w="9118726">
                <a:moveTo>
                  <a:pt x="0" y="0"/>
                </a:moveTo>
                <a:lnTo>
                  <a:pt x="9118726" y="0"/>
                </a:lnTo>
                <a:lnTo>
                  <a:pt x="9118726" y="2077239"/>
                </a:lnTo>
                <a:lnTo>
                  <a:pt x="0" y="2077239"/>
                </a:lnTo>
                <a:lnTo>
                  <a:pt x="0" y="0"/>
                </a:lnTo>
                <a:close/>
              </a:path>
            </a:pathLst>
          </a:custGeom>
          <a:blipFill>
            <a:blip r:embed="rId2"/>
            <a:stretch>
              <a:fillRect l="0" t="0" r="0" b="0"/>
            </a:stretch>
          </a:blipFill>
        </p:spPr>
      </p:sp>
      <p:sp>
        <p:nvSpPr>
          <p:cNvPr name="Freeform 12" id="12"/>
          <p:cNvSpPr/>
          <p:nvPr/>
        </p:nvSpPr>
        <p:spPr>
          <a:xfrm flipH="false" flipV="false" rot="0">
            <a:off x="2575197" y="5708593"/>
            <a:ext cx="13137605" cy="3103940"/>
          </a:xfrm>
          <a:custGeom>
            <a:avLst/>
            <a:gdLst/>
            <a:ahLst/>
            <a:cxnLst/>
            <a:rect r="r" b="b" t="t" l="l"/>
            <a:pathLst>
              <a:path h="3103940" w="13137605">
                <a:moveTo>
                  <a:pt x="0" y="0"/>
                </a:moveTo>
                <a:lnTo>
                  <a:pt x="13137606" y="0"/>
                </a:lnTo>
                <a:lnTo>
                  <a:pt x="13137606" y="3103940"/>
                </a:lnTo>
                <a:lnTo>
                  <a:pt x="0" y="3103940"/>
                </a:lnTo>
                <a:lnTo>
                  <a:pt x="0" y="0"/>
                </a:lnTo>
                <a:close/>
              </a:path>
            </a:pathLst>
          </a:custGeom>
          <a:blipFill>
            <a:blip r:embed="rId3"/>
            <a:stretch>
              <a:fillRect l="0" t="0" r="0" b="0"/>
            </a:stretch>
          </a:blipFill>
        </p:spPr>
      </p:sp>
      <p:sp>
        <p:nvSpPr>
          <p:cNvPr name="TextBox 13" id="13"/>
          <p:cNvSpPr txBox="true"/>
          <p:nvPr/>
        </p:nvSpPr>
        <p:spPr>
          <a:xfrm rot="0">
            <a:off x="2949099" y="602837"/>
            <a:ext cx="12389802" cy="1508760"/>
          </a:xfrm>
          <a:prstGeom prst="rect">
            <a:avLst/>
          </a:prstGeom>
        </p:spPr>
        <p:txBody>
          <a:bodyPr anchor="t" rtlCol="false" tIns="0" lIns="0" bIns="0" rIns="0">
            <a:spAutoFit/>
          </a:bodyPr>
          <a:lstStyle/>
          <a:p>
            <a:pPr algn="ctr">
              <a:lnSpc>
                <a:spcPts val="6719"/>
              </a:lnSpc>
            </a:pPr>
            <a:r>
              <a:rPr lang="en-US" b="true" sz="4800" u="sng">
                <a:solidFill>
                  <a:srgbClr val="2B2B2B"/>
                </a:solidFill>
                <a:latin typeface="Quicksand Bold"/>
                <a:ea typeface="Quicksand Bold"/>
                <a:cs typeface="Quicksand Bold"/>
                <a:sym typeface="Quicksand Bold"/>
              </a:rPr>
              <a:t>EASY LEVEL Q’S</a:t>
            </a:r>
          </a:p>
          <a:p>
            <a:pPr algn="ctr">
              <a:lnSpc>
                <a:spcPts val="5460"/>
              </a:lnSpc>
            </a:pPr>
            <a:r>
              <a:rPr lang="en-US" b="true" sz="3900">
                <a:solidFill>
                  <a:srgbClr val="2B2B2B"/>
                </a:solidFill>
                <a:latin typeface="Quicksand Bold"/>
                <a:ea typeface="Quicksand Bold"/>
                <a:cs typeface="Quicksand Bold"/>
                <a:sym typeface="Quicksand Bold"/>
              </a:rPr>
              <a:t>1. LIST ALL ORDERS PLACED IN THE YEAR 2022</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DC6C6"/>
        </a:solidFill>
      </p:bgPr>
    </p:bg>
    <p:spTree>
      <p:nvGrpSpPr>
        <p:cNvPr id="1" name=""/>
        <p:cNvGrpSpPr/>
        <p:nvPr/>
      </p:nvGrpSpPr>
      <p:grpSpPr>
        <a:xfrm>
          <a:off x="0" y="0"/>
          <a:ext cx="0" cy="0"/>
          <a:chOff x="0" y="0"/>
          <a:chExt cx="0" cy="0"/>
        </a:xfrm>
      </p:grpSpPr>
      <p:grpSp>
        <p:nvGrpSpPr>
          <p:cNvPr name="Group 2" id="2"/>
          <p:cNvGrpSpPr/>
          <p:nvPr/>
        </p:nvGrpSpPr>
        <p:grpSpPr>
          <a:xfrm rot="0">
            <a:off x="410972" y="385288"/>
            <a:ext cx="17466056" cy="9516424"/>
            <a:chOff x="0" y="0"/>
            <a:chExt cx="86189481" cy="46960552"/>
          </a:xfrm>
        </p:grpSpPr>
        <p:sp>
          <p:nvSpPr>
            <p:cNvPr name="Freeform 3" id="3"/>
            <p:cNvSpPr/>
            <p:nvPr/>
          </p:nvSpPr>
          <p:spPr>
            <a:xfrm flipH="false" flipV="false" rot="0">
              <a:off x="72390" y="72390"/>
              <a:ext cx="86044704" cy="46815771"/>
            </a:xfrm>
            <a:custGeom>
              <a:avLst/>
              <a:gdLst/>
              <a:ahLst/>
              <a:cxnLst/>
              <a:rect r="r" b="b" t="t" l="l"/>
              <a:pathLst>
                <a:path h="46815771" w="86044704">
                  <a:moveTo>
                    <a:pt x="0" y="0"/>
                  </a:moveTo>
                  <a:lnTo>
                    <a:pt x="86044704" y="0"/>
                  </a:lnTo>
                  <a:lnTo>
                    <a:pt x="86044704" y="46815771"/>
                  </a:lnTo>
                  <a:lnTo>
                    <a:pt x="0" y="46815771"/>
                  </a:lnTo>
                  <a:lnTo>
                    <a:pt x="0" y="0"/>
                  </a:lnTo>
                  <a:close/>
                </a:path>
              </a:pathLst>
            </a:custGeom>
            <a:solidFill>
              <a:srgbClr val="F5F4F2"/>
            </a:solidFill>
          </p:spPr>
        </p:sp>
        <p:sp>
          <p:nvSpPr>
            <p:cNvPr name="Freeform 4" id="4"/>
            <p:cNvSpPr/>
            <p:nvPr/>
          </p:nvSpPr>
          <p:spPr>
            <a:xfrm flipH="false" flipV="false" rot="0">
              <a:off x="0" y="0"/>
              <a:ext cx="86189480" cy="46960551"/>
            </a:xfrm>
            <a:custGeom>
              <a:avLst/>
              <a:gdLst/>
              <a:ahLst/>
              <a:cxnLst/>
              <a:rect r="r" b="b" t="t" l="l"/>
              <a:pathLst>
                <a:path h="46960551" w="86189480">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F4F4F4"/>
            </a:solidFill>
          </p:spPr>
        </p:sp>
      </p:grpSp>
      <p:grpSp>
        <p:nvGrpSpPr>
          <p:cNvPr name="Group 5" id="5"/>
          <p:cNvGrpSpPr/>
          <p:nvPr/>
        </p:nvGrpSpPr>
        <p:grpSpPr>
          <a:xfrm rot="0">
            <a:off x="410972" y="385288"/>
            <a:ext cx="17466056" cy="2104315"/>
            <a:chOff x="0" y="0"/>
            <a:chExt cx="86189481" cy="10384130"/>
          </a:xfrm>
        </p:grpSpPr>
        <p:sp>
          <p:nvSpPr>
            <p:cNvPr name="Freeform 6" id="6"/>
            <p:cNvSpPr/>
            <p:nvPr/>
          </p:nvSpPr>
          <p:spPr>
            <a:xfrm flipH="false" flipV="false" rot="0">
              <a:off x="72390" y="72390"/>
              <a:ext cx="86044704" cy="10239350"/>
            </a:xfrm>
            <a:custGeom>
              <a:avLst/>
              <a:gdLst/>
              <a:ahLst/>
              <a:cxnLst/>
              <a:rect r="r" b="b" t="t" l="l"/>
              <a:pathLst>
                <a:path h="10239350" w="86044704">
                  <a:moveTo>
                    <a:pt x="0" y="0"/>
                  </a:moveTo>
                  <a:lnTo>
                    <a:pt x="86044704" y="0"/>
                  </a:lnTo>
                  <a:lnTo>
                    <a:pt x="86044704" y="10239350"/>
                  </a:lnTo>
                  <a:lnTo>
                    <a:pt x="0" y="10239350"/>
                  </a:lnTo>
                  <a:lnTo>
                    <a:pt x="0" y="0"/>
                  </a:lnTo>
                  <a:close/>
                </a:path>
              </a:pathLst>
            </a:custGeom>
            <a:solidFill>
              <a:srgbClr val="AA9E95"/>
            </a:solidFill>
          </p:spPr>
        </p:sp>
        <p:sp>
          <p:nvSpPr>
            <p:cNvPr name="Freeform 7" id="7"/>
            <p:cNvSpPr/>
            <p:nvPr/>
          </p:nvSpPr>
          <p:spPr>
            <a:xfrm flipH="false" flipV="false" rot="0">
              <a:off x="0" y="0"/>
              <a:ext cx="86189480" cy="10384130"/>
            </a:xfrm>
            <a:custGeom>
              <a:avLst/>
              <a:gdLst/>
              <a:ahLst/>
              <a:cxnLst/>
              <a:rect r="r" b="b" t="t" l="l"/>
              <a:pathLst>
                <a:path h="10384130" w="8618948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AA9E95"/>
            </a:solidFill>
          </p:spPr>
        </p:sp>
      </p:grpSp>
      <p:grpSp>
        <p:nvGrpSpPr>
          <p:cNvPr name="Group 8" id="8"/>
          <p:cNvGrpSpPr/>
          <p:nvPr/>
        </p:nvGrpSpPr>
        <p:grpSpPr>
          <a:xfrm rot="0">
            <a:off x="1028700" y="763294"/>
            <a:ext cx="16230600" cy="1348304"/>
            <a:chOff x="0" y="0"/>
            <a:chExt cx="4653345" cy="386561"/>
          </a:xfrm>
        </p:grpSpPr>
        <p:sp>
          <p:nvSpPr>
            <p:cNvPr name="Freeform 9" id="9"/>
            <p:cNvSpPr/>
            <p:nvPr/>
          </p:nvSpPr>
          <p:spPr>
            <a:xfrm flipH="false" flipV="false" rot="0">
              <a:off x="0" y="0"/>
              <a:ext cx="4653345" cy="386561"/>
            </a:xfrm>
            <a:custGeom>
              <a:avLst/>
              <a:gdLst/>
              <a:ahLst/>
              <a:cxnLst/>
              <a:rect r="r" b="b" t="t" l="l"/>
              <a:pathLst>
                <a:path h="386561" w="4653345">
                  <a:moveTo>
                    <a:pt x="47700" y="0"/>
                  </a:moveTo>
                  <a:lnTo>
                    <a:pt x="4605645" y="0"/>
                  </a:lnTo>
                  <a:cubicBezTo>
                    <a:pt x="4618296" y="0"/>
                    <a:pt x="4630428" y="5025"/>
                    <a:pt x="4639374" y="13971"/>
                  </a:cubicBezTo>
                  <a:cubicBezTo>
                    <a:pt x="4648319" y="22916"/>
                    <a:pt x="4653345" y="35049"/>
                    <a:pt x="4653345" y="47700"/>
                  </a:cubicBezTo>
                  <a:lnTo>
                    <a:pt x="4653345" y="338862"/>
                  </a:lnTo>
                  <a:cubicBezTo>
                    <a:pt x="4653345" y="351512"/>
                    <a:pt x="4648319" y="363645"/>
                    <a:pt x="4639374" y="372590"/>
                  </a:cubicBezTo>
                  <a:cubicBezTo>
                    <a:pt x="4630428" y="381536"/>
                    <a:pt x="4618296" y="386561"/>
                    <a:pt x="4605645" y="386561"/>
                  </a:cubicBezTo>
                  <a:lnTo>
                    <a:pt x="47700" y="386561"/>
                  </a:lnTo>
                  <a:cubicBezTo>
                    <a:pt x="35049" y="386561"/>
                    <a:pt x="22916" y="381536"/>
                    <a:pt x="13971" y="372590"/>
                  </a:cubicBezTo>
                  <a:cubicBezTo>
                    <a:pt x="5025" y="363645"/>
                    <a:pt x="0" y="351512"/>
                    <a:pt x="0" y="338862"/>
                  </a:cubicBezTo>
                  <a:lnTo>
                    <a:pt x="0" y="47700"/>
                  </a:lnTo>
                  <a:cubicBezTo>
                    <a:pt x="0" y="35049"/>
                    <a:pt x="5025" y="22916"/>
                    <a:pt x="13971" y="13971"/>
                  </a:cubicBezTo>
                  <a:cubicBezTo>
                    <a:pt x="22916" y="5025"/>
                    <a:pt x="35049" y="0"/>
                    <a:pt x="47700" y="0"/>
                  </a:cubicBezTo>
                  <a:close/>
                </a:path>
              </a:pathLst>
            </a:custGeom>
            <a:solidFill>
              <a:srgbClr val="F5F4F2"/>
            </a:solidFill>
            <a:ln w="23812" cap="rnd">
              <a:solidFill>
                <a:srgbClr val="F5F4F2"/>
              </a:solidFill>
              <a:prstDash val="solid"/>
              <a:round/>
            </a:ln>
          </p:spPr>
        </p:sp>
        <p:sp>
          <p:nvSpPr>
            <p:cNvPr name="TextBox 10" id="10"/>
            <p:cNvSpPr txBox="true"/>
            <p:nvPr/>
          </p:nvSpPr>
          <p:spPr>
            <a:xfrm>
              <a:off x="0" y="-28575"/>
              <a:ext cx="4653345" cy="415136"/>
            </a:xfrm>
            <a:prstGeom prst="rect">
              <a:avLst/>
            </a:prstGeom>
          </p:spPr>
          <p:txBody>
            <a:bodyPr anchor="ctr" rtlCol="false" tIns="63000" lIns="63000" bIns="63000" rIns="63000"/>
            <a:lstStyle/>
            <a:p>
              <a:pPr algn="ctr">
                <a:lnSpc>
                  <a:spcPts val="2430"/>
                </a:lnSpc>
                <a:spcBef>
                  <a:spcPct val="0"/>
                </a:spcBef>
              </a:pPr>
            </a:p>
          </p:txBody>
        </p:sp>
      </p:grpSp>
      <p:sp>
        <p:nvSpPr>
          <p:cNvPr name="Freeform 11" id="11"/>
          <p:cNvSpPr/>
          <p:nvPr/>
        </p:nvSpPr>
        <p:spPr>
          <a:xfrm flipH="false" flipV="false" rot="0">
            <a:off x="4197614" y="2597537"/>
            <a:ext cx="9892773" cy="2438029"/>
          </a:xfrm>
          <a:custGeom>
            <a:avLst/>
            <a:gdLst/>
            <a:ahLst/>
            <a:cxnLst/>
            <a:rect r="r" b="b" t="t" l="l"/>
            <a:pathLst>
              <a:path h="2438029" w="9892773">
                <a:moveTo>
                  <a:pt x="0" y="0"/>
                </a:moveTo>
                <a:lnTo>
                  <a:pt x="9892772" y="0"/>
                </a:lnTo>
                <a:lnTo>
                  <a:pt x="9892772" y="2438029"/>
                </a:lnTo>
                <a:lnTo>
                  <a:pt x="0" y="2438029"/>
                </a:lnTo>
                <a:lnTo>
                  <a:pt x="0" y="0"/>
                </a:lnTo>
                <a:close/>
              </a:path>
            </a:pathLst>
          </a:custGeom>
          <a:blipFill>
            <a:blip r:embed="rId2"/>
            <a:stretch>
              <a:fillRect l="0" t="0" r="0" b="0"/>
            </a:stretch>
          </a:blipFill>
        </p:spPr>
      </p:sp>
      <p:sp>
        <p:nvSpPr>
          <p:cNvPr name="Freeform 12" id="12"/>
          <p:cNvSpPr/>
          <p:nvPr/>
        </p:nvSpPr>
        <p:spPr>
          <a:xfrm flipH="false" flipV="false" rot="0">
            <a:off x="6272092" y="5035566"/>
            <a:ext cx="5570746" cy="4866146"/>
          </a:xfrm>
          <a:custGeom>
            <a:avLst/>
            <a:gdLst/>
            <a:ahLst/>
            <a:cxnLst/>
            <a:rect r="r" b="b" t="t" l="l"/>
            <a:pathLst>
              <a:path h="4866146" w="5570746">
                <a:moveTo>
                  <a:pt x="0" y="0"/>
                </a:moveTo>
                <a:lnTo>
                  <a:pt x="5570747" y="0"/>
                </a:lnTo>
                <a:lnTo>
                  <a:pt x="5570747" y="4866146"/>
                </a:lnTo>
                <a:lnTo>
                  <a:pt x="0" y="4866146"/>
                </a:lnTo>
                <a:lnTo>
                  <a:pt x="0" y="0"/>
                </a:lnTo>
                <a:close/>
              </a:path>
            </a:pathLst>
          </a:custGeom>
          <a:blipFill>
            <a:blip r:embed="rId3"/>
            <a:stretch>
              <a:fillRect l="0" t="0" r="0" b="0"/>
            </a:stretch>
          </a:blipFill>
        </p:spPr>
      </p:sp>
      <p:sp>
        <p:nvSpPr>
          <p:cNvPr name="TextBox 13" id="13"/>
          <p:cNvSpPr txBox="true"/>
          <p:nvPr/>
        </p:nvSpPr>
        <p:spPr>
          <a:xfrm rot="0">
            <a:off x="2603154" y="717773"/>
            <a:ext cx="12772473" cy="1393824"/>
          </a:xfrm>
          <a:prstGeom prst="rect">
            <a:avLst/>
          </a:prstGeom>
        </p:spPr>
        <p:txBody>
          <a:bodyPr anchor="t" rtlCol="false" tIns="0" lIns="0" bIns="0" rIns="0">
            <a:spAutoFit/>
          </a:bodyPr>
          <a:lstStyle/>
          <a:p>
            <a:pPr algn="ctr">
              <a:lnSpc>
                <a:spcPts val="5600"/>
              </a:lnSpc>
            </a:pPr>
            <a:r>
              <a:rPr lang="en-US" b="true" sz="4000">
                <a:solidFill>
                  <a:srgbClr val="2B2B2B"/>
                </a:solidFill>
                <a:latin typeface="Quicksand Bold"/>
                <a:ea typeface="Quicksand Bold"/>
                <a:cs typeface="Quicksand Bold"/>
                <a:sym typeface="Quicksand Bold"/>
              </a:rPr>
              <a:t>2.FIND THE TOTAL REVENUE GENERATED PER PRODUCT CATEGORY.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A9E95"/>
        </a:solidFill>
      </p:bgPr>
    </p:bg>
    <p:spTree>
      <p:nvGrpSpPr>
        <p:cNvPr id="1" name=""/>
        <p:cNvGrpSpPr/>
        <p:nvPr/>
      </p:nvGrpSpPr>
      <p:grpSpPr>
        <a:xfrm>
          <a:off x="0" y="0"/>
          <a:ext cx="0" cy="0"/>
          <a:chOff x="0" y="0"/>
          <a:chExt cx="0" cy="0"/>
        </a:xfrm>
      </p:grpSpPr>
      <p:grpSp>
        <p:nvGrpSpPr>
          <p:cNvPr name="Group 2" id="2"/>
          <p:cNvGrpSpPr/>
          <p:nvPr/>
        </p:nvGrpSpPr>
        <p:grpSpPr>
          <a:xfrm rot="0">
            <a:off x="410972" y="385288"/>
            <a:ext cx="17466056" cy="9516424"/>
            <a:chOff x="0" y="0"/>
            <a:chExt cx="86189481" cy="46960552"/>
          </a:xfrm>
        </p:grpSpPr>
        <p:sp>
          <p:nvSpPr>
            <p:cNvPr name="Freeform 3" id="3"/>
            <p:cNvSpPr/>
            <p:nvPr/>
          </p:nvSpPr>
          <p:spPr>
            <a:xfrm flipH="false" flipV="false" rot="0">
              <a:off x="72390" y="72390"/>
              <a:ext cx="86044704" cy="46815771"/>
            </a:xfrm>
            <a:custGeom>
              <a:avLst/>
              <a:gdLst/>
              <a:ahLst/>
              <a:cxnLst/>
              <a:rect r="r" b="b" t="t" l="l"/>
              <a:pathLst>
                <a:path h="46815771" w="86044704">
                  <a:moveTo>
                    <a:pt x="0" y="0"/>
                  </a:moveTo>
                  <a:lnTo>
                    <a:pt x="86044704" y="0"/>
                  </a:lnTo>
                  <a:lnTo>
                    <a:pt x="86044704" y="46815771"/>
                  </a:lnTo>
                  <a:lnTo>
                    <a:pt x="0" y="46815771"/>
                  </a:lnTo>
                  <a:lnTo>
                    <a:pt x="0" y="0"/>
                  </a:lnTo>
                  <a:close/>
                </a:path>
              </a:pathLst>
            </a:custGeom>
            <a:solidFill>
              <a:srgbClr val="F5F4F2"/>
            </a:solidFill>
          </p:spPr>
        </p:sp>
        <p:sp>
          <p:nvSpPr>
            <p:cNvPr name="Freeform 4" id="4"/>
            <p:cNvSpPr/>
            <p:nvPr/>
          </p:nvSpPr>
          <p:spPr>
            <a:xfrm flipH="false" flipV="false" rot="0">
              <a:off x="0" y="0"/>
              <a:ext cx="86189480" cy="46960551"/>
            </a:xfrm>
            <a:custGeom>
              <a:avLst/>
              <a:gdLst/>
              <a:ahLst/>
              <a:cxnLst/>
              <a:rect r="r" b="b" t="t" l="l"/>
              <a:pathLst>
                <a:path h="46960551" w="86189480">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F4F4F4"/>
            </a:solidFill>
          </p:spPr>
        </p:sp>
      </p:grpSp>
      <p:grpSp>
        <p:nvGrpSpPr>
          <p:cNvPr name="Group 5" id="5"/>
          <p:cNvGrpSpPr/>
          <p:nvPr/>
        </p:nvGrpSpPr>
        <p:grpSpPr>
          <a:xfrm rot="0">
            <a:off x="410972" y="385288"/>
            <a:ext cx="17466056" cy="2104315"/>
            <a:chOff x="0" y="0"/>
            <a:chExt cx="86189481" cy="10384130"/>
          </a:xfrm>
        </p:grpSpPr>
        <p:sp>
          <p:nvSpPr>
            <p:cNvPr name="Freeform 6" id="6"/>
            <p:cNvSpPr/>
            <p:nvPr/>
          </p:nvSpPr>
          <p:spPr>
            <a:xfrm flipH="false" flipV="false" rot="0">
              <a:off x="72390" y="72390"/>
              <a:ext cx="86044704" cy="10239350"/>
            </a:xfrm>
            <a:custGeom>
              <a:avLst/>
              <a:gdLst/>
              <a:ahLst/>
              <a:cxnLst/>
              <a:rect r="r" b="b" t="t" l="l"/>
              <a:pathLst>
                <a:path h="10239350" w="86044704">
                  <a:moveTo>
                    <a:pt x="0" y="0"/>
                  </a:moveTo>
                  <a:lnTo>
                    <a:pt x="86044704" y="0"/>
                  </a:lnTo>
                  <a:lnTo>
                    <a:pt x="86044704" y="10239350"/>
                  </a:lnTo>
                  <a:lnTo>
                    <a:pt x="0" y="10239350"/>
                  </a:lnTo>
                  <a:lnTo>
                    <a:pt x="0" y="0"/>
                  </a:lnTo>
                  <a:close/>
                </a:path>
              </a:pathLst>
            </a:custGeom>
            <a:solidFill>
              <a:srgbClr val="DDC6C6"/>
            </a:solidFill>
          </p:spPr>
        </p:sp>
        <p:sp>
          <p:nvSpPr>
            <p:cNvPr name="Freeform 7" id="7"/>
            <p:cNvSpPr/>
            <p:nvPr/>
          </p:nvSpPr>
          <p:spPr>
            <a:xfrm flipH="false" flipV="false" rot="0">
              <a:off x="0" y="0"/>
              <a:ext cx="86189480" cy="10384130"/>
            </a:xfrm>
            <a:custGeom>
              <a:avLst/>
              <a:gdLst/>
              <a:ahLst/>
              <a:cxnLst/>
              <a:rect r="r" b="b" t="t" l="l"/>
              <a:pathLst>
                <a:path h="10384130" w="8618948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DDC6C6"/>
            </a:solidFill>
          </p:spPr>
        </p:sp>
      </p:grpSp>
      <p:grpSp>
        <p:nvGrpSpPr>
          <p:cNvPr name="Group 8" id="8"/>
          <p:cNvGrpSpPr/>
          <p:nvPr/>
        </p:nvGrpSpPr>
        <p:grpSpPr>
          <a:xfrm rot="0">
            <a:off x="1028700" y="763294"/>
            <a:ext cx="16230600" cy="1348304"/>
            <a:chOff x="0" y="0"/>
            <a:chExt cx="4653345" cy="386561"/>
          </a:xfrm>
        </p:grpSpPr>
        <p:sp>
          <p:nvSpPr>
            <p:cNvPr name="Freeform 9" id="9"/>
            <p:cNvSpPr/>
            <p:nvPr/>
          </p:nvSpPr>
          <p:spPr>
            <a:xfrm flipH="false" flipV="false" rot="0">
              <a:off x="0" y="0"/>
              <a:ext cx="4653345" cy="386561"/>
            </a:xfrm>
            <a:custGeom>
              <a:avLst/>
              <a:gdLst/>
              <a:ahLst/>
              <a:cxnLst/>
              <a:rect r="r" b="b" t="t" l="l"/>
              <a:pathLst>
                <a:path h="386561" w="4653345">
                  <a:moveTo>
                    <a:pt x="47700" y="0"/>
                  </a:moveTo>
                  <a:lnTo>
                    <a:pt x="4605645" y="0"/>
                  </a:lnTo>
                  <a:cubicBezTo>
                    <a:pt x="4618296" y="0"/>
                    <a:pt x="4630428" y="5025"/>
                    <a:pt x="4639374" y="13971"/>
                  </a:cubicBezTo>
                  <a:cubicBezTo>
                    <a:pt x="4648319" y="22916"/>
                    <a:pt x="4653345" y="35049"/>
                    <a:pt x="4653345" y="47700"/>
                  </a:cubicBezTo>
                  <a:lnTo>
                    <a:pt x="4653345" y="338862"/>
                  </a:lnTo>
                  <a:cubicBezTo>
                    <a:pt x="4653345" y="351512"/>
                    <a:pt x="4648319" y="363645"/>
                    <a:pt x="4639374" y="372590"/>
                  </a:cubicBezTo>
                  <a:cubicBezTo>
                    <a:pt x="4630428" y="381536"/>
                    <a:pt x="4618296" y="386561"/>
                    <a:pt x="4605645" y="386561"/>
                  </a:cubicBezTo>
                  <a:lnTo>
                    <a:pt x="47700" y="386561"/>
                  </a:lnTo>
                  <a:cubicBezTo>
                    <a:pt x="35049" y="386561"/>
                    <a:pt x="22916" y="381536"/>
                    <a:pt x="13971" y="372590"/>
                  </a:cubicBezTo>
                  <a:cubicBezTo>
                    <a:pt x="5025" y="363645"/>
                    <a:pt x="0" y="351512"/>
                    <a:pt x="0" y="338862"/>
                  </a:cubicBezTo>
                  <a:lnTo>
                    <a:pt x="0" y="47700"/>
                  </a:lnTo>
                  <a:cubicBezTo>
                    <a:pt x="0" y="35049"/>
                    <a:pt x="5025" y="22916"/>
                    <a:pt x="13971" y="13971"/>
                  </a:cubicBezTo>
                  <a:cubicBezTo>
                    <a:pt x="22916" y="5025"/>
                    <a:pt x="35049" y="0"/>
                    <a:pt x="47700" y="0"/>
                  </a:cubicBezTo>
                  <a:close/>
                </a:path>
              </a:pathLst>
            </a:custGeom>
            <a:solidFill>
              <a:srgbClr val="F4F4F4"/>
            </a:solidFill>
            <a:ln w="23812" cap="rnd">
              <a:solidFill>
                <a:srgbClr val="F5F4F2"/>
              </a:solidFill>
              <a:prstDash val="solid"/>
              <a:round/>
            </a:ln>
          </p:spPr>
        </p:sp>
        <p:sp>
          <p:nvSpPr>
            <p:cNvPr name="TextBox 10" id="10"/>
            <p:cNvSpPr txBox="true"/>
            <p:nvPr/>
          </p:nvSpPr>
          <p:spPr>
            <a:xfrm>
              <a:off x="0" y="-28575"/>
              <a:ext cx="4653345" cy="415136"/>
            </a:xfrm>
            <a:prstGeom prst="rect">
              <a:avLst/>
            </a:prstGeom>
          </p:spPr>
          <p:txBody>
            <a:bodyPr anchor="ctr" rtlCol="false" tIns="63000" lIns="63000" bIns="63000" rIns="63000"/>
            <a:lstStyle/>
            <a:p>
              <a:pPr algn="ctr">
                <a:lnSpc>
                  <a:spcPts val="2430"/>
                </a:lnSpc>
                <a:spcBef>
                  <a:spcPct val="0"/>
                </a:spcBef>
              </a:pPr>
            </a:p>
          </p:txBody>
        </p:sp>
      </p:grpSp>
      <p:sp>
        <p:nvSpPr>
          <p:cNvPr name="Freeform 11" id="11"/>
          <p:cNvSpPr/>
          <p:nvPr/>
        </p:nvSpPr>
        <p:spPr>
          <a:xfrm flipH="false" flipV="false" rot="0">
            <a:off x="3916784" y="2746797"/>
            <a:ext cx="10454432" cy="1011719"/>
          </a:xfrm>
          <a:custGeom>
            <a:avLst/>
            <a:gdLst/>
            <a:ahLst/>
            <a:cxnLst/>
            <a:rect r="r" b="b" t="t" l="l"/>
            <a:pathLst>
              <a:path h="1011719" w="10454432">
                <a:moveTo>
                  <a:pt x="0" y="0"/>
                </a:moveTo>
                <a:lnTo>
                  <a:pt x="10454432" y="0"/>
                </a:lnTo>
                <a:lnTo>
                  <a:pt x="10454432" y="1011719"/>
                </a:lnTo>
                <a:lnTo>
                  <a:pt x="0" y="1011719"/>
                </a:lnTo>
                <a:lnTo>
                  <a:pt x="0" y="0"/>
                </a:lnTo>
                <a:close/>
              </a:path>
            </a:pathLst>
          </a:custGeom>
          <a:blipFill>
            <a:blip r:embed="rId2"/>
            <a:stretch>
              <a:fillRect l="0" t="0" r="0" b="0"/>
            </a:stretch>
          </a:blipFill>
        </p:spPr>
      </p:sp>
      <p:sp>
        <p:nvSpPr>
          <p:cNvPr name="Freeform 12" id="12"/>
          <p:cNvSpPr/>
          <p:nvPr/>
        </p:nvSpPr>
        <p:spPr>
          <a:xfrm flipH="false" flipV="false" rot="0">
            <a:off x="6177487" y="4240572"/>
            <a:ext cx="5465216" cy="2425392"/>
          </a:xfrm>
          <a:custGeom>
            <a:avLst/>
            <a:gdLst/>
            <a:ahLst/>
            <a:cxnLst/>
            <a:rect r="r" b="b" t="t" l="l"/>
            <a:pathLst>
              <a:path h="2425392" w="5465216">
                <a:moveTo>
                  <a:pt x="0" y="0"/>
                </a:moveTo>
                <a:lnTo>
                  <a:pt x="5465216" y="0"/>
                </a:lnTo>
                <a:lnTo>
                  <a:pt x="5465216" y="2425392"/>
                </a:lnTo>
                <a:lnTo>
                  <a:pt x="0" y="2425392"/>
                </a:lnTo>
                <a:lnTo>
                  <a:pt x="0" y="0"/>
                </a:lnTo>
                <a:close/>
              </a:path>
            </a:pathLst>
          </a:custGeom>
          <a:blipFill>
            <a:blip r:embed="rId3"/>
            <a:stretch>
              <a:fillRect l="0" t="0" r="0" b="0"/>
            </a:stretch>
          </a:blipFill>
        </p:spPr>
      </p:sp>
      <p:sp>
        <p:nvSpPr>
          <p:cNvPr name="TextBox 13" id="13"/>
          <p:cNvSpPr txBox="true"/>
          <p:nvPr/>
        </p:nvSpPr>
        <p:spPr>
          <a:xfrm rot="0">
            <a:off x="2949099" y="988788"/>
            <a:ext cx="12389802" cy="688974"/>
          </a:xfrm>
          <a:prstGeom prst="rect">
            <a:avLst/>
          </a:prstGeom>
        </p:spPr>
        <p:txBody>
          <a:bodyPr anchor="t" rtlCol="false" tIns="0" lIns="0" bIns="0" rIns="0">
            <a:spAutoFit/>
          </a:bodyPr>
          <a:lstStyle/>
          <a:p>
            <a:pPr algn="ctr">
              <a:lnSpc>
                <a:spcPts val="5600"/>
              </a:lnSpc>
            </a:pPr>
            <a:r>
              <a:rPr lang="en-US" b="true" sz="4000">
                <a:solidFill>
                  <a:srgbClr val="2B2B2B"/>
                </a:solidFill>
                <a:latin typeface="Quicksand Bold"/>
                <a:ea typeface="Quicksand Bold"/>
                <a:cs typeface="Quicksand Bold"/>
                <a:sym typeface="Quicksand Bold"/>
              </a:rPr>
              <a:t>3.COUNT THE NUMBER OF UNIQUE ORDER DATES.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A9E95"/>
        </a:solidFill>
      </p:bgPr>
    </p:bg>
    <p:spTree>
      <p:nvGrpSpPr>
        <p:cNvPr id="1" name=""/>
        <p:cNvGrpSpPr/>
        <p:nvPr/>
      </p:nvGrpSpPr>
      <p:grpSpPr>
        <a:xfrm>
          <a:off x="0" y="0"/>
          <a:ext cx="0" cy="0"/>
          <a:chOff x="0" y="0"/>
          <a:chExt cx="0" cy="0"/>
        </a:xfrm>
      </p:grpSpPr>
      <p:grpSp>
        <p:nvGrpSpPr>
          <p:cNvPr name="Group 2" id="2"/>
          <p:cNvGrpSpPr/>
          <p:nvPr/>
        </p:nvGrpSpPr>
        <p:grpSpPr>
          <a:xfrm rot="0">
            <a:off x="410972" y="385288"/>
            <a:ext cx="17466056" cy="9516424"/>
            <a:chOff x="0" y="0"/>
            <a:chExt cx="86189481" cy="46960552"/>
          </a:xfrm>
        </p:grpSpPr>
        <p:sp>
          <p:nvSpPr>
            <p:cNvPr name="Freeform 3" id="3"/>
            <p:cNvSpPr/>
            <p:nvPr/>
          </p:nvSpPr>
          <p:spPr>
            <a:xfrm flipH="false" flipV="false" rot="0">
              <a:off x="72390" y="72390"/>
              <a:ext cx="86044704" cy="46815771"/>
            </a:xfrm>
            <a:custGeom>
              <a:avLst/>
              <a:gdLst/>
              <a:ahLst/>
              <a:cxnLst/>
              <a:rect r="r" b="b" t="t" l="l"/>
              <a:pathLst>
                <a:path h="46815771" w="86044704">
                  <a:moveTo>
                    <a:pt x="0" y="0"/>
                  </a:moveTo>
                  <a:lnTo>
                    <a:pt x="86044704" y="0"/>
                  </a:lnTo>
                  <a:lnTo>
                    <a:pt x="86044704" y="46815771"/>
                  </a:lnTo>
                  <a:lnTo>
                    <a:pt x="0" y="46815771"/>
                  </a:lnTo>
                  <a:lnTo>
                    <a:pt x="0" y="0"/>
                  </a:lnTo>
                  <a:close/>
                </a:path>
              </a:pathLst>
            </a:custGeom>
            <a:solidFill>
              <a:srgbClr val="F5F4F2"/>
            </a:solidFill>
          </p:spPr>
        </p:sp>
        <p:sp>
          <p:nvSpPr>
            <p:cNvPr name="Freeform 4" id="4"/>
            <p:cNvSpPr/>
            <p:nvPr/>
          </p:nvSpPr>
          <p:spPr>
            <a:xfrm flipH="false" flipV="false" rot="0">
              <a:off x="0" y="0"/>
              <a:ext cx="86189480" cy="46960551"/>
            </a:xfrm>
            <a:custGeom>
              <a:avLst/>
              <a:gdLst/>
              <a:ahLst/>
              <a:cxnLst/>
              <a:rect r="r" b="b" t="t" l="l"/>
              <a:pathLst>
                <a:path h="46960551" w="86189480">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F4F4F4"/>
            </a:solidFill>
          </p:spPr>
        </p:sp>
      </p:grpSp>
      <p:grpSp>
        <p:nvGrpSpPr>
          <p:cNvPr name="Group 5" id="5"/>
          <p:cNvGrpSpPr/>
          <p:nvPr/>
        </p:nvGrpSpPr>
        <p:grpSpPr>
          <a:xfrm rot="0">
            <a:off x="410972" y="385288"/>
            <a:ext cx="17466056" cy="2104315"/>
            <a:chOff x="0" y="0"/>
            <a:chExt cx="86189481" cy="10384130"/>
          </a:xfrm>
        </p:grpSpPr>
        <p:sp>
          <p:nvSpPr>
            <p:cNvPr name="Freeform 6" id="6"/>
            <p:cNvSpPr/>
            <p:nvPr/>
          </p:nvSpPr>
          <p:spPr>
            <a:xfrm flipH="false" flipV="false" rot="0">
              <a:off x="72390" y="72390"/>
              <a:ext cx="86044704" cy="10239350"/>
            </a:xfrm>
            <a:custGeom>
              <a:avLst/>
              <a:gdLst/>
              <a:ahLst/>
              <a:cxnLst/>
              <a:rect r="r" b="b" t="t" l="l"/>
              <a:pathLst>
                <a:path h="10239350" w="86044704">
                  <a:moveTo>
                    <a:pt x="0" y="0"/>
                  </a:moveTo>
                  <a:lnTo>
                    <a:pt x="86044704" y="0"/>
                  </a:lnTo>
                  <a:lnTo>
                    <a:pt x="86044704" y="10239350"/>
                  </a:lnTo>
                  <a:lnTo>
                    <a:pt x="0" y="10239350"/>
                  </a:lnTo>
                  <a:lnTo>
                    <a:pt x="0" y="0"/>
                  </a:lnTo>
                  <a:close/>
                </a:path>
              </a:pathLst>
            </a:custGeom>
            <a:solidFill>
              <a:srgbClr val="DDC6C6"/>
            </a:solidFill>
          </p:spPr>
        </p:sp>
        <p:sp>
          <p:nvSpPr>
            <p:cNvPr name="Freeform 7" id="7"/>
            <p:cNvSpPr/>
            <p:nvPr/>
          </p:nvSpPr>
          <p:spPr>
            <a:xfrm flipH="false" flipV="false" rot="0">
              <a:off x="0" y="0"/>
              <a:ext cx="86189480" cy="10384130"/>
            </a:xfrm>
            <a:custGeom>
              <a:avLst/>
              <a:gdLst/>
              <a:ahLst/>
              <a:cxnLst/>
              <a:rect r="r" b="b" t="t" l="l"/>
              <a:pathLst>
                <a:path h="10384130" w="8618948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DDC6C6"/>
            </a:solidFill>
          </p:spPr>
        </p:sp>
      </p:grpSp>
      <p:grpSp>
        <p:nvGrpSpPr>
          <p:cNvPr name="Group 8" id="8"/>
          <p:cNvGrpSpPr/>
          <p:nvPr/>
        </p:nvGrpSpPr>
        <p:grpSpPr>
          <a:xfrm rot="0">
            <a:off x="1028700" y="763294"/>
            <a:ext cx="16230600" cy="1348304"/>
            <a:chOff x="0" y="0"/>
            <a:chExt cx="4653345" cy="386561"/>
          </a:xfrm>
        </p:grpSpPr>
        <p:sp>
          <p:nvSpPr>
            <p:cNvPr name="Freeform 9" id="9"/>
            <p:cNvSpPr/>
            <p:nvPr/>
          </p:nvSpPr>
          <p:spPr>
            <a:xfrm flipH="false" flipV="false" rot="0">
              <a:off x="0" y="0"/>
              <a:ext cx="4653345" cy="386561"/>
            </a:xfrm>
            <a:custGeom>
              <a:avLst/>
              <a:gdLst/>
              <a:ahLst/>
              <a:cxnLst/>
              <a:rect r="r" b="b" t="t" l="l"/>
              <a:pathLst>
                <a:path h="386561" w="4653345">
                  <a:moveTo>
                    <a:pt x="47700" y="0"/>
                  </a:moveTo>
                  <a:lnTo>
                    <a:pt x="4605645" y="0"/>
                  </a:lnTo>
                  <a:cubicBezTo>
                    <a:pt x="4618296" y="0"/>
                    <a:pt x="4630428" y="5025"/>
                    <a:pt x="4639374" y="13971"/>
                  </a:cubicBezTo>
                  <a:cubicBezTo>
                    <a:pt x="4648319" y="22916"/>
                    <a:pt x="4653345" y="35049"/>
                    <a:pt x="4653345" y="47700"/>
                  </a:cubicBezTo>
                  <a:lnTo>
                    <a:pt x="4653345" y="338862"/>
                  </a:lnTo>
                  <a:cubicBezTo>
                    <a:pt x="4653345" y="351512"/>
                    <a:pt x="4648319" y="363645"/>
                    <a:pt x="4639374" y="372590"/>
                  </a:cubicBezTo>
                  <a:cubicBezTo>
                    <a:pt x="4630428" y="381536"/>
                    <a:pt x="4618296" y="386561"/>
                    <a:pt x="4605645" y="386561"/>
                  </a:cubicBezTo>
                  <a:lnTo>
                    <a:pt x="47700" y="386561"/>
                  </a:lnTo>
                  <a:cubicBezTo>
                    <a:pt x="35049" y="386561"/>
                    <a:pt x="22916" y="381536"/>
                    <a:pt x="13971" y="372590"/>
                  </a:cubicBezTo>
                  <a:cubicBezTo>
                    <a:pt x="5025" y="363645"/>
                    <a:pt x="0" y="351512"/>
                    <a:pt x="0" y="338862"/>
                  </a:cubicBezTo>
                  <a:lnTo>
                    <a:pt x="0" y="47700"/>
                  </a:lnTo>
                  <a:cubicBezTo>
                    <a:pt x="0" y="35049"/>
                    <a:pt x="5025" y="22916"/>
                    <a:pt x="13971" y="13971"/>
                  </a:cubicBezTo>
                  <a:cubicBezTo>
                    <a:pt x="22916" y="5025"/>
                    <a:pt x="35049" y="0"/>
                    <a:pt x="47700" y="0"/>
                  </a:cubicBezTo>
                  <a:close/>
                </a:path>
              </a:pathLst>
            </a:custGeom>
            <a:solidFill>
              <a:srgbClr val="F4F4F4"/>
            </a:solidFill>
            <a:ln w="23812" cap="rnd">
              <a:solidFill>
                <a:srgbClr val="F5F4F2"/>
              </a:solidFill>
              <a:prstDash val="solid"/>
              <a:round/>
            </a:ln>
          </p:spPr>
        </p:sp>
        <p:sp>
          <p:nvSpPr>
            <p:cNvPr name="TextBox 10" id="10"/>
            <p:cNvSpPr txBox="true"/>
            <p:nvPr/>
          </p:nvSpPr>
          <p:spPr>
            <a:xfrm>
              <a:off x="0" y="-28575"/>
              <a:ext cx="4653345" cy="415136"/>
            </a:xfrm>
            <a:prstGeom prst="rect">
              <a:avLst/>
            </a:prstGeom>
          </p:spPr>
          <p:txBody>
            <a:bodyPr anchor="ctr" rtlCol="false" tIns="63000" lIns="63000" bIns="63000" rIns="63000"/>
            <a:lstStyle/>
            <a:p>
              <a:pPr algn="ctr">
                <a:lnSpc>
                  <a:spcPts val="2430"/>
                </a:lnSpc>
                <a:spcBef>
                  <a:spcPct val="0"/>
                </a:spcBef>
              </a:pPr>
            </a:p>
          </p:txBody>
        </p:sp>
      </p:grpSp>
      <p:sp>
        <p:nvSpPr>
          <p:cNvPr name="TextBox 11" id="11"/>
          <p:cNvSpPr txBox="true"/>
          <p:nvPr/>
        </p:nvSpPr>
        <p:spPr>
          <a:xfrm rot="0">
            <a:off x="2312594" y="677569"/>
            <a:ext cx="12990058" cy="1393824"/>
          </a:xfrm>
          <a:prstGeom prst="rect">
            <a:avLst/>
          </a:prstGeom>
        </p:spPr>
        <p:txBody>
          <a:bodyPr anchor="t" rtlCol="false" tIns="0" lIns="0" bIns="0" rIns="0">
            <a:spAutoFit/>
          </a:bodyPr>
          <a:lstStyle/>
          <a:p>
            <a:pPr algn="ctr">
              <a:lnSpc>
                <a:spcPts val="5600"/>
              </a:lnSpc>
            </a:pPr>
            <a:r>
              <a:rPr lang="en-US" b="true" sz="4000">
                <a:solidFill>
                  <a:srgbClr val="2B2B2B"/>
                </a:solidFill>
                <a:latin typeface="Quicksand Bold"/>
                <a:ea typeface="Quicksand Bold"/>
                <a:cs typeface="Quicksand Bold"/>
                <a:sym typeface="Quicksand Bold"/>
              </a:rPr>
              <a:t>4.RETRIEVE THE TOP 5 SELLING PRODUCTS BY ORDER COUNT.</a:t>
            </a:r>
          </a:p>
        </p:txBody>
      </p:sp>
      <p:sp>
        <p:nvSpPr>
          <p:cNvPr name="Freeform 12" id="12"/>
          <p:cNvSpPr/>
          <p:nvPr/>
        </p:nvSpPr>
        <p:spPr>
          <a:xfrm flipH="false" flipV="false" rot="0">
            <a:off x="4329566" y="2721193"/>
            <a:ext cx="10124089" cy="2190717"/>
          </a:xfrm>
          <a:custGeom>
            <a:avLst/>
            <a:gdLst/>
            <a:ahLst/>
            <a:cxnLst/>
            <a:rect r="r" b="b" t="t" l="l"/>
            <a:pathLst>
              <a:path h="2190717" w="10124089">
                <a:moveTo>
                  <a:pt x="0" y="0"/>
                </a:moveTo>
                <a:lnTo>
                  <a:pt x="10124089" y="0"/>
                </a:lnTo>
                <a:lnTo>
                  <a:pt x="10124089" y="2190717"/>
                </a:lnTo>
                <a:lnTo>
                  <a:pt x="0" y="2190717"/>
                </a:lnTo>
                <a:lnTo>
                  <a:pt x="0" y="0"/>
                </a:lnTo>
                <a:close/>
              </a:path>
            </a:pathLst>
          </a:custGeom>
          <a:blipFill>
            <a:blip r:embed="rId2"/>
            <a:stretch>
              <a:fillRect l="0" t="0" r="0" b="0"/>
            </a:stretch>
          </a:blipFill>
        </p:spPr>
      </p:sp>
      <p:sp>
        <p:nvSpPr>
          <p:cNvPr name="Freeform 13" id="13"/>
          <p:cNvSpPr/>
          <p:nvPr/>
        </p:nvSpPr>
        <p:spPr>
          <a:xfrm flipH="false" flipV="false" rot="0">
            <a:off x="6050040" y="5143500"/>
            <a:ext cx="5948199" cy="4291395"/>
          </a:xfrm>
          <a:custGeom>
            <a:avLst/>
            <a:gdLst/>
            <a:ahLst/>
            <a:cxnLst/>
            <a:rect r="r" b="b" t="t" l="l"/>
            <a:pathLst>
              <a:path h="4291395" w="5948199">
                <a:moveTo>
                  <a:pt x="0" y="0"/>
                </a:moveTo>
                <a:lnTo>
                  <a:pt x="5948199" y="0"/>
                </a:lnTo>
                <a:lnTo>
                  <a:pt x="5948199" y="4291395"/>
                </a:lnTo>
                <a:lnTo>
                  <a:pt x="0" y="4291395"/>
                </a:lnTo>
                <a:lnTo>
                  <a:pt x="0" y="0"/>
                </a:lnTo>
                <a:close/>
              </a:path>
            </a:pathLst>
          </a:custGeom>
          <a:blipFill>
            <a:blip r:embed="rId3"/>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DC6C6"/>
        </a:solidFill>
      </p:bgPr>
    </p:bg>
    <p:spTree>
      <p:nvGrpSpPr>
        <p:cNvPr id="1" name=""/>
        <p:cNvGrpSpPr/>
        <p:nvPr/>
      </p:nvGrpSpPr>
      <p:grpSpPr>
        <a:xfrm>
          <a:off x="0" y="0"/>
          <a:ext cx="0" cy="0"/>
          <a:chOff x="0" y="0"/>
          <a:chExt cx="0" cy="0"/>
        </a:xfrm>
      </p:grpSpPr>
      <p:grpSp>
        <p:nvGrpSpPr>
          <p:cNvPr name="Group 2" id="2"/>
          <p:cNvGrpSpPr/>
          <p:nvPr/>
        </p:nvGrpSpPr>
        <p:grpSpPr>
          <a:xfrm rot="0">
            <a:off x="420497" y="385288"/>
            <a:ext cx="17466056" cy="9516424"/>
            <a:chOff x="0" y="0"/>
            <a:chExt cx="86189481" cy="46960552"/>
          </a:xfrm>
        </p:grpSpPr>
        <p:sp>
          <p:nvSpPr>
            <p:cNvPr name="Freeform 3" id="3"/>
            <p:cNvSpPr/>
            <p:nvPr/>
          </p:nvSpPr>
          <p:spPr>
            <a:xfrm flipH="false" flipV="false" rot="0">
              <a:off x="72390" y="72390"/>
              <a:ext cx="86044704" cy="46815771"/>
            </a:xfrm>
            <a:custGeom>
              <a:avLst/>
              <a:gdLst/>
              <a:ahLst/>
              <a:cxnLst/>
              <a:rect r="r" b="b" t="t" l="l"/>
              <a:pathLst>
                <a:path h="46815771" w="86044704">
                  <a:moveTo>
                    <a:pt x="0" y="0"/>
                  </a:moveTo>
                  <a:lnTo>
                    <a:pt x="86044704" y="0"/>
                  </a:lnTo>
                  <a:lnTo>
                    <a:pt x="86044704" y="46815771"/>
                  </a:lnTo>
                  <a:lnTo>
                    <a:pt x="0" y="46815771"/>
                  </a:lnTo>
                  <a:lnTo>
                    <a:pt x="0" y="0"/>
                  </a:lnTo>
                  <a:close/>
                </a:path>
              </a:pathLst>
            </a:custGeom>
            <a:solidFill>
              <a:srgbClr val="F5F4F2"/>
            </a:solidFill>
          </p:spPr>
        </p:sp>
        <p:sp>
          <p:nvSpPr>
            <p:cNvPr name="Freeform 4" id="4"/>
            <p:cNvSpPr/>
            <p:nvPr/>
          </p:nvSpPr>
          <p:spPr>
            <a:xfrm flipH="false" flipV="false" rot="0">
              <a:off x="0" y="0"/>
              <a:ext cx="86189480" cy="46960551"/>
            </a:xfrm>
            <a:custGeom>
              <a:avLst/>
              <a:gdLst/>
              <a:ahLst/>
              <a:cxnLst/>
              <a:rect r="r" b="b" t="t" l="l"/>
              <a:pathLst>
                <a:path h="46960551" w="86189480">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F4F4F4"/>
            </a:solidFill>
          </p:spPr>
        </p:sp>
      </p:grpSp>
      <p:grpSp>
        <p:nvGrpSpPr>
          <p:cNvPr name="Group 5" id="5"/>
          <p:cNvGrpSpPr/>
          <p:nvPr/>
        </p:nvGrpSpPr>
        <p:grpSpPr>
          <a:xfrm rot="0">
            <a:off x="410972" y="385288"/>
            <a:ext cx="17466056" cy="2104315"/>
            <a:chOff x="0" y="0"/>
            <a:chExt cx="86189481" cy="10384130"/>
          </a:xfrm>
        </p:grpSpPr>
        <p:sp>
          <p:nvSpPr>
            <p:cNvPr name="Freeform 6" id="6"/>
            <p:cNvSpPr/>
            <p:nvPr/>
          </p:nvSpPr>
          <p:spPr>
            <a:xfrm flipH="false" flipV="false" rot="0">
              <a:off x="72390" y="72390"/>
              <a:ext cx="86044704" cy="10239350"/>
            </a:xfrm>
            <a:custGeom>
              <a:avLst/>
              <a:gdLst/>
              <a:ahLst/>
              <a:cxnLst/>
              <a:rect r="r" b="b" t="t" l="l"/>
              <a:pathLst>
                <a:path h="10239350" w="86044704">
                  <a:moveTo>
                    <a:pt x="0" y="0"/>
                  </a:moveTo>
                  <a:lnTo>
                    <a:pt x="86044704" y="0"/>
                  </a:lnTo>
                  <a:lnTo>
                    <a:pt x="86044704" y="10239350"/>
                  </a:lnTo>
                  <a:lnTo>
                    <a:pt x="0" y="10239350"/>
                  </a:lnTo>
                  <a:lnTo>
                    <a:pt x="0" y="0"/>
                  </a:lnTo>
                  <a:close/>
                </a:path>
              </a:pathLst>
            </a:custGeom>
            <a:solidFill>
              <a:srgbClr val="BBADA2"/>
            </a:solidFill>
          </p:spPr>
        </p:sp>
        <p:sp>
          <p:nvSpPr>
            <p:cNvPr name="Freeform 7" id="7"/>
            <p:cNvSpPr/>
            <p:nvPr/>
          </p:nvSpPr>
          <p:spPr>
            <a:xfrm flipH="false" flipV="false" rot="0">
              <a:off x="0" y="0"/>
              <a:ext cx="86189480" cy="10384130"/>
            </a:xfrm>
            <a:custGeom>
              <a:avLst/>
              <a:gdLst/>
              <a:ahLst/>
              <a:cxnLst/>
              <a:rect r="r" b="b" t="t" l="l"/>
              <a:pathLst>
                <a:path h="10384130" w="8618948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BBADA2"/>
            </a:solidFill>
          </p:spPr>
        </p:sp>
      </p:grpSp>
      <p:grpSp>
        <p:nvGrpSpPr>
          <p:cNvPr name="Group 8" id="8"/>
          <p:cNvGrpSpPr/>
          <p:nvPr/>
        </p:nvGrpSpPr>
        <p:grpSpPr>
          <a:xfrm rot="0">
            <a:off x="1028700" y="763294"/>
            <a:ext cx="16230600" cy="1348304"/>
            <a:chOff x="0" y="0"/>
            <a:chExt cx="4653345" cy="386561"/>
          </a:xfrm>
        </p:grpSpPr>
        <p:sp>
          <p:nvSpPr>
            <p:cNvPr name="Freeform 9" id="9"/>
            <p:cNvSpPr/>
            <p:nvPr/>
          </p:nvSpPr>
          <p:spPr>
            <a:xfrm flipH="false" flipV="false" rot="0">
              <a:off x="0" y="0"/>
              <a:ext cx="4653345" cy="386561"/>
            </a:xfrm>
            <a:custGeom>
              <a:avLst/>
              <a:gdLst/>
              <a:ahLst/>
              <a:cxnLst/>
              <a:rect r="r" b="b" t="t" l="l"/>
              <a:pathLst>
                <a:path h="386561" w="4653345">
                  <a:moveTo>
                    <a:pt x="47700" y="0"/>
                  </a:moveTo>
                  <a:lnTo>
                    <a:pt x="4605645" y="0"/>
                  </a:lnTo>
                  <a:cubicBezTo>
                    <a:pt x="4618296" y="0"/>
                    <a:pt x="4630428" y="5025"/>
                    <a:pt x="4639374" y="13971"/>
                  </a:cubicBezTo>
                  <a:cubicBezTo>
                    <a:pt x="4648319" y="22916"/>
                    <a:pt x="4653345" y="35049"/>
                    <a:pt x="4653345" y="47700"/>
                  </a:cubicBezTo>
                  <a:lnTo>
                    <a:pt x="4653345" y="338862"/>
                  </a:lnTo>
                  <a:cubicBezTo>
                    <a:pt x="4653345" y="351512"/>
                    <a:pt x="4648319" y="363645"/>
                    <a:pt x="4639374" y="372590"/>
                  </a:cubicBezTo>
                  <a:cubicBezTo>
                    <a:pt x="4630428" y="381536"/>
                    <a:pt x="4618296" y="386561"/>
                    <a:pt x="4605645" y="386561"/>
                  </a:cubicBezTo>
                  <a:lnTo>
                    <a:pt x="47700" y="386561"/>
                  </a:lnTo>
                  <a:cubicBezTo>
                    <a:pt x="35049" y="386561"/>
                    <a:pt x="22916" y="381536"/>
                    <a:pt x="13971" y="372590"/>
                  </a:cubicBezTo>
                  <a:cubicBezTo>
                    <a:pt x="5025" y="363645"/>
                    <a:pt x="0" y="351512"/>
                    <a:pt x="0" y="338862"/>
                  </a:cubicBezTo>
                  <a:lnTo>
                    <a:pt x="0" y="47700"/>
                  </a:lnTo>
                  <a:cubicBezTo>
                    <a:pt x="0" y="35049"/>
                    <a:pt x="5025" y="22916"/>
                    <a:pt x="13971" y="13971"/>
                  </a:cubicBezTo>
                  <a:cubicBezTo>
                    <a:pt x="22916" y="5025"/>
                    <a:pt x="35049" y="0"/>
                    <a:pt x="47700" y="0"/>
                  </a:cubicBezTo>
                  <a:close/>
                </a:path>
              </a:pathLst>
            </a:custGeom>
            <a:solidFill>
              <a:srgbClr val="F4F4F4"/>
            </a:solidFill>
            <a:ln w="23812" cap="rnd">
              <a:solidFill>
                <a:srgbClr val="F5F4F2"/>
              </a:solidFill>
              <a:prstDash val="solid"/>
              <a:round/>
            </a:ln>
          </p:spPr>
        </p:sp>
        <p:sp>
          <p:nvSpPr>
            <p:cNvPr name="TextBox 10" id="10"/>
            <p:cNvSpPr txBox="true"/>
            <p:nvPr/>
          </p:nvSpPr>
          <p:spPr>
            <a:xfrm>
              <a:off x="0" y="-28575"/>
              <a:ext cx="4653345" cy="415136"/>
            </a:xfrm>
            <a:prstGeom prst="rect">
              <a:avLst/>
            </a:prstGeom>
          </p:spPr>
          <p:txBody>
            <a:bodyPr anchor="ctr" rtlCol="false" tIns="63000" lIns="63000" bIns="63000" rIns="63000"/>
            <a:lstStyle/>
            <a:p>
              <a:pPr algn="ctr">
                <a:lnSpc>
                  <a:spcPts val="2430"/>
                </a:lnSpc>
                <a:spcBef>
                  <a:spcPct val="0"/>
                </a:spcBef>
              </a:pPr>
            </a:p>
          </p:txBody>
        </p:sp>
      </p:grpSp>
      <p:sp>
        <p:nvSpPr>
          <p:cNvPr name="Freeform 11" id="11"/>
          <p:cNvSpPr/>
          <p:nvPr/>
        </p:nvSpPr>
        <p:spPr>
          <a:xfrm flipH="false" flipV="false" rot="0">
            <a:off x="4173809" y="2489603"/>
            <a:ext cx="9014103" cy="2598422"/>
          </a:xfrm>
          <a:custGeom>
            <a:avLst/>
            <a:gdLst/>
            <a:ahLst/>
            <a:cxnLst/>
            <a:rect r="r" b="b" t="t" l="l"/>
            <a:pathLst>
              <a:path h="2598422" w="9014103">
                <a:moveTo>
                  <a:pt x="0" y="0"/>
                </a:moveTo>
                <a:lnTo>
                  <a:pt x="9014103" y="0"/>
                </a:lnTo>
                <a:lnTo>
                  <a:pt x="9014103" y="2598421"/>
                </a:lnTo>
                <a:lnTo>
                  <a:pt x="0" y="2598421"/>
                </a:lnTo>
                <a:lnTo>
                  <a:pt x="0" y="0"/>
                </a:lnTo>
                <a:close/>
              </a:path>
            </a:pathLst>
          </a:custGeom>
          <a:blipFill>
            <a:blip r:embed="rId2"/>
            <a:stretch>
              <a:fillRect l="0" t="-9030" r="0" b="-1233"/>
            </a:stretch>
          </a:blipFill>
        </p:spPr>
      </p:sp>
      <p:sp>
        <p:nvSpPr>
          <p:cNvPr name="Freeform 12" id="12"/>
          <p:cNvSpPr/>
          <p:nvPr/>
        </p:nvSpPr>
        <p:spPr>
          <a:xfrm flipH="false" flipV="false" rot="0">
            <a:off x="5664366" y="5469024"/>
            <a:ext cx="6959269" cy="4267839"/>
          </a:xfrm>
          <a:custGeom>
            <a:avLst/>
            <a:gdLst/>
            <a:ahLst/>
            <a:cxnLst/>
            <a:rect r="r" b="b" t="t" l="l"/>
            <a:pathLst>
              <a:path h="4267839" w="6959269">
                <a:moveTo>
                  <a:pt x="0" y="0"/>
                </a:moveTo>
                <a:lnTo>
                  <a:pt x="6959268" y="0"/>
                </a:lnTo>
                <a:lnTo>
                  <a:pt x="6959268" y="4267839"/>
                </a:lnTo>
                <a:lnTo>
                  <a:pt x="0" y="4267839"/>
                </a:lnTo>
                <a:lnTo>
                  <a:pt x="0" y="0"/>
                </a:lnTo>
                <a:close/>
              </a:path>
            </a:pathLst>
          </a:custGeom>
          <a:blipFill>
            <a:blip r:embed="rId3"/>
            <a:stretch>
              <a:fillRect l="0" t="0" r="0" b="0"/>
            </a:stretch>
          </a:blipFill>
        </p:spPr>
      </p:sp>
      <p:sp>
        <p:nvSpPr>
          <p:cNvPr name="TextBox 13" id="13"/>
          <p:cNvSpPr txBox="true"/>
          <p:nvPr/>
        </p:nvSpPr>
        <p:spPr>
          <a:xfrm rot="0">
            <a:off x="2348843" y="677569"/>
            <a:ext cx="12990058" cy="1393824"/>
          </a:xfrm>
          <a:prstGeom prst="rect">
            <a:avLst/>
          </a:prstGeom>
        </p:spPr>
        <p:txBody>
          <a:bodyPr anchor="t" rtlCol="false" tIns="0" lIns="0" bIns="0" rIns="0">
            <a:spAutoFit/>
          </a:bodyPr>
          <a:lstStyle/>
          <a:p>
            <a:pPr algn="ctr">
              <a:lnSpc>
                <a:spcPts val="5600"/>
              </a:lnSpc>
            </a:pPr>
            <a:r>
              <a:rPr lang="en-US" b="true" sz="4000">
                <a:solidFill>
                  <a:srgbClr val="2B2B2B"/>
                </a:solidFill>
                <a:latin typeface="Quicksand Bold"/>
                <a:ea typeface="Quicksand Bold"/>
                <a:cs typeface="Quicksand Bold"/>
                <a:sym typeface="Quicksand Bold"/>
              </a:rPr>
              <a:t>5.FIND THE HIGHEST AND LOWEST PRICED ORDERS PER CATEGORY.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DC6C6"/>
        </a:solidFill>
      </p:bgPr>
    </p:bg>
    <p:spTree>
      <p:nvGrpSpPr>
        <p:cNvPr id="1" name=""/>
        <p:cNvGrpSpPr/>
        <p:nvPr/>
      </p:nvGrpSpPr>
      <p:grpSpPr>
        <a:xfrm>
          <a:off x="0" y="0"/>
          <a:ext cx="0" cy="0"/>
          <a:chOff x="0" y="0"/>
          <a:chExt cx="0" cy="0"/>
        </a:xfrm>
      </p:grpSpPr>
      <p:grpSp>
        <p:nvGrpSpPr>
          <p:cNvPr name="Group 2" id="2"/>
          <p:cNvGrpSpPr/>
          <p:nvPr/>
        </p:nvGrpSpPr>
        <p:grpSpPr>
          <a:xfrm rot="0">
            <a:off x="401447" y="385288"/>
            <a:ext cx="17466056" cy="9516424"/>
            <a:chOff x="0" y="0"/>
            <a:chExt cx="86189481" cy="46960552"/>
          </a:xfrm>
        </p:grpSpPr>
        <p:sp>
          <p:nvSpPr>
            <p:cNvPr name="Freeform 3" id="3"/>
            <p:cNvSpPr/>
            <p:nvPr/>
          </p:nvSpPr>
          <p:spPr>
            <a:xfrm flipH="false" flipV="false" rot="0">
              <a:off x="72390" y="72390"/>
              <a:ext cx="86044704" cy="46815771"/>
            </a:xfrm>
            <a:custGeom>
              <a:avLst/>
              <a:gdLst/>
              <a:ahLst/>
              <a:cxnLst/>
              <a:rect r="r" b="b" t="t" l="l"/>
              <a:pathLst>
                <a:path h="46815771" w="86044704">
                  <a:moveTo>
                    <a:pt x="0" y="0"/>
                  </a:moveTo>
                  <a:lnTo>
                    <a:pt x="86044704" y="0"/>
                  </a:lnTo>
                  <a:lnTo>
                    <a:pt x="86044704" y="46815771"/>
                  </a:lnTo>
                  <a:lnTo>
                    <a:pt x="0" y="46815771"/>
                  </a:lnTo>
                  <a:lnTo>
                    <a:pt x="0" y="0"/>
                  </a:lnTo>
                  <a:close/>
                </a:path>
              </a:pathLst>
            </a:custGeom>
            <a:solidFill>
              <a:srgbClr val="F5F4F2"/>
            </a:solidFill>
          </p:spPr>
        </p:sp>
        <p:sp>
          <p:nvSpPr>
            <p:cNvPr name="Freeform 4" id="4"/>
            <p:cNvSpPr/>
            <p:nvPr/>
          </p:nvSpPr>
          <p:spPr>
            <a:xfrm flipH="false" flipV="false" rot="0">
              <a:off x="0" y="0"/>
              <a:ext cx="86189480" cy="46960551"/>
            </a:xfrm>
            <a:custGeom>
              <a:avLst/>
              <a:gdLst/>
              <a:ahLst/>
              <a:cxnLst/>
              <a:rect r="r" b="b" t="t" l="l"/>
              <a:pathLst>
                <a:path h="46960551" w="86189480">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F4F4F4"/>
            </a:solidFill>
          </p:spPr>
        </p:sp>
      </p:grpSp>
      <p:grpSp>
        <p:nvGrpSpPr>
          <p:cNvPr name="Group 5" id="5"/>
          <p:cNvGrpSpPr/>
          <p:nvPr/>
        </p:nvGrpSpPr>
        <p:grpSpPr>
          <a:xfrm rot="0">
            <a:off x="410972" y="385288"/>
            <a:ext cx="17466056" cy="2104315"/>
            <a:chOff x="0" y="0"/>
            <a:chExt cx="86189481" cy="10384130"/>
          </a:xfrm>
        </p:grpSpPr>
        <p:sp>
          <p:nvSpPr>
            <p:cNvPr name="Freeform 6" id="6"/>
            <p:cNvSpPr/>
            <p:nvPr/>
          </p:nvSpPr>
          <p:spPr>
            <a:xfrm flipH="false" flipV="false" rot="0">
              <a:off x="72390" y="72390"/>
              <a:ext cx="86044704" cy="10239350"/>
            </a:xfrm>
            <a:custGeom>
              <a:avLst/>
              <a:gdLst/>
              <a:ahLst/>
              <a:cxnLst/>
              <a:rect r="r" b="b" t="t" l="l"/>
              <a:pathLst>
                <a:path h="10239350" w="86044704">
                  <a:moveTo>
                    <a:pt x="0" y="0"/>
                  </a:moveTo>
                  <a:lnTo>
                    <a:pt x="86044704" y="0"/>
                  </a:lnTo>
                  <a:lnTo>
                    <a:pt x="86044704" y="10239350"/>
                  </a:lnTo>
                  <a:lnTo>
                    <a:pt x="0" y="10239350"/>
                  </a:lnTo>
                  <a:lnTo>
                    <a:pt x="0" y="0"/>
                  </a:lnTo>
                  <a:close/>
                </a:path>
              </a:pathLst>
            </a:custGeom>
            <a:solidFill>
              <a:srgbClr val="BBADA2"/>
            </a:solidFill>
          </p:spPr>
        </p:sp>
        <p:sp>
          <p:nvSpPr>
            <p:cNvPr name="Freeform 7" id="7"/>
            <p:cNvSpPr/>
            <p:nvPr/>
          </p:nvSpPr>
          <p:spPr>
            <a:xfrm flipH="false" flipV="false" rot="0">
              <a:off x="0" y="0"/>
              <a:ext cx="86189480" cy="10384130"/>
            </a:xfrm>
            <a:custGeom>
              <a:avLst/>
              <a:gdLst/>
              <a:ahLst/>
              <a:cxnLst/>
              <a:rect r="r" b="b" t="t" l="l"/>
              <a:pathLst>
                <a:path h="10384130" w="8618948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BBADA2"/>
            </a:solidFill>
          </p:spPr>
        </p:sp>
      </p:grpSp>
      <p:grpSp>
        <p:nvGrpSpPr>
          <p:cNvPr name="Group 8" id="8"/>
          <p:cNvGrpSpPr/>
          <p:nvPr/>
        </p:nvGrpSpPr>
        <p:grpSpPr>
          <a:xfrm rot="0">
            <a:off x="1028700" y="763294"/>
            <a:ext cx="16230600" cy="1348304"/>
            <a:chOff x="0" y="0"/>
            <a:chExt cx="4653345" cy="386561"/>
          </a:xfrm>
        </p:grpSpPr>
        <p:sp>
          <p:nvSpPr>
            <p:cNvPr name="Freeform 9" id="9"/>
            <p:cNvSpPr/>
            <p:nvPr/>
          </p:nvSpPr>
          <p:spPr>
            <a:xfrm flipH="false" flipV="false" rot="0">
              <a:off x="0" y="0"/>
              <a:ext cx="4653345" cy="386561"/>
            </a:xfrm>
            <a:custGeom>
              <a:avLst/>
              <a:gdLst/>
              <a:ahLst/>
              <a:cxnLst/>
              <a:rect r="r" b="b" t="t" l="l"/>
              <a:pathLst>
                <a:path h="386561" w="4653345">
                  <a:moveTo>
                    <a:pt x="47700" y="0"/>
                  </a:moveTo>
                  <a:lnTo>
                    <a:pt x="4605645" y="0"/>
                  </a:lnTo>
                  <a:cubicBezTo>
                    <a:pt x="4618296" y="0"/>
                    <a:pt x="4630428" y="5025"/>
                    <a:pt x="4639374" y="13971"/>
                  </a:cubicBezTo>
                  <a:cubicBezTo>
                    <a:pt x="4648319" y="22916"/>
                    <a:pt x="4653345" y="35049"/>
                    <a:pt x="4653345" y="47700"/>
                  </a:cubicBezTo>
                  <a:lnTo>
                    <a:pt x="4653345" y="338862"/>
                  </a:lnTo>
                  <a:cubicBezTo>
                    <a:pt x="4653345" y="351512"/>
                    <a:pt x="4648319" y="363645"/>
                    <a:pt x="4639374" y="372590"/>
                  </a:cubicBezTo>
                  <a:cubicBezTo>
                    <a:pt x="4630428" y="381536"/>
                    <a:pt x="4618296" y="386561"/>
                    <a:pt x="4605645" y="386561"/>
                  </a:cubicBezTo>
                  <a:lnTo>
                    <a:pt x="47700" y="386561"/>
                  </a:lnTo>
                  <a:cubicBezTo>
                    <a:pt x="35049" y="386561"/>
                    <a:pt x="22916" y="381536"/>
                    <a:pt x="13971" y="372590"/>
                  </a:cubicBezTo>
                  <a:cubicBezTo>
                    <a:pt x="5025" y="363645"/>
                    <a:pt x="0" y="351512"/>
                    <a:pt x="0" y="338862"/>
                  </a:cubicBezTo>
                  <a:lnTo>
                    <a:pt x="0" y="47700"/>
                  </a:lnTo>
                  <a:cubicBezTo>
                    <a:pt x="0" y="35049"/>
                    <a:pt x="5025" y="22916"/>
                    <a:pt x="13971" y="13971"/>
                  </a:cubicBezTo>
                  <a:cubicBezTo>
                    <a:pt x="22916" y="5025"/>
                    <a:pt x="35049" y="0"/>
                    <a:pt x="47700" y="0"/>
                  </a:cubicBezTo>
                  <a:close/>
                </a:path>
              </a:pathLst>
            </a:custGeom>
            <a:solidFill>
              <a:srgbClr val="F4F4F4"/>
            </a:solidFill>
            <a:ln w="23812" cap="rnd">
              <a:solidFill>
                <a:srgbClr val="F5F4F2"/>
              </a:solidFill>
              <a:prstDash val="solid"/>
              <a:round/>
            </a:ln>
          </p:spPr>
        </p:sp>
        <p:sp>
          <p:nvSpPr>
            <p:cNvPr name="TextBox 10" id="10"/>
            <p:cNvSpPr txBox="true"/>
            <p:nvPr/>
          </p:nvSpPr>
          <p:spPr>
            <a:xfrm>
              <a:off x="0" y="-28575"/>
              <a:ext cx="4653345" cy="415136"/>
            </a:xfrm>
            <a:prstGeom prst="rect">
              <a:avLst/>
            </a:prstGeom>
          </p:spPr>
          <p:txBody>
            <a:bodyPr anchor="ctr" rtlCol="false" tIns="63000" lIns="63000" bIns="63000" rIns="63000"/>
            <a:lstStyle/>
            <a:p>
              <a:pPr algn="ctr">
                <a:lnSpc>
                  <a:spcPts val="2430"/>
                </a:lnSpc>
                <a:spcBef>
                  <a:spcPct val="0"/>
                </a:spcBef>
              </a:pPr>
            </a:p>
          </p:txBody>
        </p:sp>
      </p:grpSp>
      <p:sp>
        <p:nvSpPr>
          <p:cNvPr name="Freeform 11" id="11"/>
          <p:cNvSpPr/>
          <p:nvPr/>
        </p:nvSpPr>
        <p:spPr>
          <a:xfrm flipH="false" flipV="false" rot="0">
            <a:off x="4429080" y="2569120"/>
            <a:ext cx="9410790" cy="2147024"/>
          </a:xfrm>
          <a:custGeom>
            <a:avLst/>
            <a:gdLst/>
            <a:ahLst/>
            <a:cxnLst/>
            <a:rect r="r" b="b" t="t" l="l"/>
            <a:pathLst>
              <a:path h="2147024" w="9410790">
                <a:moveTo>
                  <a:pt x="0" y="0"/>
                </a:moveTo>
                <a:lnTo>
                  <a:pt x="9410790" y="0"/>
                </a:lnTo>
                <a:lnTo>
                  <a:pt x="9410790" y="2147025"/>
                </a:lnTo>
                <a:lnTo>
                  <a:pt x="0" y="2147025"/>
                </a:lnTo>
                <a:lnTo>
                  <a:pt x="0" y="0"/>
                </a:lnTo>
                <a:close/>
              </a:path>
            </a:pathLst>
          </a:custGeom>
          <a:blipFill>
            <a:blip r:embed="rId2"/>
            <a:stretch>
              <a:fillRect l="0" t="0" r="0" b="0"/>
            </a:stretch>
          </a:blipFill>
        </p:spPr>
      </p:sp>
      <p:sp>
        <p:nvSpPr>
          <p:cNvPr name="Freeform 12" id="12"/>
          <p:cNvSpPr/>
          <p:nvPr/>
        </p:nvSpPr>
        <p:spPr>
          <a:xfrm flipH="false" flipV="false" rot="0">
            <a:off x="5014053" y="5173668"/>
            <a:ext cx="7804256" cy="3732470"/>
          </a:xfrm>
          <a:custGeom>
            <a:avLst/>
            <a:gdLst/>
            <a:ahLst/>
            <a:cxnLst/>
            <a:rect r="r" b="b" t="t" l="l"/>
            <a:pathLst>
              <a:path h="3732470" w="7804256">
                <a:moveTo>
                  <a:pt x="0" y="0"/>
                </a:moveTo>
                <a:lnTo>
                  <a:pt x="7804256" y="0"/>
                </a:lnTo>
                <a:lnTo>
                  <a:pt x="7804256" y="3732470"/>
                </a:lnTo>
                <a:lnTo>
                  <a:pt x="0" y="3732470"/>
                </a:lnTo>
                <a:lnTo>
                  <a:pt x="0" y="0"/>
                </a:lnTo>
                <a:close/>
              </a:path>
            </a:pathLst>
          </a:custGeom>
          <a:blipFill>
            <a:blip r:embed="rId3"/>
            <a:stretch>
              <a:fillRect l="0" t="0" r="0" b="0"/>
            </a:stretch>
          </a:blipFill>
        </p:spPr>
      </p:sp>
      <p:sp>
        <p:nvSpPr>
          <p:cNvPr name="TextBox 13" id="13"/>
          <p:cNvSpPr txBox="true"/>
          <p:nvPr/>
        </p:nvSpPr>
        <p:spPr>
          <a:xfrm rot="0">
            <a:off x="2949099" y="677569"/>
            <a:ext cx="12389802" cy="2278380"/>
          </a:xfrm>
          <a:prstGeom prst="rect">
            <a:avLst/>
          </a:prstGeom>
        </p:spPr>
        <p:txBody>
          <a:bodyPr anchor="t" rtlCol="false" tIns="0" lIns="0" bIns="0" rIns="0">
            <a:spAutoFit/>
          </a:bodyPr>
          <a:lstStyle/>
          <a:p>
            <a:pPr algn="ctr">
              <a:lnSpc>
                <a:spcPts val="6719"/>
              </a:lnSpc>
            </a:pPr>
            <a:r>
              <a:rPr lang="en-US" b="true" sz="4800">
                <a:solidFill>
                  <a:srgbClr val="2B2B2B"/>
                </a:solidFill>
                <a:latin typeface="Quicksand Bold"/>
                <a:ea typeface="Quicksand Bold"/>
                <a:cs typeface="Quicksand Bold"/>
                <a:sym typeface="Quicksand Bold"/>
              </a:rPr>
              <a:t>MEDIUM-LEVEL SQL QUESTIONS</a:t>
            </a:r>
          </a:p>
          <a:p>
            <a:pPr algn="ctr">
              <a:lnSpc>
                <a:spcPts val="4900"/>
              </a:lnSpc>
            </a:pPr>
            <a:r>
              <a:rPr lang="en-US" b="true" sz="3500">
                <a:solidFill>
                  <a:srgbClr val="2B2B2B"/>
                </a:solidFill>
                <a:latin typeface="Quicksand Bold"/>
                <a:ea typeface="Quicksand Bold"/>
                <a:cs typeface="Quicksand Bold"/>
                <a:sym typeface="Quicksand Bold"/>
              </a:rPr>
              <a:t>1. WHICH 5 STATES HAVE THE HIGHEST TOTAL REVENUE?</a:t>
            </a:r>
          </a:p>
          <a:p>
            <a:pPr algn="ctr">
              <a:lnSpc>
                <a:spcPts val="671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2C1B3"/>
        </a:solidFill>
      </p:bgPr>
    </p:bg>
    <p:spTree>
      <p:nvGrpSpPr>
        <p:cNvPr id="1" name=""/>
        <p:cNvGrpSpPr/>
        <p:nvPr/>
      </p:nvGrpSpPr>
      <p:grpSpPr>
        <a:xfrm>
          <a:off x="0" y="0"/>
          <a:ext cx="0" cy="0"/>
          <a:chOff x="0" y="0"/>
          <a:chExt cx="0" cy="0"/>
        </a:xfrm>
      </p:grpSpPr>
      <p:grpSp>
        <p:nvGrpSpPr>
          <p:cNvPr name="Group 2" id="2"/>
          <p:cNvGrpSpPr/>
          <p:nvPr/>
        </p:nvGrpSpPr>
        <p:grpSpPr>
          <a:xfrm rot="0">
            <a:off x="410972" y="385288"/>
            <a:ext cx="17466056" cy="9516424"/>
            <a:chOff x="0" y="0"/>
            <a:chExt cx="86189481" cy="46960552"/>
          </a:xfrm>
        </p:grpSpPr>
        <p:sp>
          <p:nvSpPr>
            <p:cNvPr name="Freeform 3" id="3"/>
            <p:cNvSpPr/>
            <p:nvPr/>
          </p:nvSpPr>
          <p:spPr>
            <a:xfrm flipH="false" flipV="false" rot="0">
              <a:off x="72390" y="72390"/>
              <a:ext cx="86044704" cy="46815771"/>
            </a:xfrm>
            <a:custGeom>
              <a:avLst/>
              <a:gdLst/>
              <a:ahLst/>
              <a:cxnLst/>
              <a:rect r="r" b="b" t="t" l="l"/>
              <a:pathLst>
                <a:path h="46815771" w="86044704">
                  <a:moveTo>
                    <a:pt x="0" y="0"/>
                  </a:moveTo>
                  <a:lnTo>
                    <a:pt x="86044704" y="0"/>
                  </a:lnTo>
                  <a:lnTo>
                    <a:pt x="86044704" y="46815771"/>
                  </a:lnTo>
                  <a:lnTo>
                    <a:pt x="0" y="46815771"/>
                  </a:lnTo>
                  <a:lnTo>
                    <a:pt x="0" y="0"/>
                  </a:lnTo>
                  <a:close/>
                </a:path>
              </a:pathLst>
            </a:custGeom>
            <a:solidFill>
              <a:srgbClr val="F5F4F2"/>
            </a:solidFill>
          </p:spPr>
        </p:sp>
        <p:sp>
          <p:nvSpPr>
            <p:cNvPr name="Freeform 4" id="4"/>
            <p:cNvSpPr/>
            <p:nvPr/>
          </p:nvSpPr>
          <p:spPr>
            <a:xfrm flipH="false" flipV="false" rot="0">
              <a:off x="0" y="0"/>
              <a:ext cx="86189480" cy="46960551"/>
            </a:xfrm>
            <a:custGeom>
              <a:avLst/>
              <a:gdLst/>
              <a:ahLst/>
              <a:cxnLst/>
              <a:rect r="r" b="b" t="t" l="l"/>
              <a:pathLst>
                <a:path h="46960551" w="86189480">
                  <a:moveTo>
                    <a:pt x="86044701" y="46815772"/>
                  </a:moveTo>
                  <a:lnTo>
                    <a:pt x="86189480" y="46815772"/>
                  </a:lnTo>
                  <a:lnTo>
                    <a:pt x="86189480" y="46960551"/>
                  </a:lnTo>
                  <a:lnTo>
                    <a:pt x="86044701" y="46960551"/>
                  </a:lnTo>
                  <a:lnTo>
                    <a:pt x="86044701" y="46815772"/>
                  </a:lnTo>
                  <a:close/>
                  <a:moveTo>
                    <a:pt x="0" y="144780"/>
                  </a:moveTo>
                  <a:lnTo>
                    <a:pt x="144780" y="144780"/>
                  </a:lnTo>
                  <a:lnTo>
                    <a:pt x="144780" y="46815772"/>
                  </a:lnTo>
                  <a:lnTo>
                    <a:pt x="0" y="46815772"/>
                  </a:lnTo>
                  <a:lnTo>
                    <a:pt x="0" y="144780"/>
                  </a:lnTo>
                  <a:close/>
                  <a:moveTo>
                    <a:pt x="0" y="46815772"/>
                  </a:moveTo>
                  <a:lnTo>
                    <a:pt x="144780" y="46815772"/>
                  </a:lnTo>
                  <a:lnTo>
                    <a:pt x="144780" y="46960551"/>
                  </a:lnTo>
                  <a:lnTo>
                    <a:pt x="0" y="46960551"/>
                  </a:lnTo>
                  <a:lnTo>
                    <a:pt x="0" y="46815772"/>
                  </a:lnTo>
                  <a:close/>
                  <a:moveTo>
                    <a:pt x="86044701" y="144780"/>
                  </a:moveTo>
                  <a:lnTo>
                    <a:pt x="86189480" y="144780"/>
                  </a:lnTo>
                  <a:lnTo>
                    <a:pt x="86189480" y="46815772"/>
                  </a:lnTo>
                  <a:lnTo>
                    <a:pt x="86044701" y="46815772"/>
                  </a:lnTo>
                  <a:lnTo>
                    <a:pt x="86044701" y="144780"/>
                  </a:lnTo>
                  <a:close/>
                  <a:moveTo>
                    <a:pt x="144780" y="46815772"/>
                  </a:moveTo>
                  <a:lnTo>
                    <a:pt x="86044701" y="46815772"/>
                  </a:lnTo>
                  <a:lnTo>
                    <a:pt x="86044701" y="46960551"/>
                  </a:lnTo>
                  <a:lnTo>
                    <a:pt x="144780" y="46960551"/>
                  </a:lnTo>
                  <a:lnTo>
                    <a:pt x="144780" y="46815772"/>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F4F4F4"/>
            </a:solidFill>
          </p:spPr>
        </p:sp>
      </p:grpSp>
      <p:grpSp>
        <p:nvGrpSpPr>
          <p:cNvPr name="Group 5" id="5"/>
          <p:cNvGrpSpPr/>
          <p:nvPr/>
        </p:nvGrpSpPr>
        <p:grpSpPr>
          <a:xfrm rot="0">
            <a:off x="410972" y="385288"/>
            <a:ext cx="17466056" cy="2104315"/>
            <a:chOff x="0" y="0"/>
            <a:chExt cx="86189481" cy="10384130"/>
          </a:xfrm>
        </p:grpSpPr>
        <p:sp>
          <p:nvSpPr>
            <p:cNvPr name="Freeform 6" id="6"/>
            <p:cNvSpPr/>
            <p:nvPr/>
          </p:nvSpPr>
          <p:spPr>
            <a:xfrm flipH="false" flipV="false" rot="0">
              <a:off x="72390" y="72390"/>
              <a:ext cx="86044704" cy="10239350"/>
            </a:xfrm>
            <a:custGeom>
              <a:avLst/>
              <a:gdLst/>
              <a:ahLst/>
              <a:cxnLst/>
              <a:rect r="r" b="b" t="t" l="l"/>
              <a:pathLst>
                <a:path h="10239350" w="86044704">
                  <a:moveTo>
                    <a:pt x="0" y="0"/>
                  </a:moveTo>
                  <a:lnTo>
                    <a:pt x="86044704" y="0"/>
                  </a:lnTo>
                  <a:lnTo>
                    <a:pt x="86044704" y="10239350"/>
                  </a:lnTo>
                  <a:lnTo>
                    <a:pt x="0" y="10239350"/>
                  </a:lnTo>
                  <a:lnTo>
                    <a:pt x="0" y="0"/>
                  </a:lnTo>
                  <a:close/>
                </a:path>
              </a:pathLst>
            </a:custGeom>
            <a:solidFill>
              <a:srgbClr val="BBADA2"/>
            </a:solidFill>
          </p:spPr>
        </p:sp>
        <p:sp>
          <p:nvSpPr>
            <p:cNvPr name="Freeform 7" id="7"/>
            <p:cNvSpPr/>
            <p:nvPr/>
          </p:nvSpPr>
          <p:spPr>
            <a:xfrm flipH="false" flipV="false" rot="0">
              <a:off x="0" y="0"/>
              <a:ext cx="86189480" cy="10384130"/>
            </a:xfrm>
            <a:custGeom>
              <a:avLst/>
              <a:gdLst/>
              <a:ahLst/>
              <a:cxnLst/>
              <a:rect r="r" b="b" t="t" l="l"/>
              <a:pathLst>
                <a:path h="10384130" w="86189480">
                  <a:moveTo>
                    <a:pt x="86044701" y="10239350"/>
                  </a:moveTo>
                  <a:lnTo>
                    <a:pt x="86189480" y="10239350"/>
                  </a:lnTo>
                  <a:lnTo>
                    <a:pt x="86189480" y="10384130"/>
                  </a:lnTo>
                  <a:lnTo>
                    <a:pt x="86044701" y="10384130"/>
                  </a:lnTo>
                  <a:lnTo>
                    <a:pt x="86044701" y="10239350"/>
                  </a:lnTo>
                  <a:close/>
                  <a:moveTo>
                    <a:pt x="0" y="144780"/>
                  </a:moveTo>
                  <a:lnTo>
                    <a:pt x="144780" y="144780"/>
                  </a:lnTo>
                  <a:lnTo>
                    <a:pt x="144780" y="10239350"/>
                  </a:lnTo>
                  <a:lnTo>
                    <a:pt x="0" y="10239350"/>
                  </a:lnTo>
                  <a:lnTo>
                    <a:pt x="0" y="144780"/>
                  </a:lnTo>
                  <a:close/>
                  <a:moveTo>
                    <a:pt x="0" y="10239350"/>
                  </a:moveTo>
                  <a:lnTo>
                    <a:pt x="144780" y="10239350"/>
                  </a:lnTo>
                  <a:lnTo>
                    <a:pt x="144780" y="10384130"/>
                  </a:lnTo>
                  <a:lnTo>
                    <a:pt x="0" y="10384130"/>
                  </a:lnTo>
                  <a:lnTo>
                    <a:pt x="0" y="10239350"/>
                  </a:lnTo>
                  <a:close/>
                  <a:moveTo>
                    <a:pt x="86044701" y="144780"/>
                  </a:moveTo>
                  <a:lnTo>
                    <a:pt x="86189480" y="144780"/>
                  </a:lnTo>
                  <a:lnTo>
                    <a:pt x="86189480" y="10239350"/>
                  </a:lnTo>
                  <a:lnTo>
                    <a:pt x="86044701" y="10239350"/>
                  </a:lnTo>
                  <a:lnTo>
                    <a:pt x="86044701" y="144780"/>
                  </a:lnTo>
                  <a:close/>
                  <a:moveTo>
                    <a:pt x="144780" y="10239350"/>
                  </a:moveTo>
                  <a:lnTo>
                    <a:pt x="86044701" y="10239350"/>
                  </a:lnTo>
                  <a:lnTo>
                    <a:pt x="86044701" y="10384130"/>
                  </a:lnTo>
                  <a:lnTo>
                    <a:pt x="144780" y="10384130"/>
                  </a:lnTo>
                  <a:lnTo>
                    <a:pt x="144780" y="10239350"/>
                  </a:lnTo>
                  <a:close/>
                  <a:moveTo>
                    <a:pt x="86044701" y="0"/>
                  </a:moveTo>
                  <a:lnTo>
                    <a:pt x="86189480" y="0"/>
                  </a:lnTo>
                  <a:lnTo>
                    <a:pt x="86189480" y="144780"/>
                  </a:lnTo>
                  <a:lnTo>
                    <a:pt x="86044701" y="144780"/>
                  </a:lnTo>
                  <a:lnTo>
                    <a:pt x="86044701" y="0"/>
                  </a:lnTo>
                  <a:close/>
                  <a:moveTo>
                    <a:pt x="0" y="0"/>
                  </a:moveTo>
                  <a:lnTo>
                    <a:pt x="144780" y="0"/>
                  </a:lnTo>
                  <a:lnTo>
                    <a:pt x="144780" y="144780"/>
                  </a:lnTo>
                  <a:lnTo>
                    <a:pt x="0" y="144780"/>
                  </a:lnTo>
                  <a:lnTo>
                    <a:pt x="0" y="0"/>
                  </a:lnTo>
                  <a:close/>
                  <a:moveTo>
                    <a:pt x="144780" y="0"/>
                  </a:moveTo>
                  <a:lnTo>
                    <a:pt x="86044701" y="0"/>
                  </a:lnTo>
                  <a:lnTo>
                    <a:pt x="86044701" y="144780"/>
                  </a:lnTo>
                  <a:lnTo>
                    <a:pt x="144780" y="144780"/>
                  </a:lnTo>
                  <a:lnTo>
                    <a:pt x="144780" y="0"/>
                  </a:lnTo>
                  <a:close/>
                </a:path>
              </a:pathLst>
            </a:custGeom>
            <a:solidFill>
              <a:srgbClr val="D2C1B3"/>
            </a:solidFill>
          </p:spPr>
        </p:sp>
      </p:grpSp>
      <p:grpSp>
        <p:nvGrpSpPr>
          <p:cNvPr name="Group 8" id="8"/>
          <p:cNvGrpSpPr/>
          <p:nvPr/>
        </p:nvGrpSpPr>
        <p:grpSpPr>
          <a:xfrm rot="0">
            <a:off x="1028700" y="763294"/>
            <a:ext cx="16230600" cy="1348304"/>
            <a:chOff x="0" y="0"/>
            <a:chExt cx="4653345" cy="386561"/>
          </a:xfrm>
        </p:grpSpPr>
        <p:sp>
          <p:nvSpPr>
            <p:cNvPr name="Freeform 9" id="9"/>
            <p:cNvSpPr/>
            <p:nvPr/>
          </p:nvSpPr>
          <p:spPr>
            <a:xfrm flipH="false" flipV="false" rot="0">
              <a:off x="0" y="0"/>
              <a:ext cx="4653345" cy="386561"/>
            </a:xfrm>
            <a:custGeom>
              <a:avLst/>
              <a:gdLst/>
              <a:ahLst/>
              <a:cxnLst/>
              <a:rect r="r" b="b" t="t" l="l"/>
              <a:pathLst>
                <a:path h="386561" w="4653345">
                  <a:moveTo>
                    <a:pt x="47700" y="0"/>
                  </a:moveTo>
                  <a:lnTo>
                    <a:pt x="4605645" y="0"/>
                  </a:lnTo>
                  <a:cubicBezTo>
                    <a:pt x="4618296" y="0"/>
                    <a:pt x="4630428" y="5025"/>
                    <a:pt x="4639374" y="13971"/>
                  </a:cubicBezTo>
                  <a:cubicBezTo>
                    <a:pt x="4648319" y="22916"/>
                    <a:pt x="4653345" y="35049"/>
                    <a:pt x="4653345" y="47700"/>
                  </a:cubicBezTo>
                  <a:lnTo>
                    <a:pt x="4653345" y="338862"/>
                  </a:lnTo>
                  <a:cubicBezTo>
                    <a:pt x="4653345" y="351512"/>
                    <a:pt x="4648319" y="363645"/>
                    <a:pt x="4639374" y="372590"/>
                  </a:cubicBezTo>
                  <a:cubicBezTo>
                    <a:pt x="4630428" y="381536"/>
                    <a:pt x="4618296" y="386561"/>
                    <a:pt x="4605645" y="386561"/>
                  </a:cubicBezTo>
                  <a:lnTo>
                    <a:pt x="47700" y="386561"/>
                  </a:lnTo>
                  <a:cubicBezTo>
                    <a:pt x="35049" y="386561"/>
                    <a:pt x="22916" y="381536"/>
                    <a:pt x="13971" y="372590"/>
                  </a:cubicBezTo>
                  <a:cubicBezTo>
                    <a:pt x="5025" y="363645"/>
                    <a:pt x="0" y="351512"/>
                    <a:pt x="0" y="338862"/>
                  </a:cubicBezTo>
                  <a:lnTo>
                    <a:pt x="0" y="47700"/>
                  </a:lnTo>
                  <a:cubicBezTo>
                    <a:pt x="0" y="35049"/>
                    <a:pt x="5025" y="22916"/>
                    <a:pt x="13971" y="13971"/>
                  </a:cubicBezTo>
                  <a:cubicBezTo>
                    <a:pt x="22916" y="5025"/>
                    <a:pt x="35049" y="0"/>
                    <a:pt x="47700" y="0"/>
                  </a:cubicBezTo>
                  <a:close/>
                </a:path>
              </a:pathLst>
            </a:custGeom>
            <a:solidFill>
              <a:srgbClr val="F4F4F4"/>
            </a:solidFill>
            <a:ln w="23812" cap="rnd">
              <a:solidFill>
                <a:srgbClr val="F5F4F2"/>
              </a:solidFill>
              <a:prstDash val="solid"/>
              <a:round/>
            </a:ln>
          </p:spPr>
        </p:sp>
        <p:sp>
          <p:nvSpPr>
            <p:cNvPr name="TextBox 10" id="10"/>
            <p:cNvSpPr txBox="true"/>
            <p:nvPr/>
          </p:nvSpPr>
          <p:spPr>
            <a:xfrm>
              <a:off x="0" y="-28575"/>
              <a:ext cx="4653345" cy="415136"/>
            </a:xfrm>
            <a:prstGeom prst="rect">
              <a:avLst/>
            </a:prstGeom>
          </p:spPr>
          <p:txBody>
            <a:bodyPr anchor="ctr" rtlCol="false" tIns="63000" lIns="63000" bIns="63000" rIns="63000"/>
            <a:lstStyle/>
            <a:p>
              <a:pPr algn="ctr">
                <a:lnSpc>
                  <a:spcPts val="2430"/>
                </a:lnSpc>
                <a:spcBef>
                  <a:spcPct val="0"/>
                </a:spcBef>
              </a:pPr>
            </a:p>
          </p:txBody>
        </p:sp>
      </p:grpSp>
      <p:sp>
        <p:nvSpPr>
          <p:cNvPr name="Freeform 11" id="11"/>
          <p:cNvSpPr/>
          <p:nvPr/>
        </p:nvSpPr>
        <p:spPr>
          <a:xfrm flipH="false" flipV="false" rot="0">
            <a:off x="4144664" y="2332033"/>
            <a:ext cx="10673974" cy="2217969"/>
          </a:xfrm>
          <a:custGeom>
            <a:avLst/>
            <a:gdLst/>
            <a:ahLst/>
            <a:cxnLst/>
            <a:rect r="r" b="b" t="t" l="l"/>
            <a:pathLst>
              <a:path h="2217969" w="10673974">
                <a:moveTo>
                  <a:pt x="0" y="0"/>
                </a:moveTo>
                <a:lnTo>
                  <a:pt x="10673974" y="0"/>
                </a:lnTo>
                <a:lnTo>
                  <a:pt x="10673974" y="2217968"/>
                </a:lnTo>
                <a:lnTo>
                  <a:pt x="0" y="2217968"/>
                </a:lnTo>
                <a:lnTo>
                  <a:pt x="0" y="0"/>
                </a:lnTo>
                <a:close/>
              </a:path>
            </a:pathLst>
          </a:custGeom>
          <a:blipFill>
            <a:blip r:embed="rId2"/>
            <a:stretch>
              <a:fillRect l="0" t="0" r="0" b="0"/>
            </a:stretch>
          </a:blipFill>
        </p:spPr>
      </p:sp>
      <p:sp>
        <p:nvSpPr>
          <p:cNvPr name="Freeform 12" id="12"/>
          <p:cNvSpPr/>
          <p:nvPr/>
        </p:nvSpPr>
        <p:spPr>
          <a:xfrm flipH="false" flipV="false" rot="0">
            <a:off x="7903650" y="4170946"/>
            <a:ext cx="3741262" cy="5730766"/>
          </a:xfrm>
          <a:custGeom>
            <a:avLst/>
            <a:gdLst/>
            <a:ahLst/>
            <a:cxnLst/>
            <a:rect r="r" b="b" t="t" l="l"/>
            <a:pathLst>
              <a:path h="5730766" w="3741262">
                <a:moveTo>
                  <a:pt x="0" y="0"/>
                </a:moveTo>
                <a:lnTo>
                  <a:pt x="3741262" y="0"/>
                </a:lnTo>
                <a:lnTo>
                  <a:pt x="3741262" y="5730766"/>
                </a:lnTo>
                <a:lnTo>
                  <a:pt x="0" y="5730766"/>
                </a:lnTo>
                <a:lnTo>
                  <a:pt x="0" y="0"/>
                </a:lnTo>
                <a:close/>
              </a:path>
            </a:pathLst>
          </a:custGeom>
          <a:blipFill>
            <a:blip r:embed="rId3"/>
            <a:stretch>
              <a:fillRect l="0" t="-785" r="0" b="0"/>
            </a:stretch>
          </a:blipFill>
        </p:spPr>
      </p:sp>
      <p:sp>
        <p:nvSpPr>
          <p:cNvPr name="TextBox 13" id="13"/>
          <p:cNvSpPr txBox="true"/>
          <p:nvPr/>
        </p:nvSpPr>
        <p:spPr>
          <a:xfrm rot="0">
            <a:off x="2949099" y="717773"/>
            <a:ext cx="12389802" cy="1393824"/>
          </a:xfrm>
          <a:prstGeom prst="rect">
            <a:avLst/>
          </a:prstGeom>
        </p:spPr>
        <p:txBody>
          <a:bodyPr anchor="t" rtlCol="false" tIns="0" lIns="0" bIns="0" rIns="0">
            <a:spAutoFit/>
          </a:bodyPr>
          <a:lstStyle/>
          <a:p>
            <a:pPr algn="ctr">
              <a:lnSpc>
                <a:spcPts val="5600"/>
              </a:lnSpc>
            </a:pPr>
            <a:r>
              <a:rPr lang="en-US" b="true" sz="4000">
                <a:solidFill>
                  <a:srgbClr val="2B2B2B"/>
                </a:solidFill>
                <a:latin typeface="Quicksand Bold"/>
                <a:ea typeface="Quicksand Bold"/>
                <a:cs typeface="Quicksand Bold"/>
                <a:sym typeface="Quicksand Bold"/>
              </a:rPr>
              <a:t>2. WHAT IS THE MONTHLY SALES TREND (TOTAL REVENUE) ACROSS ALL CATEGORIES?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DAGjw3tmBdM</dc:identifier>
  <dcterms:modified xsi:type="dcterms:W3CDTF">2011-08-01T06:04:30Z</dcterms:modified>
  <cp:revision>1</cp:revision>
  <dc:title>Amazon Sales report</dc:title>
</cp:coreProperties>
</file>