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Dynapuff Condense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11" Target="../media/image4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763567" y="2583452"/>
            <a:ext cx="11227589" cy="2143125"/>
          </a:xfrm>
          <a:prstGeom prst="rect">
            <a:avLst/>
          </a:prstGeom>
        </p:spPr>
        <p:txBody>
          <a:bodyPr anchor="t" rtlCol="false" tIns="0" lIns="0" bIns="0" rIns="0">
            <a:spAutoFit/>
          </a:bodyPr>
          <a:lstStyle/>
          <a:p>
            <a:pPr algn="ctr" marL="0" indent="0" lvl="0">
              <a:lnSpc>
                <a:spcPts val="8400"/>
              </a:lnSpc>
              <a:spcBef>
                <a:spcPct val="0"/>
              </a:spcBef>
            </a:pPr>
            <a:r>
              <a:rPr lang="en-US" sz="7000" spc="210">
                <a:solidFill>
                  <a:srgbClr val="000000"/>
                </a:solidFill>
                <a:latin typeface="Dynapuff Condensed"/>
                <a:ea typeface="Dynapuff Condensed"/>
                <a:cs typeface="Dynapuff Condensed"/>
                <a:sym typeface="Dynapuff Condensed"/>
              </a:rPr>
              <a:t>CREDIT CARD TRANSACTION ANALYSIS</a:t>
            </a:r>
          </a:p>
        </p:txBody>
      </p:sp>
      <p:sp>
        <p:nvSpPr>
          <p:cNvPr name="Freeform 7" id="7"/>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14467" y="4114800"/>
            <a:ext cx="3086100" cy="2440825"/>
          </a:xfrm>
          <a:custGeom>
            <a:avLst/>
            <a:gdLst/>
            <a:ahLst/>
            <a:cxnLst/>
            <a:rect r="r" b="b" t="t" l="l"/>
            <a:pathLst>
              <a:path h="2440825" w="3086100">
                <a:moveTo>
                  <a:pt x="0" y="0"/>
                </a:moveTo>
                <a:lnTo>
                  <a:pt x="3086100" y="0"/>
                </a:lnTo>
                <a:lnTo>
                  <a:pt x="3086100" y="2440825"/>
                </a:lnTo>
                <a:lnTo>
                  <a:pt x="0" y="24408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374788" y="7958425"/>
            <a:ext cx="1682612" cy="2142215"/>
          </a:xfrm>
          <a:custGeom>
            <a:avLst/>
            <a:gdLst/>
            <a:ahLst/>
            <a:cxnLst/>
            <a:rect r="r" b="b" t="t" l="l"/>
            <a:pathLst>
              <a:path h="2142215" w="1682612">
                <a:moveTo>
                  <a:pt x="0" y="0"/>
                </a:moveTo>
                <a:lnTo>
                  <a:pt x="1682612" y="0"/>
                </a:lnTo>
                <a:lnTo>
                  <a:pt x="1682612" y="2142214"/>
                </a:lnTo>
                <a:lnTo>
                  <a:pt x="0" y="214221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4418111" y="6891194"/>
            <a:ext cx="3635737" cy="2676812"/>
          </a:xfrm>
          <a:custGeom>
            <a:avLst/>
            <a:gdLst/>
            <a:ahLst/>
            <a:cxnLst/>
            <a:rect r="r" b="b" t="t" l="l"/>
            <a:pathLst>
              <a:path h="2676812" w="3635737">
                <a:moveTo>
                  <a:pt x="0" y="0"/>
                </a:moveTo>
                <a:lnTo>
                  <a:pt x="3635737" y="0"/>
                </a:lnTo>
                <a:lnTo>
                  <a:pt x="3635737" y="2676812"/>
                </a:lnTo>
                <a:lnTo>
                  <a:pt x="0" y="267681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4641409" y="2925843"/>
            <a:ext cx="3758940" cy="3246357"/>
          </a:xfrm>
          <a:custGeom>
            <a:avLst/>
            <a:gdLst/>
            <a:ahLst/>
            <a:cxnLst/>
            <a:rect r="r" b="b" t="t" l="l"/>
            <a:pathLst>
              <a:path h="3246357" w="3758940">
                <a:moveTo>
                  <a:pt x="0" y="0"/>
                </a:moveTo>
                <a:lnTo>
                  <a:pt x="3758940" y="0"/>
                </a:lnTo>
                <a:lnTo>
                  <a:pt x="3758940" y="3246357"/>
                </a:lnTo>
                <a:lnTo>
                  <a:pt x="0" y="324635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3" id="13"/>
          <p:cNvSpPr txBox="true"/>
          <p:nvPr/>
        </p:nvSpPr>
        <p:spPr>
          <a:xfrm rot="0">
            <a:off x="5246790" y="5660801"/>
            <a:ext cx="8261144" cy="66084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Presented by: Amrita Samuel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779955" y="4828218"/>
            <a:ext cx="13138976" cy="3286748"/>
          </a:xfrm>
          <a:custGeom>
            <a:avLst/>
            <a:gdLst/>
            <a:ahLst/>
            <a:cxnLst/>
            <a:rect r="r" b="b" t="t" l="l"/>
            <a:pathLst>
              <a:path h="3286748" w="13138976">
                <a:moveTo>
                  <a:pt x="0" y="0"/>
                </a:moveTo>
                <a:lnTo>
                  <a:pt x="13138976" y="0"/>
                </a:lnTo>
                <a:lnTo>
                  <a:pt x="13138976" y="3286748"/>
                </a:lnTo>
                <a:lnTo>
                  <a:pt x="0" y="3286748"/>
                </a:lnTo>
                <a:lnTo>
                  <a:pt x="0" y="0"/>
                </a:lnTo>
                <a:close/>
              </a:path>
            </a:pathLst>
          </a:custGeom>
          <a:blipFill>
            <a:blip r:embed="rId10"/>
            <a:stretch>
              <a:fillRect l="0" t="0" r="0" b="0"/>
            </a:stretch>
          </a:blipFill>
        </p:spPr>
      </p:sp>
      <p:sp>
        <p:nvSpPr>
          <p:cNvPr name="Freeform 8" id="8"/>
          <p:cNvSpPr/>
          <p:nvPr/>
        </p:nvSpPr>
        <p:spPr>
          <a:xfrm flipH="false" flipV="false" rot="0">
            <a:off x="3814405" y="2081392"/>
            <a:ext cx="10659190" cy="2351292"/>
          </a:xfrm>
          <a:custGeom>
            <a:avLst/>
            <a:gdLst/>
            <a:ahLst/>
            <a:cxnLst/>
            <a:rect r="r" b="b" t="t" l="l"/>
            <a:pathLst>
              <a:path h="2351292" w="10659190">
                <a:moveTo>
                  <a:pt x="0" y="0"/>
                </a:moveTo>
                <a:lnTo>
                  <a:pt x="10659190" y="0"/>
                </a:lnTo>
                <a:lnTo>
                  <a:pt x="10659190" y="2351292"/>
                </a:lnTo>
                <a:lnTo>
                  <a:pt x="0" y="2351292"/>
                </a:lnTo>
                <a:lnTo>
                  <a:pt x="0" y="0"/>
                </a:lnTo>
                <a:close/>
              </a:path>
            </a:pathLst>
          </a:custGeom>
          <a:blipFill>
            <a:blip r:embed="rId11"/>
            <a:stretch>
              <a:fillRect l="0" t="0" r="0" b="0"/>
            </a:stretch>
          </a:blipFill>
        </p:spPr>
      </p:sp>
      <p:sp>
        <p:nvSpPr>
          <p:cNvPr name="TextBox 9" id="9"/>
          <p:cNvSpPr txBox="true"/>
          <p:nvPr/>
        </p:nvSpPr>
        <p:spPr>
          <a:xfrm rot="0">
            <a:off x="1727391" y="-185558"/>
            <a:ext cx="14472399" cy="2266950"/>
          </a:xfrm>
          <a:prstGeom prst="rect">
            <a:avLst/>
          </a:prstGeom>
        </p:spPr>
        <p:txBody>
          <a:bodyPr anchor="t" rtlCol="false" tIns="0" lIns="0" bIns="0" rIns="0">
            <a:spAutoFit/>
          </a:bodyPr>
          <a:lstStyle/>
          <a:p>
            <a:pPr algn="ctr">
              <a:lnSpc>
                <a:spcPts val="4350"/>
              </a:lnSpc>
            </a:pPr>
          </a:p>
          <a:p>
            <a:pPr algn="ctr">
              <a:lnSpc>
                <a:spcPts val="4350"/>
              </a:lnSpc>
            </a:pPr>
          </a:p>
          <a:p>
            <a:pPr algn="ctr">
              <a:lnSpc>
                <a:spcPts val="4350"/>
              </a:lnSpc>
            </a:pPr>
            <a:r>
              <a:rPr lang="en-US" sz="5000" spc="50">
                <a:solidFill>
                  <a:srgbClr val="000000"/>
                </a:solidFill>
                <a:latin typeface="Dynapuff Condensed"/>
                <a:ea typeface="Dynapuff Condensed"/>
                <a:cs typeface="Dynapuff Condensed"/>
                <a:sym typeface="Dynapuff Condensed"/>
              </a:rPr>
              <a:t>4.GET THE TOTAL AMOUNT SPENT PER CITY IN THE YEAR 2014.</a:t>
            </a:r>
          </a:p>
          <a:p>
            <a:pPr algn="ctr">
              <a:lnSpc>
                <a:spcPts val="435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910968" y="2496692"/>
            <a:ext cx="10466065" cy="2052170"/>
          </a:xfrm>
          <a:custGeom>
            <a:avLst/>
            <a:gdLst/>
            <a:ahLst/>
            <a:cxnLst/>
            <a:rect r="r" b="b" t="t" l="l"/>
            <a:pathLst>
              <a:path h="2052170" w="10466065">
                <a:moveTo>
                  <a:pt x="0" y="0"/>
                </a:moveTo>
                <a:lnTo>
                  <a:pt x="10466064" y="0"/>
                </a:lnTo>
                <a:lnTo>
                  <a:pt x="10466064" y="2052170"/>
                </a:lnTo>
                <a:lnTo>
                  <a:pt x="0" y="2052170"/>
                </a:lnTo>
                <a:lnTo>
                  <a:pt x="0" y="0"/>
                </a:lnTo>
                <a:close/>
              </a:path>
            </a:pathLst>
          </a:custGeom>
          <a:blipFill>
            <a:blip r:embed="rId10"/>
            <a:stretch>
              <a:fillRect l="0" t="0" r="0" b="0"/>
            </a:stretch>
          </a:blipFill>
        </p:spPr>
      </p:sp>
      <p:sp>
        <p:nvSpPr>
          <p:cNvPr name="Freeform 8" id="8"/>
          <p:cNvSpPr/>
          <p:nvPr/>
        </p:nvSpPr>
        <p:spPr>
          <a:xfrm flipH="false" flipV="false" rot="0">
            <a:off x="4754538" y="4873380"/>
            <a:ext cx="8778925" cy="3271434"/>
          </a:xfrm>
          <a:custGeom>
            <a:avLst/>
            <a:gdLst/>
            <a:ahLst/>
            <a:cxnLst/>
            <a:rect r="r" b="b" t="t" l="l"/>
            <a:pathLst>
              <a:path h="3271434" w="8778925">
                <a:moveTo>
                  <a:pt x="0" y="0"/>
                </a:moveTo>
                <a:lnTo>
                  <a:pt x="8778924" y="0"/>
                </a:lnTo>
                <a:lnTo>
                  <a:pt x="8778924" y="3271434"/>
                </a:lnTo>
                <a:lnTo>
                  <a:pt x="0" y="3271434"/>
                </a:lnTo>
                <a:lnTo>
                  <a:pt x="0" y="0"/>
                </a:lnTo>
                <a:close/>
              </a:path>
            </a:pathLst>
          </a:custGeom>
          <a:blipFill>
            <a:blip r:embed="rId11"/>
            <a:stretch>
              <a:fillRect l="0" t="-8066" r="0" b="-6154"/>
            </a:stretch>
          </a:blipFill>
        </p:spPr>
      </p:sp>
      <p:sp>
        <p:nvSpPr>
          <p:cNvPr name="TextBox 9" id="9"/>
          <p:cNvSpPr txBox="true"/>
          <p:nvPr/>
        </p:nvSpPr>
        <p:spPr>
          <a:xfrm rot="0">
            <a:off x="1727391" y="-185558"/>
            <a:ext cx="14472399" cy="2819400"/>
          </a:xfrm>
          <a:prstGeom prst="rect">
            <a:avLst/>
          </a:prstGeom>
        </p:spPr>
        <p:txBody>
          <a:bodyPr anchor="t" rtlCol="false" tIns="0" lIns="0" bIns="0" rIns="0">
            <a:spAutoFit/>
          </a:bodyPr>
          <a:lstStyle/>
          <a:p>
            <a:pPr algn="ctr">
              <a:lnSpc>
                <a:spcPts val="4350"/>
              </a:lnSpc>
            </a:pPr>
          </a:p>
          <a:p>
            <a:pPr algn="ctr">
              <a:lnSpc>
                <a:spcPts val="4350"/>
              </a:lnSpc>
            </a:pPr>
          </a:p>
          <a:p>
            <a:pPr algn="ctr">
              <a:lnSpc>
                <a:spcPts val="4350"/>
              </a:lnSpc>
            </a:pPr>
            <a:r>
              <a:rPr lang="en-US" sz="5000" spc="50">
                <a:solidFill>
                  <a:srgbClr val="000000"/>
                </a:solidFill>
                <a:latin typeface="Dynapuff Condensed"/>
                <a:ea typeface="Dynapuff Condensed"/>
                <a:cs typeface="Dynapuff Condensed"/>
                <a:sym typeface="Dynapuff Condensed"/>
              </a:rPr>
              <a:t>5.FIND THE CARD TYPE WITH THE HIGHEST NUMBER OF TRANSACTIONS.</a:t>
            </a:r>
          </a:p>
          <a:p>
            <a:pPr algn="ctr">
              <a:lnSpc>
                <a:spcPts val="435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054054" y="2201921"/>
            <a:ext cx="12334792" cy="1110962"/>
          </a:xfrm>
          <a:custGeom>
            <a:avLst/>
            <a:gdLst/>
            <a:ahLst/>
            <a:cxnLst/>
            <a:rect r="r" b="b" t="t" l="l"/>
            <a:pathLst>
              <a:path h="1110962" w="12334792">
                <a:moveTo>
                  <a:pt x="0" y="0"/>
                </a:moveTo>
                <a:lnTo>
                  <a:pt x="12334792" y="0"/>
                </a:lnTo>
                <a:lnTo>
                  <a:pt x="12334792" y="1110962"/>
                </a:lnTo>
                <a:lnTo>
                  <a:pt x="0" y="1110962"/>
                </a:lnTo>
                <a:lnTo>
                  <a:pt x="0" y="0"/>
                </a:lnTo>
                <a:close/>
              </a:path>
            </a:pathLst>
          </a:custGeom>
          <a:blipFill>
            <a:blip r:embed="rId10"/>
            <a:stretch>
              <a:fillRect l="0" t="0" r="0" b="0"/>
            </a:stretch>
          </a:blipFill>
        </p:spPr>
      </p:sp>
      <p:sp>
        <p:nvSpPr>
          <p:cNvPr name="Freeform 8" id="8"/>
          <p:cNvSpPr/>
          <p:nvPr/>
        </p:nvSpPr>
        <p:spPr>
          <a:xfrm flipH="false" flipV="false" rot="0">
            <a:off x="5425438" y="3567718"/>
            <a:ext cx="7592025" cy="4847216"/>
          </a:xfrm>
          <a:custGeom>
            <a:avLst/>
            <a:gdLst/>
            <a:ahLst/>
            <a:cxnLst/>
            <a:rect r="r" b="b" t="t" l="l"/>
            <a:pathLst>
              <a:path h="4847216" w="7592025">
                <a:moveTo>
                  <a:pt x="0" y="0"/>
                </a:moveTo>
                <a:lnTo>
                  <a:pt x="7592025" y="0"/>
                </a:lnTo>
                <a:lnTo>
                  <a:pt x="7592025" y="4847216"/>
                </a:lnTo>
                <a:lnTo>
                  <a:pt x="0" y="4847216"/>
                </a:lnTo>
                <a:lnTo>
                  <a:pt x="0" y="0"/>
                </a:lnTo>
                <a:close/>
              </a:path>
            </a:pathLst>
          </a:custGeom>
          <a:blipFill>
            <a:blip r:embed="rId11"/>
            <a:stretch>
              <a:fillRect l="0" t="0" r="0" b="0"/>
            </a:stretch>
          </a:blipFill>
        </p:spPr>
      </p:sp>
      <p:sp>
        <p:nvSpPr>
          <p:cNvPr name="TextBox 9" id="9"/>
          <p:cNvSpPr txBox="true"/>
          <p:nvPr/>
        </p:nvSpPr>
        <p:spPr>
          <a:xfrm rot="0">
            <a:off x="1727391" y="-185558"/>
            <a:ext cx="14472399" cy="2819400"/>
          </a:xfrm>
          <a:prstGeom prst="rect">
            <a:avLst/>
          </a:prstGeom>
        </p:spPr>
        <p:txBody>
          <a:bodyPr anchor="t" rtlCol="false" tIns="0" lIns="0" bIns="0" rIns="0">
            <a:spAutoFit/>
          </a:bodyPr>
          <a:lstStyle/>
          <a:p>
            <a:pPr algn="ctr">
              <a:lnSpc>
                <a:spcPts val="4350"/>
              </a:lnSpc>
            </a:pPr>
          </a:p>
          <a:p>
            <a:pPr algn="ctr">
              <a:lnSpc>
                <a:spcPts val="4350"/>
              </a:lnSpc>
            </a:pPr>
          </a:p>
          <a:p>
            <a:pPr algn="ctr">
              <a:lnSpc>
                <a:spcPts val="4350"/>
              </a:lnSpc>
            </a:pPr>
            <a:r>
              <a:rPr lang="en-US" sz="5000" spc="50">
                <a:solidFill>
                  <a:srgbClr val="000000"/>
                </a:solidFill>
                <a:latin typeface="Dynapuff Condensed"/>
                <a:ea typeface="Dynapuff Condensed"/>
                <a:cs typeface="Dynapuff Condensed"/>
                <a:sym typeface="Dynapuff Condensed"/>
              </a:rPr>
              <a:t>6.GET THE PERCENTAGE CONTRIBUTION OF EACH EXP TYPE IN THE TOTAL TRANSACTIONS.</a:t>
            </a:r>
          </a:p>
          <a:p>
            <a:pPr algn="ctr">
              <a:lnSpc>
                <a:spcPts val="435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83339" y="3414819"/>
            <a:ext cx="11421840" cy="1116318"/>
          </a:xfrm>
          <a:custGeom>
            <a:avLst/>
            <a:gdLst/>
            <a:ahLst/>
            <a:cxnLst/>
            <a:rect r="r" b="b" t="t" l="l"/>
            <a:pathLst>
              <a:path h="1116318" w="11421840">
                <a:moveTo>
                  <a:pt x="0" y="0"/>
                </a:moveTo>
                <a:lnTo>
                  <a:pt x="11421840" y="0"/>
                </a:lnTo>
                <a:lnTo>
                  <a:pt x="11421840" y="1116318"/>
                </a:lnTo>
                <a:lnTo>
                  <a:pt x="0" y="1116318"/>
                </a:lnTo>
                <a:lnTo>
                  <a:pt x="0" y="0"/>
                </a:lnTo>
                <a:close/>
              </a:path>
            </a:pathLst>
          </a:custGeom>
          <a:blipFill>
            <a:blip r:embed="rId10"/>
            <a:stretch>
              <a:fillRect l="0" t="0" r="0" b="0"/>
            </a:stretch>
          </a:blipFill>
        </p:spPr>
      </p:sp>
      <p:sp>
        <p:nvSpPr>
          <p:cNvPr name="Freeform 8" id="8"/>
          <p:cNvSpPr/>
          <p:nvPr/>
        </p:nvSpPr>
        <p:spPr>
          <a:xfrm flipH="false" flipV="false" rot="0">
            <a:off x="2779955" y="4878786"/>
            <a:ext cx="13119629" cy="2470527"/>
          </a:xfrm>
          <a:custGeom>
            <a:avLst/>
            <a:gdLst/>
            <a:ahLst/>
            <a:cxnLst/>
            <a:rect r="r" b="b" t="t" l="l"/>
            <a:pathLst>
              <a:path h="2470527" w="13119629">
                <a:moveTo>
                  <a:pt x="0" y="0"/>
                </a:moveTo>
                <a:lnTo>
                  <a:pt x="13119629" y="0"/>
                </a:lnTo>
                <a:lnTo>
                  <a:pt x="13119629" y="2470527"/>
                </a:lnTo>
                <a:lnTo>
                  <a:pt x="0" y="2470527"/>
                </a:lnTo>
                <a:lnTo>
                  <a:pt x="0" y="0"/>
                </a:lnTo>
                <a:close/>
              </a:path>
            </a:pathLst>
          </a:custGeom>
          <a:blipFill>
            <a:blip r:embed="rId11"/>
            <a:stretch>
              <a:fillRect l="0" t="0" r="0" b="0"/>
            </a:stretch>
          </a:blipFill>
        </p:spPr>
      </p:sp>
      <p:sp>
        <p:nvSpPr>
          <p:cNvPr name="TextBox 9" id="9"/>
          <p:cNvSpPr txBox="true"/>
          <p:nvPr/>
        </p:nvSpPr>
        <p:spPr>
          <a:xfrm rot="0">
            <a:off x="1727391" y="489356"/>
            <a:ext cx="15531909" cy="2266950"/>
          </a:xfrm>
          <a:prstGeom prst="rect">
            <a:avLst/>
          </a:prstGeom>
        </p:spPr>
        <p:txBody>
          <a:bodyPr anchor="t" rtlCol="false" tIns="0" lIns="0" bIns="0" rIns="0">
            <a:spAutoFit/>
          </a:bodyPr>
          <a:lstStyle/>
          <a:p>
            <a:pPr algn="ctr">
              <a:lnSpc>
                <a:spcPts val="4350"/>
              </a:lnSpc>
            </a:pPr>
            <a:r>
              <a:rPr lang="en-US" sz="5000" spc="50" u="sng">
                <a:solidFill>
                  <a:srgbClr val="000000"/>
                </a:solidFill>
                <a:latin typeface="Dynapuff Condensed"/>
                <a:ea typeface="Dynapuff Condensed"/>
                <a:cs typeface="Dynapuff Condensed"/>
                <a:sym typeface="Dynapuff Condensed"/>
              </a:rPr>
              <a:t>HARD LEVEL (ADVANCED QUERIES, WINDOW FUNCTIONS, CTE’S)</a:t>
            </a:r>
          </a:p>
          <a:p>
            <a:pPr algn="ctr">
              <a:lnSpc>
                <a:spcPts val="4350"/>
              </a:lnSpc>
            </a:pPr>
          </a:p>
          <a:p>
            <a:pPr algn="ctr">
              <a:lnSpc>
                <a:spcPts val="4350"/>
              </a:lnSpc>
            </a:pPr>
            <a:r>
              <a:rPr lang="en-US" sz="5000" spc="50">
                <a:solidFill>
                  <a:srgbClr val="000000"/>
                </a:solidFill>
                <a:latin typeface="Dynapuff Condensed"/>
                <a:ea typeface="Dynapuff Condensed"/>
                <a:cs typeface="Dynapuff Condensed"/>
                <a:sym typeface="Dynapuff Condensed"/>
              </a:rPr>
              <a:t>1.</a:t>
            </a:r>
            <a:r>
              <a:rPr lang="en-US" sz="5000" spc="50">
                <a:solidFill>
                  <a:srgbClr val="000000"/>
                </a:solidFill>
                <a:latin typeface="Dynapuff Condensed"/>
                <a:ea typeface="Dynapuff Condensed"/>
                <a:cs typeface="Dynapuff Condensed"/>
                <a:sym typeface="Dynapuff Condensed"/>
              </a:rPr>
              <a:t>Rank transactions based on Amount within each City using a window function.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410954" y="5007581"/>
            <a:ext cx="9466093" cy="2618281"/>
          </a:xfrm>
          <a:custGeom>
            <a:avLst/>
            <a:gdLst/>
            <a:ahLst/>
            <a:cxnLst/>
            <a:rect r="r" b="b" t="t" l="l"/>
            <a:pathLst>
              <a:path h="2618281" w="9466093">
                <a:moveTo>
                  <a:pt x="0" y="0"/>
                </a:moveTo>
                <a:lnTo>
                  <a:pt x="9466092" y="0"/>
                </a:lnTo>
                <a:lnTo>
                  <a:pt x="9466092" y="2618281"/>
                </a:lnTo>
                <a:lnTo>
                  <a:pt x="0" y="2618281"/>
                </a:lnTo>
                <a:lnTo>
                  <a:pt x="0" y="0"/>
                </a:lnTo>
                <a:close/>
              </a:path>
            </a:pathLst>
          </a:custGeom>
          <a:blipFill>
            <a:blip r:embed="rId10"/>
            <a:stretch>
              <a:fillRect l="0" t="0" r="0" b="0"/>
            </a:stretch>
          </a:blipFill>
        </p:spPr>
      </p:sp>
      <p:sp>
        <p:nvSpPr>
          <p:cNvPr name="Freeform 8" id="8"/>
          <p:cNvSpPr/>
          <p:nvPr/>
        </p:nvSpPr>
        <p:spPr>
          <a:xfrm flipH="false" flipV="false" rot="0">
            <a:off x="3443055" y="2064687"/>
            <a:ext cx="11762709" cy="2347625"/>
          </a:xfrm>
          <a:custGeom>
            <a:avLst/>
            <a:gdLst/>
            <a:ahLst/>
            <a:cxnLst/>
            <a:rect r="r" b="b" t="t" l="l"/>
            <a:pathLst>
              <a:path h="2347625" w="11762709">
                <a:moveTo>
                  <a:pt x="0" y="0"/>
                </a:moveTo>
                <a:lnTo>
                  <a:pt x="11762709" y="0"/>
                </a:lnTo>
                <a:lnTo>
                  <a:pt x="11762709" y="2347626"/>
                </a:lnTo>
                <a:lnTo>
                  <a:pt x="0" y="2347626"/>
                </a:lnTo>
                <a:lnTo>
                  <a:pt x="0" y="0"/>
                </a:lnTo>
                <a:close/>
              </a:path>
            </a:pathLst>
          </a:custGeom>
          <a:blipFill>
            <a:blip r:embed="rId11"/>
            <a:stretch>
              <a:fillRect l="0" t="0" r="0" b="0"/>
            </a:stretch>
          </a:blipFill>
        </p:spPr>
      </p:sp>
      <p:sp>
        <p:nvSpPr>
          <p:cNvPr name="TextBox 9" id="9"/>
          <p:cNvSpPr txBox="true"/>
          <p:nvPr/>
        </p:nvSpPr>
        <p:spPr>
          <a:xfrm rot="0">
            <a:off x="2088210" y="782696"/>
            <a:ext cx="14472399" cy="1162050"/>
          </a:xfrm>
          <a:prstGeom prst="rect">
            <a:avLst/>
          </a:prstGeom>
        </p:spPr>
        <p:txBody>
          <a:bodyPr anchor="t" rtlCol="false" tIns="0" lIns="0" bIns="0" rIns="0">
            <a:spAutoFit/>
          </a:bodyPr>
          <a:lstStyle/>
          <a:p>
            <a:pPr algn="ctr">
              <a:lnSpc>
                <a:spcPts val="4350"/>
              </a:lnSpc>
            </a:pPr>
            <a:r>
              <a:rPr lang="en-US" sz="5000" spc="50">
                <a:solidFill>
                  <a:srgbClr val="000000"/>
                </a:solidFill>
                <a:latin typeface="Dynapuff Condensed"/>
                <a:ea typeface="Dynapuff Condensed"/>
                <a:cs typeface="Dynapuff Condensed"/>
                <a:sym typeface="Dynapuff Condensed"/>
              </a:rPr>
              <a:t>2.FIND THE CITY WHERE THE MAXIMUM AMOUNT WAS SPENT IN EACH YEAR.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673091" y="1911135"/>
            <a:ext cx="10941818" cy="4180376"/>
          </a:xfrm>
          <a:custGeom>
            <a:avLst/>
            <a:gdLst/>
            <a:ahLst/>
            <a:cxnLst/>
            <a:rect r="r" b="b" t="t" l="l"/>
            <a:pathLst>
              <a:path h="4180376" w="10941818">
                <a:moveTo>
                  <a:pt x="0" y="0"/>
                </a:moveTo>
                <a:lnTo>
                  <a:pt x="10941818" y="0"/>
                </a:lnTo>
                <a:lnTo>
                  <a:pt x="10941818" y="4180376"/>
                </a:lnTo>
                <a:lnTo>
                  <a:pt x="0" y="4180376"/>
                </a:lnTo>
                <a:lnTo>
                  <a:pt x="0" y="0"/>
                </a:lnTo>
                <a:close/>
              </a:path>
            </a:pathLst>
          </a:custGeom>
          <a:blipFill>
            <a:blip r:embed="rId10"/>
            <a:stretch>
              <a:fillRect l="0" t="0" r="0" b="0"/>
            </a:stretch>
          </a:blipFill>
        </p:spPr>
      </p:sp>
      <p:sp>
        <p:nvSpPr>
          <p:cNvPr name="Freeform 8" id="8"/>
          <p:cNvSpPr/>
          <p:nvPr/>
        </p:nvSpPr>
        <p:spPr>
          <a:xfrm flipH="false" flipV="false" rot="0">
            <a:off x="2779955" y="6316721"/>
            <a:ext cx="13138976" cy="2509152"/>
          </a:xfrm>
          <a:custGeom>
            <a:avLst/>
            <a:gdLst/>
            <a:ahLst/>
            <a:cxnLst/>
            <a:rect r="r" b="b" t="t" l="l"/>
            <a:pathLst>
              <a:path h="2509152" w="13138976">
                <a:moveTo>
                  <a:pt x="0" y="0"/>
                </a:moveTo>
                <a:lnTo>
                  <a:pt x="13138976" y="0"/>
                </a:lnTo>
                <a:lnTo>
                  <a:pt x="13138976" y="2509152"/>
                </a:lnTo>
                <a:lnTo>
                  <a:pt x="0" y="2509152"/>
                </a:lnTo>
                <a:lnTo>
                  <a:pt x="0" y="0"/>
                </a:lnTo>
                <a:close/>
              </a:path>
            </a:pathLst>
          </a:custGeom>
          <a:blipFill>
            <a:blip r:embed="rId11"/>
            <a:stretch>
              <a:fillRect l="0" t="0" r="0" b="0"/>
            </a:stretch>
          </a:blipFill>
        </p:spPr>
      </p:sp>
      <p:sp>
        <p:nvSpPr>
          <p:cNvPr name="TextBox 9" id="9"/>
          <p:cNvSpPr txBox="true"/>
          <p:nvPr/>
        </p:nvSpPr>
        <p:spPr>
          <a:xfrm rot="0">
            <a:off x="2088210" y="523875"/>
            <a:ext cx="14472399" cy="1162050"/>
          </a:xfrm>
          <a:prstGeom prst="rect">
            <a:avLst/>
          </a:prstGeom>
        </p:spPr>
        <p:txBody>
          <a:bodyPr anchor="t" rtlCol="false" tIns="0" lIns="0" bIns="0" rIns="0">
            <a:spAutoFit/>
          </a:bodyPr>
          <a:lstStyle/>
          <a:p>
            <a:pPr algn="ctr">
              <a:lnSpc>
                <a:spcPts val="4350"/>
              </a:lnSpc>
            </a:pPr>
            <a:r>
              <a:rPr lang="en-US" sz="5000" spc="50">
                <a:solidFill>
                  <a:srgbClr val="000000"/>
                </a:solidFill>
                <a:latin typeface="Dynapuff Condensed"/>
                <a:ea typeface="Dynapuff Condensed"/>
                <a:cs typeface="Dynapuff Condensed"/>
                <a:sym typeface="Dynapuff Condensed"/>
              </a:rPr>
              <a:t>3.RETRIEVE THE CUMULATIVE SUM OF AMOUNT SPENT BY EACH GENDER OVER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301792" y="2201921"/>
            <a:ext cx="10703387" cy="1715286"/>
          </a:xfrm>
          <a:custGeom>
            <a:avLst/>
            <a:gdLst/>
            <a:ahLst/>
            <a:cxnLst/>
            <a:rect r="r" b="b" t="t" l="l"/>
            <a:pathLst>
              <a:path h="1715286" w="10703387">
                <a:moveTo>
                  <a:pt x="0" y="0"/>
                </a:moveTo>
                <a:lnTo>
                  <a:pt x="10703387" y="0"/>
                </a:lnTo>
                <a:lnTo>
                  <a:pt x="10703387" y="1715287"/>
                </a:lnTo>
                <a:lnTo>
                  <a:pt x="0" y="1715287"/>
                </a:lnTo>
                <a:lnTo>
                  <a:pt x="0" y="0"/>
                </a:lnTo>
                <a:close/>
              </a:path>
            </a:pathLst>
          </a:custGeom>
          <a:blipFill>
            <a:blip r:embed="rId10"/>
            <a:stretch>
              <a:fillRect l="0" t="0" r="0" b="0"/>
            </a:stretch>
          </a:blipFill>
        </p:spPr>
      </p:sp>
      <p:sp>
        <p:nvSpPr>
          <p:cNvPr name="Freeform 8" id="8"/>
          <p:cNvSpPr/>
          <p:nvPr/>
        </p:nvSpPr>
        <p:spPr>
          <a:xfrm flipH="false" flipV="false" rot="0">
            <a:off x="4430204" y="4431558"/>
            <a:ext cx="9427591" cy="3465594"/>
          </a:xfrm>
          <a:custGeom>
            <a:avLst/>
            <a:gdLst/>
            <a:ahLst/>
            <a:cxnLst/>
            <a:rect r="r" b="b" t="t" l="l"/>
            <a:pathLst>
              <a:path h="3465594" w="9427591">
                <a:moveTo>
                  <a:pt x="0" y="0"/>
                </a:moveTo>
                <a:lnTo>
                  <a:pt x="9427592" y="0"/>
                </a:lnTo>
                <a:lnTo>
                  <a:pt x="9427592" y="3465594"/>
                </a:lnTo>
                <a:lnTo>
                  <a:pt x="0" y="3465594"/>
                </a:lnTo>
                <a:lnTo>
                  <a:pt x="0" y="0"/>
                </a:lnTo>
                <a:close/>
              </a:path>
            </a:pathLst>
          </a:custGeom>
          <a:blipFill>
            <a:blip r:embed="rId11"/>
            <a:stretch>
              <a:fillRect l="0" t="0" r="0" b="0"/>
            </a:stretch>
          </a:blipFill>
        </p:spPr>
      </p:sp>
      <p:sp>
        <p:nvSpPr>
          <p:cNvPr name="TextBox 9" id="9"/>
          <p:cNvSpPr txBox="true"/>
          <p:nvPr/>
        </p:nvSpPr>
        <p:spPr>
          <a:xfrm rot="0">
            <a:off x="2088210" y="523875"/>
            <a:ext cx="14472399" cy="1162050"/>
          </a:xfrm>
          <a:prstGeom prst="rect">
            <a:avLst/>
          </a:prstGeom>
        </p:spPr>
        <p:txBody>
          <a:bodyPr anchor="t" rtlCol="false" tIns="0" lIns="0" bIns="0" rIns="0">
            <a:spAutoFit/>
          </a:bodyPr>
          <a:lstStyle/>
          <a:p>
            <a:pPr algn="ctr">
              <a:lnSpc>
                <a:spcPts val="4350"/>
              </a:lnSpc>
            </a:pPr>
            <a:r>
              <a:rPr lang="en-US" sz="5000" spc="50">
                <a:solidFill>
                  <a:srgbClr val="000000"/>
                </a:solidFill>
                <a:latin typeface="Dynapuff Condensed"/>
                <a:ea typeface="Dynapuff Condensed"/>
                <a:cs typeface="Dynapuff Condensed"/>
                <a:sym typeface="Dynapuff Condensed"/>
              </a:rPr>
              <a:t>4.IDENTIFY DUPLICATE TRANSACTIONS BASED ON DATE, CARD TYPE, AND AMOUNT.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301792" y="2201921"/>
            <a:ext cx="10703387" cy="1715286"/>
          </a:xfrm>
          <a:custGeom>
            <a:avLst/>
            <a:gdLst/>
            <a:ahLst/>
            <a:cxnLst/>
            <a:rect r="r" b="b" t="t" l="l"/>
            <a:pathLst>
              <a:path h="1715286" w="10703387">
                <a:moveTo>
                  <a:pt x="0" y="0"/>
                </a:moveTo>
                <a:lnTo>
                  <a:pt x="10703387" y="0"/>
                </a:lnTo>
                <a:lnTo>
                  <a:pt x="10703387" y="1715287"/>
                </a:lnTo>
                <a:lnTo>
                  <a:pt x="0" y="1715287"/>
                </a:lnTo>
                <a:lnTo>
                  <a:pt x="0" y="0"/>
                </a:lnTo>
                <a:close/>
              </a:path>
            </a:pathLst>
          </a:custGeom>
          <a:blipFill>
            <a:blip r:embed="rId10"/>
            <a:stretch>
              <a:fillRect l="0" t="0" r="0" b="0"/>
            </a:stretch>
          </a:blipFill>
        </p:spPr>
      </p:sp>
      <p:sp>
        <p:nvSpPr>
          <p:cNvPr name="Freeform 8" id="8"/>
          <p:cNvSpPr/>
          <p:nvPr/>
        </p:nvSpPr>
        <p:spPr>
          <a:xfrm flipH="false" flipV="false" rot="0">
            <a:off x="4430204" y="4431558"/>
            <a:ext cx="9427591" cy="3465594"/>
          </a:xfrm>
          <a:custGeom>
            <a:avLst/>
            <a:gdLst/>
            <a:ahLst/>
            <a:cxnLst/>
            <a:rect r="r" b="b" t="t" l="l"/>
            <a:pathLst>
              <a:path h="3465594" w="9427591">
                <a:moveTo>
                  <a:pt x="0" y="0"/>
                </a:moveTo>
                <a:lnTo>
                  <a:pt x="9427592" y="0"/>
                </a:lnTo>
                <a:lnTo>
                  <a:pt x="9427592" y="3465594"/>
                </a:lnTo>
                <a:lnTo>
                  <a:pt x="0" y="3465594"/>
                </a:lnTo>
                <a:lnTo>
                  <a:pt x="0" y="0"/>
                </a:lnTo>
                <a:close/>
              </a:path>
            </a:pathLst>
          </a:custGeom>
          <a:blipFill>
            <a:blip r:embed="rId11"/>
            <a:stretch>
              <a:fillRect l="0" t="0" r="0" b="0"/>
            </a:stretch>
          </a:blipFill>
        </p:spPr>
      </p:sp>
      <p:sp>
        <p:nvSpPr>
          <p:cNvPr name="TextBox 9" id="9"/>
          <p:cNvSpPr txBox="true"/>
          <p:nvPr/>
        </p:nvSpPr>
        <p:spPr>
          <a:xfrm rot="0">
            <a:off x="2088210" y="523875"/>
            <a:ext cx="14472399" cy="1162050"/>
          </a:xfrm>
          <a:prstGeom prst="rect">
            <a:avLst/>
          </a:prstGeom>
        </p:spPr>
        <p:txBody>
          <a:bodyPr anchor="t" rtlCol="false" tIns="0" lIns="0" bIns="0" rIns="0">
            <a:spAutoFit/>
          </a:bodyPr>
          <a:lstStyle/>
          <a:p>
            <a:pPr algn="ctr">
              <a:lnSpc>
                <a:spcPts val="4350"/>
              </a:lnSpc>
            </a:pPr>
            <a:r>
              <a:rPr lang="en-US" sz="5000" spc="50">
                <a:solidFill>
                  <a:srgbClr val="000000"/>
                </a:solidFill>
                <a:latin typeface="Dynapuff Condensed"/>
                <a:ea typeface="Dynapuff Condensed"/>
                <a:cs typeface="Dynapuff Condensed"/>
                <a:sym typeface="Dynapuff Condensed"/>
              </a:rPr>
              <a:t>4.IDENTIFY DUPLICATE TRANSACTIONS BASED ON DATE, CARD TYPE, AND AMOUNT.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779955" y="6114049"/>
            <a:ext cx="13138976" cy="2445020"/>
          </a:xfrm>
          <a:custGeom>
            <a:avLst/>
            <a:gdLst/>
            <a:ahLst/>
            <a:cxnLst/>
            <a:rect r="r" b="b" t="t" l="l"/>
            <a:pathLst>
              <a:path h="2445020" w="13138976">
                <a:moveTo>
                  <a:pt x="0" y="0"/>
                </a:moveTo>
                <a:lnTo>
                  <a:pt x="13138976" y="0"/>
                </a:lnTo>
                <a:lnTo>
                  <a:pt x="13138976" y="2445020"/>
                </a:lnTo>
                <a:lnTo>
                  <a:pt x="0" y="2445020"/>
                </a:lnTo>
                <a:lnTo>
                  <a:pt x="0" y="0"/>
                </a:lnTo>
                <a:close/>
              </a:path>
            </a:pathLst>
          </a:custGeom>
          <a:blipFill>
            <a:blip r:embed="rId10"/>
            <a:stretch>
              <a:fillRect l="0" t="0" r="0" b="0"/>
            </a:stretch>
          </a:blipFill>
        </p:spPr>
      </p:sp>
      <p:sp>
        <p:nvSpPr>
          <p:cNvPr name="Freeform 8" id="8"/>
          <p:cNvSpPr/>
          <p:nvPr/>
        </p:nvSpPr>
        <p:spPr>
          <a:xfrm flipH="false" flipV="false" rot="0">
            <a:off x="4072099" y="2201921"/>
            <a:ext cx="10504620" cy="3403423"/>
          </a:xfrm>
          <a:custGeom>
            <a:avLst/>
            <a:gdLst/>
            <a:ahLst/>
            <a:cxnLst/>
            <a:rect r="r" b="b" t="t" l="l"/>
            <a:pathLst>
              <a:path h="3403423" w="10504620">
                <a:moveTo>
                  <a:pt x="0" y="0"/>
                </a:moveTo>
                <a:lnTo>
                  <a:pt x="10504621" y="0"/>
                </a:lnTo>
                <a:lnTo>
                  <a:pt x="10504621" y="3403424"/>
                </a:lnTo>
                <a:lnTo>
                  <a:pt x="0" y="3403424"/>
                </a:lnTo>
                <a:lnTo>
                  <a:pt x="0" y="0"/>
                </a:lnTo>
                <a:close/>
              </a:path>
            </a:pathLst>
          </a:custGeom>
          <a:blipFill>
            <a:blip r:embed="rId11"/>
            <a:stretch>
              <a:fillRect l="0" t="0" r="0" b="0"/>
            </a:stretch>
          </a:blipFill>
        </p:spPr>
      </p:sp>
      <p:sp>
        <p:nvSpPr>
          <p:cNvPr name="TextBox 9" id="9"/>
          <p:cNvSpPr txBox="true"/>
          <p:nvPr/>
        </p:nvSpPr>
        <p:spPr>
          <a:xfrm rot="0">
            <a:off x="2088210" y="523875"/>
            <a:ext cx="14472399" cy="1162050"/>
          </a:xfrm>
          <a:prstGeom prst="rect">
            <a:avLst/>
          </a:prstGeom>
        </p:spPr>
        <p:txBody>
          <a:bodyPr anchor="t" rtlCol="false" tIns="0" lIns="0" bIns="0" rIns="0">
            <a:spAutoFit/>
          </a:bodyPr>
          <a:lstStyle/>
          <a:p>
            <a:pPr algn="ctr">
              <a:lnSpc>
                <a:spcPts val="4350"/>
              </a:lnSpc>
            </a:pPr>
            <a:r>
              <a:rPr lang="en-US" sz="5000" spc="50">
                <a:solidFill>
                  <a:srgbClr val="000000"/>
                </a:solidFill>
                <a:latin typeface="Dynapuff Condensed"/>
                <a:ea typeface="Dynapuff Condensed"/>
                <a:cs typeface="Dynapuff Condensed"/>
                <a:sym typeface="Dynapuff Condensed"/>
              </a:rPr>
              <a:t>5.FIND THE MOVING AVERAGE OF TRANSACTION AMOUNTS FOR EACH CITY OVER A 3-MONTH PERIOD.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4173200" y="6287097"/>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5201900" y="-151365"/>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609860" y="2973715"/>
            <a:ext cx="13068280" cy="5512261"/>
          </a:xfrm>
          <a:prstGeom prst="rect">
            <a:avLst/>
          </a:prstGeom>
        </p:spPr>
        <p:txBody>
          <a:bodyPr anchor="t" rtlCol="false" tIns="0" lIns="0" bIns="0" rIns="0">
            <a:spAutoFit/>
          </a:bodyPr>
          <a:lstStyle/>
          <a:p>
            <a:pPr algn="ctr" marL="0" indent="0" lvl="0">
              <a:lnSpc>
                <a:spcPts val="3948"/>
              </a:lnSpc>
            </a:pPr>
            <a:r>
              <a:rPr lang="en-US" sz="3557">
                <a:solidFill>
                  <a:srgbClr val="000000"/>
                </a:solidFill>
                <a:latin typeface="Dynapuff Condensed"/>
                <a:ea typeface="Dynapuff Condensed"/>
                <a:cs typeface="Dynapuff Condensed"/>
                <a:sym typeface="Dynapuff Condensed"/>
              </a:rPr>
              <a:t>THIS CREDIT CARD TRANSACTIONS ANALYSIS PROJECT AIMS TO EXPLORE AND ANALYZE TRANSACTION PATTERNS USING SQL. THE DATASET CONTAINS DETAILED RECORDS OF CREDIT CARD TRANSACTIONS, INCLUDING ATTRIBUTES SUCH AS TRANSACTION AMOUNT, CITY, EXPENSE TYPE, GENDER, AND CARD TYPE. THE PROJECT COVERS KEY SQL CONCEPTS, FROM BASIC AGGREGATIONS TO ADVANCED WINDOW FUNCTIONS, TO EXTRACT MEANINGFUL INSIGHTS—SUCH AS IDENTIFYING SPENDING TRENDS, RANKING TRANSACTIONS, DETECTING DUPLICATES, AND CALCULATING CUMULATIVE SUMS. BY LEVERAGING SQL QUERIES, THIS PROJECT PROVIDES A STRUCTURED APPROACH TO UNDERSTANDING CONSUMER SPENDING BEHAVIOR, AIDING FINANCIAL ANALYSIS AND DECISION-MAKING.</a:t>
            </a:r>
          </a:p>
        </p:txBody>
      </p:sp>
      <p:sp>
        <p:nvSpPr>
          <p:cNvPr name="Freeform 5" id="5"/>
          <p:cNvSpPr/>
          <p:nvPr/>
        </p:nvSpPr>
        <p:spPr>
          <a:xfrm flipH="false" flipV="false" rot="0">
            <a:off x="0" y="7590561"/>
            <a:ext cx="2790091" cy="2092569"/>
          </a:xfrm>
          <a:custGeom>
            <a:avLst/>
            <a:gdLst/>
            <a:ahLst/>
            <a:cxnLst/>
            <a:rect r="r" b="b" t="t" l="l"/>
            <a:pathLst>
              <a:path h="2092569" w="2790091">
                <a:moveTo>
                  <a:pt x="0" y="0"/>
                </a:moveTo>
                <a:lnTo>
                  <a:pt x="2790091" y="0"/>
                </a:lnTo>
                <a:lnTo>
                  <a:pt x="2790091" y="2092569"/>
                </a:lnTo>
                <a:lnTo>
                  <a:pt x="0" y="2092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914606" y="0"/>
            <a:ext cx="2640772" cy="2660118"/>
          </a:xfrm>
          <a:custGeom>
            <a:avLst/>
            <a:gdLst/>
            <a:ahLst/>
            <a:cxnLst/>
            <a:rect r="r" b="b" t="t" l="l"/>
            <a:pathLst>
              <a:path h="2660118" w="2640772">
                <a:moveTo>
                  <a:pt x="0" y="0"/>
                </a:moveTo>
                <a:lnTo>
                  <a:pt x="2640771" y="0"/>
                </a:lnTo>
                <a:lnTo>
                  <a:pt x="2640771" y="2660118"/>
                </a:lnTo>
                <a:lnTo>
                  <a:pt x="0" y="26601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676662" y="351936"/>
            <a:ext cx="8934676" cy="1102746"/>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0038" y="738769"/>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347112" y="3238500"/>
            <a:ext cx="11593776" cy="1202030"/>
          </a:xfrm>
          <a:custGeom>
            <a:avLst/>
            <a:gdLst/>
            <a:ahLst/>
            <a:cxnLst/>
            <a:rect r="r" b="b" t="t" l="l"/>
            <a:pathLst>
              <a:path h="1202030" w="11593776">
                <a:moveTo>
                  <a:pt x="0" y="0"/>
                </a:moveTo>
                <a:lnTo>
                  <a:pt x="11593776" y="0"/>
                </a:lnTo>
                <a:lnTo>
                  <a:pt x="11593776" y="1202030"/>
                </a:lnTo>
                <a:lnTo>
                  <a:pt x="0" y="1202030"/>
                </a:lnTo>
                <a:lnTo>
                  <a:pt x="0" y="0"/>
                </a:lnTo>
                <a:close/>
              </a:path>
            </a:pathLst>
          </a:custGeom>
          <a:blipFill>
            <a:blip r:embed="rId10"/>
            <a:stretch>
              <a:fillRect l="0" t="0" r="0" b="0"/>
            </a:stretch>
          </a:blipFill>
        </p:spPr>
      </p:sp>
      <p:sp>
        <p:nvSpPr>
          <p:cNvPr name="Freeform 8" id="8"/>
          <p:cNvSpPr/>
          <p:nvPr/>
        </p:nvSpPr>
        <p:spPr>
          <a:xfrm flipH="false" flipV="false" rot="0">
            <a:off x="2779955" y="4853569"/>
            <a:ext cx="13149879" cy="4247563"/>
          </a:xfrm>
          <a:custGeom>
            <a:avLst/>
            <a:gdLst/>
            <a:ahLst/>
            <a:cxnLst/>
            <a:rect r="r" b="b" t="t" l="l"/>
            <a:pathLst>
              <a:path h="4247563" w="13149879">
                <a:moveTo>
                  <a:pt x="0" y="0"/>
                </a:moveTo>
                <a:lnTo>
                  <a:pt x="13149879" y="0"/>
                </a:lnTo>
                <a:lnTo>
                  <a:pt x="13149879" y="4247562"/>
                </a:lnTo>
                <a:lnTo>
                  <a:pt x="0" y="4247562"/>
                </a:lnTo>
                <a:lnTo>
                  <a:pt x="0" y="0"/>
                </a:lnTo>
                <a:close/>
              </a:path>
            </a:pathLst>
          </a:custGeom>
          <a:blipFill>
            <a:blip r:embed="rId11"/>
            <a:stretch>
              <a:fillRect l="0" t="0" r="0" b="0"/>
            </a:stretch>
          </a:blipFill>
        </p:spPr>
      </p:sp>
      <p:sp>
        <p:nvSpPr>
          <p:cNvPr name="TextBox 9" id="9"/>
          <p:cNvSpPr txBox="true"/>
          <p:nvPr/>
        </p:nvSpPr>
        <p:spPr>
          <a:xfrm rot="0">
            <a:off x="1727391" y="216849"/>
            <a:ext cx="14833218" cy="3266357"/>
          </a:xfrm>
          <a:prstGeom prst="rect">
            <a:avLst/>
          </a:prstGeom>
        </p:spPr>
        <p:txBody>
          <a:bodyPr anchor="t" rtlCol="false" tIns="0" lIns="0" bIns="0" rIns="0">
            <a:spAutoFit/>
          </a:bodyPr>
          <a:lstStyle/>
          <a:p>
            <a:pPr algn="ctr">
              <a:lnSpc>
                <a:spcPts val="5521"/>
              </a:lnSpc>
            </a:pPr>
            <a:r>
              <a:rPr lang="en-US" sz="6346" spc="63" u="sng">
                <a:solidFill>
                  <a:srgbClr val="000000"/>
                </a:solidFill>
                <a:latin typeface="Dynapuff Condensed"/>
                <a:ea typeface="Dynapuff Condensed"/>
                <a:cs typeface="Dynapuff Condensed"/>
                <a:sym typeface="Dynapuff Condensed"/>
              </a:rPr>
              <a:t>EASY LEVEL (BASIC QUERIES &amp; AGGREGATIONS)</a:t>
            </a:r>
          </a:p>
          <a:p>
            <a:pPr algn="ctr">
              <a:lnSpc>
                <a:spcPts val="5521"/>
              </a:lnSpc>
            </a:pPr>
          </a:p>
          <a:p>
            <a:pPr algn="ctr" marL="1079501" indent="-539750" lvl="1">
              <a:lnSpc>
                <a:spcPts val="4350"/>
              </a:lnSpc>
              <a:buAutoNum type="arabicPeriod" startAt="1"/>
            </a:pPr>
            <a:r>
              <a:rPr lang="en-US" sz="5000" spc="50">
                <a:solidFill>
                  <a:srgbClr val="000000"/>
                </a:solidFill>
                <a:latin typeface="Dynapuff Condensed"/>
                <a:ea typeface="Dynapuff Condensed"/>
                <a:cs typeface="Dynapuff Condensed"/>
                <a:sym typeface="Dynapuff Condensed"/>
              </a:rPr>
              <a:t> Retrieve all transactions that occurred in Bengaluru</a:t>
            </a:r>
          </a:p>
          <a:p>
            <a:pPr algn="ctr">
              <a:lnSpc>
                <a:spcPts val="552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0038" y="738769"/>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374586" y="2671539"/>
            <a:ext cx="10124089" cy="2182030"/>
          </a:xfrm>
          <a:custGeom>
            <a:avLst/>
            <a:gdLst/>
            <a:ahLst/>
            <a:cxnLst/>
            <a:rect r="r" b="b" t="t" l="l"/>
            <a:pathLst>
              <a:path h="2182030" w="10124089">
                <a:moveTo>
                  <a:pt x="0" y="0"/>
                </a:moveTo>
                <a:lnTo>
                  <a:pt x="10124089" y="0"/>
                </a:lnTo>
                <a:lnTo>
                  <a:pt x="10124089" y="2182030"/>
                </a:lnTo>
                <a:lnTo>
                  <a:pt x="0" y="2182030"/>
                </a:lnTo>
                <a:lnTo>
                  <a:pt x="0" y="0"/>
                </a:lnTo>
                <a:close/>
              </a:path>
            </a:pathLst>
          </a:custGeom>
          <a:blipFill>
            <a:blip r:embed="rId10"/>
            <a:stretch>
              <a:fillRect l="0" t="-7221" r="0" b="0"/>
            </a:stretch>
          </a:blipFill>
        </p:spPr>
      </p:sp>
      <p:sp>
        <p:nvSpPr>
          <p:cNvPr name="Freeform 8" id="8"/>
          <p:cNvSpPr/>
          <p:nvPr/>
        </p:nvSpPr>
        <p:spPr>
          <a:xfrm flipH="false" flipV="false" rot="0">
            <a:off x="6327049" y="5118230"/>
            <a:ext cx="6010243" cy="3687109"/>
          </a:xfrm>
          <a:custGeom>
            <a:avLst/>
            <a:gdLst/>
            <a:ahLst/>
            <a:cxnLst/>
            <a:rect r="r" b="b" t="t" l="l"/>
            <a:pathLst>
              <a:path h="3687109" w="6010243">
                <a:moveTo>
                  <a:pt x="0" y="0"/>
                </a:moveTo>
                <a:lnTo>
                  <a:pt x="6010243" y="0"/>
                </a:lnTo>
                <a:lnTo>
                  <a:pt x="6010243" y="3687109"/>
                </a:lnTo>
                <a:lnTo>
                  <a:pt x="0" y="3687109"/>
                </a:lnTo>
                <a:lnTo>
                  <a:pt x="0" y="0"/>
                </a:lnTo>
                <a:close/>
              </a:path>
            </a:pathLst>
          </a:custGeom>
          <a:blipFill>
            <a:blip r:embed="rId11"/>
            <a:stretch>
              <a:fillRect l="0" t="-11599" r="-3295" b="0"/>
            </a:stretch>
          </a:blipFill>
        </p:spPr>
      </p:sp>
      <p:sp>
        <p:nvSpPr>
          <p:cNvPr name="TextBox 9" id="9"/>
          <p:cNvSpPr txBox="true"/>
          <p:nvPr/>
        </p:nvSpPr>
        <p:spPr>
          <a:xfrm rot="0">
            <a:off x="1727391" y="216849"/>
            <a:ext cx="14833218" cy="3266357"/>
          </a:xfrm>
          <a:prstGeom prst="rect">
            <a:avLst/>
          </a:prstGeom>
        </p:spPr>
        <p:txBody>
          <a:bodyPr anchor="t" rtlCol="false" tIns="0" lIns="0" bIns="0" rIns="0">
            <a:spAutoFit/>
          </a:bodyPr>
          <a:lstStyle/>
          <a:p>
            <a:pPr algn="ctr">
              <a:lnSpc>
                <a:spcPts val="5521"/>
              </a:lnSpc>
            </a:pPr>
          </a:p>
          <a:p>
            <a:pPr algn="ctr">
              <a:lnSpc>
                <a:spcPts val="5521"/>
              </a:lnSpc>
            </a:pPr>
          </a:p>
          <a:p>
            <a:pPr algn="ctr">
              <a:lnSpc>
                <a:spcPts val="4350"/>
              </a:lnSpc>
            </a:pPr>
            <a:r>
              <a:rPr lang="en-US" sz="5000" spc="50">
                <a:solidFill>
                  <a:srgbClr val="000000"/>
                </a:solidFill>
                <a:latin typeface="Dynapuff Condensed"/>
                <a:ea typeface="Dynapuff Condensed"/>
                <a:cs typeface="Dynapuff Condensed"/>
                <a:sym typeface="Dynapuff Condensed"/>
              </a:rPr>
              <a:t>2.</a:t>
            </a:r>
            <a:r>
              <a:rPr lang="en-US" sz="5000" spc="50">
                <a:solidFill>
                  <a:srgbClr val="000000"/>
                </a:solidFill>
                <a:latin typeface="Dynapuff Condensed"/>
                <a:ea typeface="Dynapuff Condensed"/>
                <a:cs typeface="Dynapuff Condensed"/>
                <a:sym typeface="Dynapuff Condensed"/>
              </a:rPr>
              <a:t>Count the number of transactions made using each Card Type.</a:t>
            </a:r>
          </a:p>
          <a:p>
            <a:pPr algn="ctr">
              <a:lnSpc>
                <a:spcPts val="552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0038" y="738769"/>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637702" y="2429530"/>
            <a:ext cx="9905927" cy="2424039"/>
          </a:xfrm>
          <a:custGeom>
            <a:avLst/>
            <a:gdLst/>
            <a:ahLst/>
            <a:cxnLst/>
            <a:rect r="r" b="b" t="t" l="l"/>
            <a:pathLst>
              <a:path h="2424039" w="9905927">
                <a:moveTo>
                  <a:pt x="0" y="0"/>
                </a:moveTo>
                <a:lnTo>
                  <a:pt x="9905926" y="0"/>
                </a:lnTo>
                <a:lnTo>
                  <a:pt x="9905926" y="2424039"/>
                </a:lnTo>
                <a:lnTo>
                  <a:pt x="0" y="2424039"/>
                </a:lnTo>
                <a:lnTo>
                  <a:pt x="0" y="0"/>
                </a:lnTo>
                <a:close/>
              </a:path>
            </a:pathLst>
          </a:custGeom>
          <a:blipFill>
            <a:blip r:embed="rId10"/>
            <a:stretch>
              <a:fillRect l="0" t="0" r="0" b="0"/>
            </a:stretch>
          </a:blipFill>
        </p:spPr>
      </p:sp>
      <p:sp>
        <p:nvSpPr>
          <p:cNvPr name="Freeform 8" id="8"/>
          <p:cNvSpPr/>
          <p:nvPr/>
        </p:nvSpPr>
        <p:spPr>
          <a:xfrm flipH="false" flipV="false" rot="0">
            <a:off x="5276373" y="5143500"/>
            <a:ext cx="8628584" cy="3351981"/>
          </a:xfrm>
          <a:custGeom>
            <a:avLst/>
            <a:gdLst/>
            <a:ahLst/>
            <a:cxnLst/>
            <a:rect r="r" b="b" t="t" l="l"/>
            <a:pathLst>
              <a:path h="3351981" w="8628584">
                <a:moveTo>
                  <a:pt x="0" y="0"/>
                </a:moveTo>
                <a:lnTo>
                  <a:pt x="8628584" y="0"/>
                </a:lnTo>
                <a:lnTo>
                  <a:pt x="8628584" y="3351981"/>
                </a:lnTo>
                <a:lnTo>
                  <a:pt x="0" y="3351981"/>
                </a:lnTo>
                <a:lnTo>
                  <a:pt x="0" y="0"/>
                </a:lnTo>
                <a:close/>
              </a:path>
            </a:pathLst>
          </a:custGeom>
          <a:blipFill>
            <a:blip r:embed="rId11"/>
            <a:stretch>
              <a:fillRect l="0" t="-6715" r="0" b="-25057"/>
            </a:stretch>
          </a:blipFill>
        </p:spPr>
      </p:sp>
      <p:sp>
        <p:nvSpPr>
          <p:cNvPr name="TextBox 9" id="9"/>
          <p:cNvSpPr txBox="true"/>
          <p:nvPr/>
        </p:nvSpPr>
        <p:spPr>
          <a:xfrm rot="0">
            <a:off x="1727391" y="216849"/>
            <a:ext cx="14833218" cy="1990366"/>
          </a:xfrm>
          <a:prstGeom prst="rect">
            <a:avLst/>
          </a:prstGeom>
        </p:spPr>
        <p:txBody>
          <a:bodyPr anchor="t" rtlCol="false" tIns="0" lIns="0" bIns="0" rIns="0">
            <a:spAutoFit/>
          </a:bodyPr>
          <a:lstStyle/>
          <a:p>
            <a:pPr algn="ctr">
              <a:lnSpc>
                <a:spcPts val="5521"/>
              </a:lnSpc>
            </a:pPr>
          </a:p>
          <a:p>
            <a:pPr algn="ctr">
              <a:lnSpc>
                <a:spcPts val="5521"/>
              </a:lnSpc>
            </a:pPr>
          </a:p>
          <a:p>
            <a:pPr algn="ctr">
              <a:lnSpc>
                <a:spcPts val="4350"/>
              </a:lnSpc>
            </a:pPr>
            <a:r>
              <a:rPr lang="en-US" sz="5000" spc="50">
                <a:solidFill>
                  <a:srgbClr val="000000"/>
                </a:solidFill>
                <a:latin typeface="Dynapuff Condensed"/>
                <a:ea typeface="Dynapuff Condensed"/>
                <a:cs typeface="Dynapuff Condensed"/>
                <a:sym typeface="Dynapuff Condensed"/>
              </a:rPr>
              <a:t>3.FIND THE TOTAL TRANSACTION AMOUNT FOR EACH GENDER.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767694" y="2420742"/>
            <a:ext cx="11427914" cy="1168610"/>
          </a:xfrm>
          <a:custGeom>
            <a:avLst/>
            <a:gdLst/>
            <a:ahLst/>
            <a:cxnLst/>
            <a:rect r="r" b="b" t="t" l="l"/>
            <a:pathLst>
              <a:path h="1168610" w="11427914">
                <a:moveTo>
                  <a:pt x="0" y="0"/>
                </a:moveTo>
                <a:lnTo>
                  <a:pt x="11427914" y="0"/>
                </a:lnTo>
                <a:lnTo>
                  <a:pt x="11427914" y="1168609"/>
                </a:lnTo>
                <a:lnTo>
                  <a:pt x="0" y="1168609"/>
                </a:lnTo>
                <a:lnTo>
                  <a:pt x="0" y="0"/>
                </a:lnTo>
                <a:close/>
              </a:path>
            </a:pathLst>
          </a:custGeom>
          <a:blipFill>
            <a:blip r:embed="rId10"/>
            <a:stretch>
              <a:fillRect l="0" t="0" r="0" b="0"/>
            </a:stretch>
          </a:blipFill>
        </p:spPr>
      </p:sp>
      <p:sp>
        <p:nvSpPr>
          <p:cNvPr name="Freeform 8" id="8"/>
          <p:cNvSpPr/>
          <p:nvPr/>
        </p:nvSpPr>
        <p:spPr>
          <a:xfrm flipH="false" flipV="false" rot="0">
            <a:off x="4555337" y="3784817"/>
            <a:ext cx="9537486" cy="4630117"/>
          </a:xfrm>
          <a:custGeom>
            <a:avLst/>
            <a:gdLst/>
            <a:ahLst/>
            <a:cxnLst/>
            <a:rect r="r" b="b" t="t" l="l"/>
            <a:pathLst>
              <a:path h="4630117" w="9537486">
                <a:moveTo>
                  <a:pt x="0" y="0"/>
                </a:moveTo>
                <a:lnTo>
                  <a:pt x="9537486" y="0"/>
                </a:lnTo>
                <a:lnTo>
                  <a:pt x="9537486" y="4630117"/>
                </a:lnTo>
                <a:lnTo>
                  <a:pt x="0" y="4630117"/>
                </a:lnTo>
                <a:lnTo>
                  <a:pt x="0" y="0"/>
                </a:lnTo>
                <a:close/>
              </a:path>
            </a:pathLst>
          </a:custGeom>
          <a:blipFill>
            <a:blip r:embed="rId11"/>
            <a:stretch>
              <a:fillRect l="0" t="0" r="0" b="0"/>
            </a:stretch>
          </a:blipFill>
        </p:spPr>
      </p:sp>
      <p:sp>
        <p:nvSpPr>
          <p:cNvPr name="TextBox 9" id="9"/>
          <p:cNvSpPr txBox="true"/>
          <p:nvPr/>
        </p:nvSpPr>
        <p:spPr>
          <a:xfrm rot="0">
            <a:off x="1727391" y="-185558"/>
            <a:ext cx="14833218" cy="2266950"/>
          </a:xfrm>
          <a:prstGeom prst="rect">
            <a:avLst/>
          </a:prstGeom>
        </p:spPr>
        <p:txBody>
          <a:bodyPr anchor="t" rtlCol="false" tIns="0" lIns="0" bIns="0" rIns="0">
            <a:spAutoFit/>
          </a:bodyPr>
          <a:lstStyle/>
          <a:p>
            <a:pPr algn="ctr">
              <a:lnSpc>
                <a:spcPts val="4350"/>
              </a:lnSpc>
            </a:pPr>
          </a:p>
          <a:p>
            <a:pPr algn="ctr">
              <a:lnSpc>
                <a:spcPts val="4350"/>
              </a:lnSpc>
            </a:pPr>
          </a:p>
          <a:p>
            <a:pPr algn="ctr">
              <a:lnSpc>
                <a:spcPts val="4350"/>
              </a:lnSpc>
            </a:pPr>
            <a:r>
              <a:rPr lang="en-US" sz="5000" spc="50">
                <a:solidFill>
                  <a:srgbClr val="000000"/>
                </a:solidFill>
                <a:latin typeface="Dynapuff Condensed"/>
                <a:ea typeface="Dynapuff Condensed"/>
                <a:cs typeface="Dynapuff Condensed"/>
                <a:sym typeface="Dynapuff Condensed"/>
              </a:rPr>
              <a:t>4.GET THE MAXIMUM, MINIMUM, AND AVERAGE AMOUNT SPENT FOR EACH EXP TYPE.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213031" y="2339607"/>
            <a:ext cx="9861938" cy="2186261"/>
          </a:xfrm>
          <a:custGeom>
            <a:avLst/>
            <a:gdLst/>
            <a:ahLst/>
            <a:cxnLst/>
            <a:rect r="r" b="b" t="t" l="l"/>
            <a:pathLst>
              <a:path h="2186261" w="9861938">
                <a:moveTo>
                  <a:pt x="0" y="0"/>
                </a:moveTo>
                <a:lnTo>
                  <a:pt x="9861938" y="0"/>
                </a:lnTo>
                <a:lnTo>
                  <a:pt x="9861938" y="2186260"/>
                </a:lnTo>
                <a:lnTo>
                  <a:pt x="0" y="2186260"/>
                </a:lnTo>
                <a:lnTo>
                  <a:pt x="0" y="0"/>
                </a:lnTo>
                <a:close/>
              </a:path>
            </a:pathLst>
          </a:custGeom>
          <a:blipFill>
            <a:blip r:embed="rId10"/>
            <a:stretch>
              <a:fillRect l="0" t="0" r="0" b="0"/>
            </a:stretch>
          </a:blipFill>
        </p:spPr>
      </p:sp>
      <p:sp>
        <p:nvSpPr>
          <p:cNvPr name="Freeform 8" id="8"/>
          <p:cNvSpPr/>
          <p:nvPr/>
        </p:nvSpPr>
        <p:spPr>
          <a:xfrm flipH="false" flipV="false" rot="0">
            <a:off x="3060814" y="5405182"/>
            <a:ext cx="13138976" cy="2685514"/>
          </a:xfrm>
          <a:custGeom>
            <a:avLst/>
            <a:gdLst/>
            <a:ahLst/>
            <a:cxnLst/>
            <a:rect r="r" b="b" t="t" l="l"/>
            <a:pathLst>
              <a:path h="2685514" w="13138976">
                <a:moveTo>
                  <a:pt x="0" y="0"/>
                </a:moveTo>
                <a:lnTo>
                  <a:pt x="13138976" y="0"/>
                </a:lnTo>
                <a:lnTo>
                  <a:pt x="13138976" y="2685514"/>
                </a:lnTo>
                <a:lnTo>
                  <a:pt x="0" y="2685514"/>
                </a:lnTo>
                <a:lnTo>
                  <a:pt x="0" y="0"/>
                </a:lnTo>
                <a:close/>
              </a:path>
            </a:pathLst>
          </a:custGeom>
          <a:blipFill>
            <a:blip r:embed="rId11"/>
            <a:stretch>
              <a:fillRect l="0" t="0" r="0" b="0"/>
            </a:stretch>
          </a:blipFill>
        </p:spPr>
      </p:sp>
      <p:sp>
        <p:nvSpPr>
          <p:cNvPr name="TextBox 9" id="9"/>
          <p:cNvSpPr txBox="true"/>
          <p:nvPr/>
        </p:nvSpPr>
        <p:spPr>
          <a:xfrm rot="0">
            <a:off x="1727391" y="-185558"/>
            <a:ext cx="14202937" cy="2266950"/>
          </a:xfrm>
          <a:prstGeom prst="rect">
            <a:avLst/>
          </a:prstGeom>
        </p:spPr>
        <p:txBody>
          <a:bodyPr anchor="t" rtlCol="false" tIns="0" lIns="0" bIns="0" rIns="0">
            <a:spAutoFit/>
          </a:bodyPr>
          <a:lstStyle/>
          <a:p>
            <a:pPr algn="ctr">
              <a:lnSpc>
                <a:spcPts val="4350"/>
              </a:lnSpc>
            </a:pPr>
          </a:p>
          <a:p>
            <a:pPr algn="ctr">
              <a:lnSpc>
                <a:spcPts val="4350"/>
              </a:lnSpc>
            </a:pPr>
          </a:p>
          <a:p>
            <a:pPr algn="ctr">
              <a:lnSpc>
                <a:spcPts val="4350"/>
              </a:lnSpc>
            </a:pPr>
            <a:r>
              <a:rPr lang="en-US" sz="5000" spc="50">
                <a:solidFill>
                  <a:srgbClr val="000000"/>
                </a:solidFill>
                <a:latin typeface="Dynapuff Condensed"/>
                <a:ea typeface="Dynapuff Condensed"/>
                <a:cs typeface="Dynapuff Condensed"/>
                <a:sym typeface="Dynapuff Condensed"/>
              </a:rPr>
              <a:t>5.RETRIEVE TRANSACTIONS THAT OCCURRED AFTER JANUARY 1, 2015.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117752" y="2756306"/>
            <a:ext cx="10052495" cy="2387194"/>
          </a:xfrm>
          <a:custGeom>
            <a:avLst/>
            <a:gdLst/>
            <a:ahLst/>
            <a:cxnLst/>
            <a:rect r="r" b="b" t="t" l="l"/>
            <a:pathLst>
              <a:path h="2387194" w="10052495">
                <a:moveTo>
                  <a:pt x="0" y="0"/>
                </a:moveTo>
                <a:lnTo>
                  <a:pt x="10052496" y="0"/>
                </a:lnTo>
                <a:lnTo>
                  <a:pt x="10052496" y="2387194"/>
                </a:lnTo>
                <a:lnTo>
                  <a:pt x="0" y="2387194"/>
                </a:lnTo>
                <a:lnTo>
                  <a:pt x="0" y="0"/>
                </a:lnTo>
                <a:close/>
              </a:path>
            </a:pathLst>
          </a:custGeom>
          <a:blipFill>
            <a:blip r:embed="rId10"/>
            <a:stretch>
              <a:fillRect l="0" t="0" r="0" b="0"/>
            </a:stretch>
          </a:blipFill>
        </p:spPr>
      </p:sp>
      <p:sp>
        <p:nvSpPr>
          <p:cNvPr name="Freeform 8" id="8"/>
          <p:cNvSpPr/>
          <p:nvPr/>
        </p:nvSpPr>
        <p:spPr>
          <a:xfrm flipH="false" flipV="false" rot="0">
            <a:off x="6966105" y="5478251"/>
            <a:ext cx="4882610" cy="3327088"/>
          </a:xfrm>
          <a:custGeom>
            <a:avLst/>
            <a:gdLst/>
            <a:ahLst/>
            <a:cxnLst/>
            <a:rect r="r" b="b" t="t" l="l"/>
            <a:pathLst>
              <a:path h="3327088" w="4882610">
                <a:moveTo>
                  <a:pt x="0" y="0"/>
                </a:moveTo>
                <a:lnTo>
                  <a:pt x="4882609" y="0"/>
                </a:lnTo>
                <a:lnTo>
                  <a:pt x="4882609" y="3327088"/>
                </a:lnTo>
                <a:lnTo>
                  <a:pt x="0" y="3327088"/>
                </a:lnTo>
                <a:lnTo>
                  <a:pt x="0" y="0"/>
                </a:lnTo>
                <a:close/>
              </a:path>
            </a:pathLst>
          </a:custGeom>
          <a:blipFill>
            <a:blip r:embed="rId11"/>
            <a:stretch>
              <a:fillRect l="0" t="0" r="0" b="0"/>
            </a:stretch>
          </a:blipFill>
        </p:spPr>
      </p:sp>
      <p:sp>
        <p:nvSpPr>
          <p:cNvPr name="TextBox 9" id="9"/>
          <p:cNvSpPr txBox="true"/>
          <p:nvPr/>
        </p:nvSpPr>
        <p:spPr>
          <a:xfrm rot="0">
            <a:off x="1727391" y="-185558"/>
            <a:ext cx="14472399" cy="3371850"/>
          </a:xfrm>
          <a:prstGeom prst="rect">
            <a:avLst/>
          </a:prstGeom>
        </p:spPr>
        <p:txBody>
          <a:bodyPr anchor="t" rtlCol="false" tIns="0" lIns="0" bIns="0" rIns="0">
            <a:spAutoFit/>
          </a:bodyPr>
          <a:lstStyle/>
          <a:p>
            <a:pPr algn="ctr">
              <a:lnSpc>
                <a:spcPts val="4350"/>
              </a:lnSpc>
            </a:pPr>
          </a:p>
          <a:p>
            <a:pPr algn="ctr">
              <a:lnSpc>
                <a:spcPts val="4350"/>
              </a:lnSpc>
            </a:pPr>
            <a:r>
              <a:rPr lang="en-US" sz="5000" spc="50" u="sng">
                <a:solidFill>
                  <a:srgbClr val="000000"/>
                </a:solidFill>
                <a:latin typeface="Dynapuff Condensed"/>
                <a:ea typeface="Dynapuff Condensed"/>
                <a:cs typeface="Dynapuff Condensed"/>
                <a:sym typeface="Dynapuff Condensed"/>
              </a:rPr>
              <a:t>Medium Level (Joins, Grouping, and Subqueries)</a:t>
            </a:r>
          </a:p>
          <a:p>
            <a:pPr algn="ctr">
              <a:lnSpc>
                <a:spcPts val="4350"/>
              </a:lnSpc>
            </a:pPr>
          </a:p>
          <a:p>
            <a:pPr algn="ctr" marL="1079501" indent="-539750" lvl="1">
              <a:lnSpc>
                <a:spcPts val="4350"/>
              </a:lnSpc>
              <a:buAutoNum type="arabicPeriod" startAt="1"/>
            </a:pPr>
            <a:r>
              <a:rPr lang="en-US" sz="5000" spc="50">
                <a:solidFill>
                  <a:srgbClr val="000000"/>
                </a:solidFill>
                <a:latin typeface="Dynapuff Condensed"/>
                <a:ea typeface="Dynapuff Condensed"/>
                <a:cs typeface="Dynapuff Condensed"/>
                <a:sym typeface="Dynapuff Condensed"/>
              </a:rPr>
              <a:t> Find the top 5 cities with the highest total transaction amounts.</a:t>
            </a:r>
          </a:p>
          <a:p>
            <a:pPr algn="ctr">
              <a:lnSpc>
                <a:spcPts val="435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005179" y="2201921"/>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453333" y="2520777"/>
            <a:ext cx="11020516" cy="1435445"/>
          </a:xfrm>
          <a:custGeom>
            <a:avLst/>
            <a:gdLst/>
            <a:ahLst/>
            <a:cxnLst/>
            <a:rect r="r" b="b" t="t" l="l"/>
            <a:pathLst>
              <a:path h="1435445" w="11020516">
                <a:moveTo>
                  <a:pt x="0" y="0"/>
                </a:moveTo>
                <a:lnTo>
                  <a:pt x="11020515" y="0"/>
                </a:lnTo>
                <a:lnTo>
                  <a:pt x="11020515" y="1435446"/>
                </a:lnTo>
                <a:lnTo>
                  <a:pt x="0" y="1435446"/>
                </a:lnTo>
                <a:lnTo>
                  <a:pt x="0" y="0"/>
                </a:lnTo>
                <a:close/>
              </a:path>
            </a:pathLst>
          </a:custGeom>
          <a:blipFill>
            <a:blip r:embed="rId10"/>
            <a:stretch>
              <a:fillRect l="0" t="0" r="0" b="0"/>
            </a:stretch>
          </a:blipFill>
        </p:spPr>
      </p:sp>
      <p:sp>
        <p:nvSpPr>
          <p:cNvPr name="Freeform 8" id="8"/>
          <p:cNvSpPr/>
          <p:nvPr/>
        </p:nvSpPr>
        <p:spPr>
          <a:xfrm flipH="false" flipV="false" rot="0">
            <a:off x="2575884" y="4584283"/>
            <a:ext cx="13136233" cy="2680209"/>
          </a:xfrm>
          <a:custGeom>
            <a:avLst/>
            <a:gdLst/>
            <a:ahLst/>
            <a:cxnLst/>
            <a:rect r="r" b="b" t="t" l="l"/>
            <a:pathLst>
              <a:path h="2680209" w="13136233">
                <a:moveTo>
                  <a:pt x="0" y="0"/>
                </a:moveTo>
                <a:lnTo>
                  <a:pt x="13136232" y="0"/>
                </a:lnTo>
                <a:lnTo>
                  <a:pt x="13136232" y="2680209"/>
                </a:lnTo>
                <a:lnTo>
                  <a:pt x="0" y="2680209"/>
                </a:lnTo>
                <a:lnTo>
                  <a:pt x="0" y="0"/>
                </a:lnTo>
                <a:close/>
              </a:path>
            </a:pathLst>
          </a:custGeom>
          <a:blipFill>
            <a:blip r:embed="rId11"/>
            <a:stretch>
              <a:fillRect l="0" t="0" r="0" b="0"/>
            </a:stretch>
          </a:blipFill>
        </p:spPr>
      </p:sp>
      <p:sp>
        <p:nvSpPr>
          <p:cNvPr name="TextBox 9" id="9"/>
          <p:cNvSpPr txBox="true"/>
          <p:nvPr/>
        </p:nvSpPr>
        <p:spPr>
          <a:xfrm rot="0">
            <a:off x="1727391" y="-185558"/>
            <a:ext cx="14472399" cy="2819400"/>
          </a:xfrm>
          <a:prstGeom prst="rect">
            <a:avLst/>
          </a:prstGeom>
        </p:spPr>
        <p:txBody>
          <a:bodyPr anchor="t" rtlCol="false" tIns="0" lIns="0" bIns="0" rIns="0">
            <a:spAutoFit/>
          </a:bodyPr>
          <a:lstStyle/>
          <a:p>
            <a:pPr algn="ctr">
              <a:lnSpc>
                <a:spcPts val="4350"/>
              </a:lnSpc>
            </a:pPr>
          </a:p>
          <a:p>
            <a:pPr algn="ctr">
              <a:lnSpc>
                <a:spcPts val="4350"/>
              </a:lnSpc>
            </a:pPr>
          </a:p>
          <a:p>
            <a:pPr algn="ctr">
              <a:lnSpc>
                <a:spcPts val="4350"/>
              </a:lnSpc>
            </a:pPr>
            <a:r>
              <a:rPr lang="en-US" sz="5000" spc="50">
                <a:solidFill>
                  <a:srgbClr val="000000"/>
                </a:solidFill>
                <a:latin typeface="Dynapuff Condensed"/>
                <a:ea typeface="Dynapuff Condensed"/>
                <a:cs typeface="Dynapuff Condensed"/>
                <a:sym typeface="Dynapuff Condensed"/>
              </a:rPr>
              <a:t>2.RETRIEVE THE DETAILS OF TRANSACTIONS WHERE THE AMOUNT IS ABOVE THE AVERAGE TRANSACTION AMOUNT.</a:t>
            </a:r>
          </a:p>
          <a:p>
            <a:pPr algn="ctr">
              <a:lnSpc>
                <a:spcPts val="435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DAGjlAdVFck</dc:identifier>
  <dcterms:modified xsi:type="dcterms:W3CDTF">2011-08-01T06:04:30Z</dcterms:modified>
  <cp:revision>1</cp:revision>
  <dc:title>Finance</dc:title>
</cp:coreProperties>
</file>