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2" r:id="rId7"/>
    <p:sldId id="280" r:id="rId8"/>
    <p:sldId id="279" r:id="rId9"/>
    <p:sldId id="263" r:id="rId10"/>
    <p:sldId id="264" r:id="rId11"/>
    <p:sldId id="273" r:id="rId12"/>
    <p:sldId id="274" r:id="rId13"/>
    <p:sldId id="265" r:id="rId14"/>
    <p:sldId id="266" r:id="rId15"/>
    <p:sldId id="267" r:id="rId16"/>
    <p:sldId id="277" r:id="rId17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e\github\hello\www-res\portfolio\maker\Emotion%20Indicator%20Survey%20-%20po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e\github\hello\www-res\portfolio\maker\Emotion%20Indicator%20Survey%20-%20po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880829015545E-2"/>
          <c:y val="4.2229540620218692E-2"/>
          <c:w val="0.9643782383419689"/>
          <c:h val="0.921833911756291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Academic Pressure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8-4405-9234-0FD21A15A480}"/>
            </c:ext>
          </c:extLst>
        </c:ser>
        <c:ser>
          <c:idx val="1"/>
          <c:order val="1"/>
          <c:tx>
            <c:strRef>
              <c:f>Sheet1!$B$2</c:f>
              <c:strCache>
                <c:ptCount val="1"/>
                <c:pt idx="0">
                  <c:v>Parents/family Relations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8-4405-9234-0FD21A15A480}"/>
            </c:ext>
          </c:extLst>
        </c:ser>
        <c:ser>
          <c:idx val="2"/>
          <c:order val="2"/>
          <c:tx>
            <c:strRef>
              <c:f>Sheet1!$B$3</c:f>
              <c:strCache>
                <c:ptCount val="1"/>
                <c:pt idx="0">
                  <c:v>Personal/Friends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8-4405-9234-0FD21A15A480}"/>
            </c:ext>
          </c:extLst>
        </c:ser>
        <c:ser>
          <c:idx val="3"/>
          <c:order val="3"/>
          <c:tx>
            <c:strRef>
              <c:f>Sheet1!$B$4</c:f>
              <c:strCache>
                <c:ptCount val="1"/>
                <c:pt idx="0">
                  <c:v>Test &amp; Exam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Sheet1!$C$4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98-4405-9234-0FD21A15A480}"/>
            </c:ext>
          </c:extLst>
        </c:ser>
        <c:ser>
          <c:idx val="4"/>
          <c:order val="4"/>
          <c:tx>
            <c:strRef>
              <c:f>Sheet1!$B$5</c:f>
              <c:strCache>
                <c:ptCount val="1"/>
                <c:pt idx="0">
                  <c:v>Love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98-4405-9234-0FD21A15A480}"/>
            </c:ext>
          </c:extLst>
        </c:ser>
        <c:ser>
          <c:idx val="5"/>
          <c:order val="5"/>
          <c:tx>
            <c:strRef>
              <c:f>Sheet1!$B$6</c:f>
              <c:strCache>
                <c:ptCount val="1"/>
                <c:pt idx="0">
                  <c:v>Stars &amp; Elites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Sheet1!$C$6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698-4405-9234-0FD21A15A480}"/>
            </c:ext>
          </c:extLst>
        </c:ser>
        <c:ser>
          <c:idx val="6"/>
          <c:order val="6"/>
          <c:tx>
            <c:strRef>
              <c:f>Sheet1!$B$7</c:f>
              <c:strCache>
                <c:ptCount val="1"/>
                <c:pt idx="0">
                  <c:v>Academic Performance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Sheet1!$C$7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98-4405-9234-0FD21A15A480}"/>
            </c:ext>
          </c:extLst>
        </c:ser>
        <c:ser>
          <c:idx val="7"/>
          <c:order val="7"/>
          <c:tx>
            <c:strRef>
              <c:f>Sheet1!$B$8</c:f>
              <c:strCache>
                <c:ptCount val="1"/>
                <c:pt idx="0">
                  <c:v>Weather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Sheet1!$C$8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698-4405-9234-0FD21A15A480}"/>
            </c:ext>
          </c:extLst>
        </c:ser>
        <c:ser>
          <c:idx val="8"/>
          <c:order val="8"/>
          <c:tx>
            <c:strRef>
              <c:f>Sheet1!$B$9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Sheet1!$C$9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98-4405-9234-0FD21A15A480}"/>
            </c:ext>
          </c:extLst>
        </c:ser>
        <c:ser>
          <c:idx val="9"/>
          <c:order val="9"/>
          <c:tx>
            <c:strRef>
              <c:f>Sheet1!$B$10</c:f>
              <c:strCache>
                <c:ptCount val="1"/>
                <c:pt idx="0">
                  <c:v>TOEFL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Sheet1!$C$10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698-4405-9234-0FD21A15A480}"/>
            </c:ext>
          </c:extLst>
        </c:ser>
        <c:ser>
          <c:idx val="10"/>
          <c:order val="10"/>
          <c:tx>
            <c:strRef>
              <c:f>Sheet1!$B$11</c:f>
              <c:strCache>
                <c:ptCount val="1"/>
                <c:pt idx="0">
                  <c:v>Team Members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Sheet1!$C$11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698-4405-9234-0FD21A15A480}"/>
            </c:ext>
          </c:extLst>
        </c:ser>
        <c:ser>
          <c:idx val="11"/>
          <c:order val="11"/>
          <c:tx>
            <c:strRef>
              <c:f>Sheet1!$B$12</c:f>
              <c:strCache>
                <c:ptCount val="1"/>
                <c:pt idx="0">
                  <c:v>Endless tasks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698-4405-9234-0FD21A15A480}"/>
            </c:ext>
          </c:extLst>
        </c:ser>
        <c:ser>
          <c:idx val="12"/>
          <c:order val="12"/>
          <c:tx>
            <c:strRef>
              <c:f>Sheet1!$B$13</c:f>
              <c:strCache>
                <c:ptCount val="1"/>
                <c:pt idx="0">
                  <c:v>Sleeping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Sheet1!$C$13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698-4405-9234-0FD21A15A480}"/>
            </c:ext>
          </c:extLst>
        </c:ser>
        <c:ser>
          <c:idx val="13"/>
          <c:order val="13"/>
          <c:tx>
            <c:strRef>
              <c:f>Sheet1!$B$14</c:f>
              <c:strCache>
                <c:ptCount val="1"/>
                <c:pt idx="0">
                  <c:v>Friends Quarrelling 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Sheet1!$C$14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698-4405-9234-0FD21A15A480}"/>
            </c:ext>
          </c:extLst>
        </c:ser>
        <c:ser>
          <c:idx val="14"/>
          <c:order val="14"/>
          <c:tx>
            <c:strRef>
              <c:f>Sheet1!$B$15</c:f>
              <c:strCache>
                <c:ptCount val="1"/>
                <c:pt idx="0">
                  <c:v>Sleeping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698-4405-9234-0FD21A15A480}"/>
            </c:ext>
          </c:extLst>
        </c:ser>
        <c:ser>
          <c:idx val="15"/>
          <c:order val="15"/>
          <c:tx>
            <c:strRef>
              <c:f>Sheet1!$B$16</c:f>
              <c:strCache>
                <c:ptCount val="1"/>
                <c:pt idx="0">
                  <c:v>Financial Status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Sheet1!$C$16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698-4405-9234-0FD21A15A480}"/>
            </c:ext>
          </c:extLst>
        </c:ser>
        <c:ser>
          <c:idx val="16"/>
          <c:order val="16"/>
          <c:tx>
            <c:strRef>
              <c:f>Sheet1!$B$17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Sheet1!$C$17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698-4405-9234-0FD21A15A480}"/>
            </c:ext>
          </c:extLst>
        </c:ser>
        <c:ser>
          <c:idx val="17"/>
          <c:order val="17"/>
          <c:tx>
            <c:strRef>
              <c:f>Sheet1!$B$18</c:f>
              <c:strCache>
                <c:ptCount val="1"/>
                <c:pt idx="0">
                  <c:v>Lose Video Game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698-4405-9234-0FD21A15A480}"/>
            </c:ext>
          </c:extLst>
        </c:ser>
        <c:ser>
          <c:idx val="18"/>
          <c:order val="18"/>
          <c:tx>
            <c:strRef>
              <c:f>Sheet1!$B$19</c:f>
              <c:strCache>
                <c:ptCount val="1"/>
                <c:pt idx="0">
                  <c:v>Internet Troll</c:v>
                </c:pt>
              </c:strCache>
            </c:strRef>
          </c:tx>
          <c:spPr>
            <a:solidFill>
              <a:schemeClr val="accent1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698-4405-9234-0FD21A15A480}"/>
            </c:ext>
          </c:extLst>
        </c:ser>
        <c:ser>
          <c:idx val="19"/>
          <c:order val="19"/>
          <c:tx>
            <c:strRef>
              <c:f>Sheet1!$B$20</c:f>
              <c:strCache>
                <c:ptCount val="1"/>
                <c:pt idx="0">
                  <c:v>PE</c:v>
                </c:pt>
              </c:strCache>
            </c:strRef>
          </c:tx>
          <c:spPr>
            <a:solidFill>
              <a:schemeClr val="accent2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Sheet1!$C$20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698-4405-9234-0FD21A15A480}"/>
            </c:ext>
          </c:extLst>
        </c:ser>
        <c:ser>
          <c:idx val="20"/>
          <c:order val="20"/>
          <c:tx>
            <c:strRef>
              <c:f>Sheet1!$B$21</c:f>
              <c:strCache>
                <c:ptCount val="1"/>
                <c:pt idx="0">
                  <c:v>Movies &amp; TVs</c:v>
                </c:pt>
              </c:strCache>
            </c:strRef>
          </c:tx>
          <c:spPr>
            <a:solidFill>
              <a:schemeClr val="accent3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Sheet1!$C$21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698-4405-9234-0FD21A15A480}"/>
            </c:ext>
          </c:extLst>
        </c:ser>
        <c:ser>
          <c:idx val="21"/>
          <c:order val="21"/>
          <c:tx>
            <c:strRef>
              <c:f>Sheet1!$B$22</c:f>
              <c:strCache>
                <c:ptCount val="1"/>
                <c:pt idx="0">
                  <c:v>School Food Service</c:v>
                </c:pt>
              </c:strCache>
            </c:strRef>
          </c:tx>
          <c:spPr>
            <a:solidFill>
              <a:schemeClr val="accent4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698-4405-9234-0FD21A15A480}"/>
            </c:ext>
          </c:extLst>
        </c:ser>
        <c:ser>
          <c:idx val="22"/>
          <c:order val="22"/>
          <c:tx>
            <c:strRef>
              <c:f>Sheet1!$B$23</c:f>
              <c:strCache>
                <c:ptCount val="1"/>
                <c:pt idx="0">
                  <c:v>Self estimation &amp; Integrity</c:v>
                </c:pt>
              </c:strCache>
            </c:strRef>
          </c:tx>
          <c:spPr>
            <a:solidFill>
              <a:schemeClr val="accent5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698-4405-9234-0FD21A15A480}"/>
            </c:ext>
          </c:extLst>
        </c:ser>
        <c:ser>
          <c:idx val="23"/>
          <c:order val="23"/>
          <c:tx>
            <c:strRef>
              <c:f>Sheet1!$B$24</c:f>
              <c:strCache>
                <c:ptCount val="1"/>
                <c:pt idx="0">
                  <c:v>Living a desirable life</c:v>
                </c:pt>
              </c:strCache>
            </c:strRef>
          </c:tx>
          <c:spPr>
            <a:solidFill>
              <a:schemeClr val="accent6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698-4405-9234-0FD21A15A480}"/>
            </c:ext>
          </c:extLst>
        </c:ser>
        <c:ser>
          <c:idx val="24"/>
          <c:order val="24"/>
          <c:tx>
            <c:strRef>
              <c:f>Sheet1!$B$25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698-4405-9234-0FD21A15A480}"/>
            </c:ext>
          </c:extLst>
        </c:ser>
        <c:ser>
          <c:idx val="25"/>
          <c:order val="25"/>
          <c:tx>
            <c:strRef>
              <c:f>Sheet1!$B$26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698-4405-9234-0FD21A15A480}"/>
            </c:ext>
          </c:extLst>
        </c:ser>
        <c:ser>
          <c:idx val="26"/>
          <c:order val="26"/>
          <c:tx>
            <c:strRef>
              <c:f>Sheet1!$B$27</c:f>
              <c:strCache>
                <c:ptCount val="1"/>
                <c:pt idx="0">
                  <c:v>Plan &amp; Achievements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Sheet1!$C$27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698-4405-9234-0FD21A15A480}"/>
            </c:ext>
          </c:extLst>
        </c:ser>
        <c:ser>
          <c:idx val="27"/>
          <c:order val="27"/>
          <c:tx>
            <c:strRef>
              <c:f>Sheet1!$B$28</c:f>
              <c:strCache>
                <c:ptCount val="1"/>
                <c:pt idx="0">
                  <c:v>Self Implementation &amp; Integrity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Sheet1!$C$28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698-4405-9234-0FD21A15A480}"/>
            </c:ext>
          </c:extLst>
        </c:ser>
        <c:ser>
          <c:idx val="28"/>
          <c:order val="28"/>
          <c:tx>
            <c:strRef>
              <c:f>Sheet1!$B$29</c:f>
              <c:strCache>
                <c:ptCount val="1"/>
                <c:pt idx="0">
                  <c:v>Personal Perception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Sheet1!$C$29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F698-4405-9234-0FD21A15A480}"/>
            </c:ext>
          </c:extLst>
        </c:ser>
        <c:ser>
          <c:idx val="29"/>
          <c:order val="29"/>
          <c:tx>
            <c:strRef>
              <c:f>Sheet1!$B$30</c:f>
              <c:strCache>
                <c:ptCount val="1"/>
                <c:pt idx="0">
                  <c:v>Hygienic Environment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F698-4405-9234-0FD21A15A480}"/>
            </c:ext>
          </c:extLst>
        </c:ser>
        <c:ser>
          <c:idx val="30"/>
          <c:order val="30"/>
          <c:tx>
            <c:strRef>
              <c:f>Sheet1!$B$31</c:f>
              <c:strCache>
                <c:ptCount val="1"/>
                <c:pt idx="0">
                  <c:v>grief</c:v>
                </c:pt>
              </c:strCache>
            </c:strRef>
          </c:tx>
          <c:spPr>
            <a:solidFill>
              <a:schemeClr val="accent1">
                <a:lumMod val="5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F698-4405-9234-0FD21A15A480}"/>
            </c:ext>
          </c:extLst>
        </c:ser>
        <c:ser>
          <c:idx val="31"/>
          <c:order val="31"/>
          <c:tx>
            <c:strRef>
              <c:f>Sheet1!$B$32</c:f>
              <c:strCache>
                <c:ptCount val="1"/>
                <c:pt idx="0">
                  <c:v>Competant</c:v>
                </c:pt>
              </c:strCache>
            </c:strRef>
          </c:tx>
          <c:spPr>
            <a:solidFill>
              <a:schemeClr val="accent2">
                <a:lumMod val="5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F698-4405-9234-0FD21A15A480}"/>
            </c:ext>
          </c:extLst>
        </c:ser>
        <c:ser>
          <c:idx val="32"/>
          <c:order val="32"/>
          <c:tx>
            <c:strRef>
              <c:f>Sheet1!$B$33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chemeClr val="accent3">
                <a:lumMod val="5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698-4405-9234-0FD21A15A480}"/>
            </c:ext>
          </c:extLst>
        </c:ser>
        <c:ser>
          <c:idx val="33"/>
          <c:order val="33"/>
          <c:tx>
            <c:strRef>
              <c:f>Sheet1!$B$34</c:f>
              <c:strCache>
                <c:ptCount val="1"/>
                <c:pt idx="0">
                  <c:v>Talking Attitude</c:v>
                </c:pt>
              </c:strCache>
            </c:strRef>
          </c:tx>
          <c:spPr>
            <a:solidFill>
              <a:schemeClr val="accent4">
                <a:lumMod val="5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F698-4405-9234-0FD21A15A48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77894207"/>
        <c:axId val="777883807"/>
      </c:barChart>
      <c:catAx>
        <c:axId val="77789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7883807"/>
        <c:crosses val="autoZero"/>
        <c:auto val="1"/>
        <c:lblAlgn val="ctr"/>
        <c:lblOffset val="100"/>
        <c:noMultiLvlLbl val="0"/>
      </c:catAx>
      <c:valAx>
        <c:axId val="77788380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7894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698151243129619"/>
          <c:y val="0.11783025961474645"/>
          <c:w val="0.88631583778711598"/>
          <c:h val="0.5446501215040613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61960034477873E-2"/>
          <c:y val="7.322571535296056E-2"/>
          <c:w val="0.96495710014148939"/>
          <c:h val="0.71358444122574294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777894207"/>
        <c:axId val="777883807"/>
      </c:barChart>
      <c:catAx>
        <c:axId val="7778942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883807"/>
        <c:crosses val="autoZero"/>
        <c:auto val="1"/>
        <c:lblAlgn val="ctr"/>
        <c:lblOffset val="100"/>
        <c:noMultiLvlLbl val="0"/>
      </c:catAx>
      <c:valAx>
        <c:axId val="777883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7894207"/>
        <c:crosses val="autoZero"/>
        <c:crossBetween val="between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9" name="图片 38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0" name="图片 39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80" name="图片 79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1" name="图片 80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7"/>
          <p:cNvPicPr/>
          <p:nvPr/>
        </p:nvPicPr>
        <p:blipFill>
          <a:blip r:embed="rId14"/>
          <a:stretch/>
        </p:blipFill>
        <p:spPr>
          <a:xfrm>
            <a:off x="0" y="0"/>
            <a:ext cx="12191760" cy="185400"/>
          </a:xfrm>
          <a:prstGeom prst="rect">
            <a:avLst/>
          </a:prstGeom>
          <a:ln>
            <a:noFill/>
          </a:ln>
        </p:spPr>
      </p:pic>
      <p:pic>
        <p:nvPicPr>
          <p:cNvPr id="8" name="图片 8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HK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11/16/22</a:t>
            </a:r>
            <a:endParaRPr lang="en-H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H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2D1D7C-5104-4D8D-AE07-33E89455261D}" type="slidenum">
              <a:rPr lang="en-HK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H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7"/>
          <p:cNvPicPr/>
          <p:nvPr/>
        </p:nvPicPr>
        <p:blipFill>
          <a:blip r:embed="rId14"/>
          <a:stretch/>
        </p:blipFill>
        <p:spPr>
          <a:xfrm>
            <a:off x="0" y="0"/>
            <a:ext cx="12191760" cy="1854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Level单击此处编辑母版文本样式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二级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三级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四级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五级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HK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11/16/22</a:t>
            </a:r>
            <a:endParaRPr lang="en-H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H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81696B0-6999-41D3-9F71-17AECF8D223D}" type="slidenum">
              <a:rPr lang="en-HK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H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7" name="图片 7"/>
          <p:cNvPicPr/>
          <p:nvPr/>
        </p:nvPicPr>
        <p:blipFill>
          <a:blip r:embed="rId15"/>
          <a:stretch/>
        </p:blipFill>
        <p:spPr>
          <a:xfrm>
            <a:off x="0" y="5974200"/>
            <a:ext cx="12191760" cy="11732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The Implementation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H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ER system introduction &amp; issues</a:t>
            </a:r>
            <a:endParaRPr lang="en-HK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o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duction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</a:t>
            </a: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Changes: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Add &amp; divide the questions into multiple equivalent parts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Keep each quiz has only 8 – 9 questions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Simplify the question types to 1 type: 5 star ranking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54910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</a:t>
            </a: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Changes: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Divide the questions into multiple equivalent parts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Keep each quiz has only 8 – 9 questions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Simplify the question types to 1 type: 5 star ranking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9CAB19-661E-899B-5D5F-AC811F74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25" y="284480"/>
            <a:ext cx="9896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o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duction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Applying ranking theory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Colley Method &amp; Massey Method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Issues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H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Data, team, knowledge and more …</a:t>
            </a:r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Why failed?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 user friendly application is much more expensive than expected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Timeline &amp;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the</a:t>
            </a: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process disappointed everyone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Guessing the future direction</a:t>
            </a:r>
            <a:endParaRPr lang="zh-CN" alt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46579" y="1432020"/>
            <a:ext cx="11618173" cy="525814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Have the users themselves rank their emotions ( </a:t>
            </a:r>
            <a:r>
              <a:rPr lang="en-US" altLang="zh-CN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y </a:t>
            </a: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).</a:t>
            </a:r>
          </a:p>
          <a:p>
            <a:pPr marL="914760" lvl="2">
              <a:lnSpc>
                <a:spcPct val="90000"/>
              </a:lnSpc>
              <a:buClr>
                <a:srgbClr val="000000"/>
              </a:buClr>
            </a:pPr>
            <a:r>
              <a:rPr lang="en-US" altLang="zh-CN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Multiple Regression Model</a:t>
            </a:r>
          </a:p>
          <a:p>
            <a:endParaRPr lang="en-US" altLang="zh-CN" sz="3200" b="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endParaRPr lang="en-US" altLang="zh-CN" sz="32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endParaRPr lang="en-US" altLang="zh-CN" sz="3200" b="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en-US" altLang="zh-CN" sz="2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where</a:t>
            </a:r>
          </a:p>
          <a:p>
            <a:r>
              <a:rPr lang="en-US" altLang="zh-CN" sz="2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lang="en-US" altLang="zh-CN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y 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= </a:t>
            </a:r>
            <a:r>
              <a:rPr lang="en-US" altLang="zh-CN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 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x</a:t>
            </a:r>
            <a:r>
              <a:rPr lang="en-US" altLang="zh-CN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 column of different emotions labeled by users themselves</a:t>
            </a:r>
          </a:p>
          <a:p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ŷ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=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 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x 1 column of predicated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y</a:t>
            </a:r>
          </a:p>
          <a:p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X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=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 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x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 matrix of question weights</a:t>
            </a:r>
          </a:p>
          <a:p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=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x 1 column vector or regression coefficients</a:t>
            </a:r>
          </a:p>
          <a:p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=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x 1 column vector of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residual values</a:t>
            </a:r>
            <a:r>
              <a:rPr lang="en-US" altLang="zh-CN" sz="2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F88CAC-4A12-D155-14D6-00718525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65" y="2442208"/>
            <a:ext cx="3150786" cy="14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o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duction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Brain storm &amp; hope on the horizon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Initializing with the psychologic poll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v2.0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Applying ranking theory</a:t>
            </a: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A52F04A-A088-9BAA-12C7-24FFD6C3A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434765"/>
              </p:ext>
            </p:extLst>
          </p:nvPr>
        </p:nvGraphicFramePr>
        <p:xfrm>
          <a:off x="276224" y="1333500"/>
          <a:ext cx="11572875" cy="5770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0" name="TextShape 2"/>
          <p:cNvSpPr txBox="1"/>
          <p:nvPr/>
        </p:nvSpPr>
        <p:spPr>
          <a:xfrm>
            <a:off x="838080" y="1444113"/>
            <a:ext cx="10515240" cy="473240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Initializing with the psychologic poll</a:t>
            </a: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A52F04A-A088-9BAA-12C7-24FFD6C3A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140385"/>
              </p:ext>
            </p:extLst>
          </p:nvPr>
        </p:nvGraphicFramePr>
        <p:xfrm>
          <a:off x="1185529" y="1690201"/>
          <a:ext cx="9600840" cy="516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o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duction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o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duction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Initializing with the psychologic poll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Top 10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graphicFrame>
        <p:nvGraphicFramePr>
          <p:cNvPr id="93" name="Table 3"/>
          <p:cNvGraphicFramePr/>
          <p:nvPr>
            <p:extLst>
              <p:ext uri="{D42A27DB-BD31-4B8C-83A1-F6EECF244321}">
                <p14:modId xmlns:p14="http://schemas.microsoft.com/office/powerpoint/2010/main" val="2032519923"/>
              </p:ext>
            </p:extLst>
          </p:nvPr>
        </p:nvGraphicFramePr>
        <p:xfrm>
          <a:off x="567344" y="3200356"/>
          <a:ext cx="11056712" cy="2494797"/>
        </p:xfrm>
        <a:graphic>
          <a:graphicData uri="http://schemas.openxmlformats.org/drawingml/2006/table">
            <a:tbl>
              <a:tblPr/>
              <a:tblGrid>
                <a:gridCol w="4887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600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学习压力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Academic Pressure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追星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偶像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Stars &amp; Elites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父母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家庭关系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Parents, Family Relations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学业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Academic Performance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97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朋友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人际关系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Firends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&amp; Personal Relations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天气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Wheather</a:t>
                      </a:r>
                      <a:endParaRPr lang="en-HK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考试测试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Tests &amp; Exams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周边环境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Physical Environment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恋爱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异性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Love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托福成绩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TOEFL Scores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o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duction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tried a flexible design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914760" lvl="2">
              <a:lnSpc>
                <a:spcPct val="90000"/>
              </a:lnSpc>
              <a:buClr>
                <a:srgbClr val="000000"/>
              </a:buClr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Video A: the indicator design pattern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o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duction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32382A-C8A8-6DFF-D432-269C8FFF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5" y="1567513"/>
            <a:ext cx="10058067" cy="55390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40E2D8-D673-C934-C6B3-12021CC4ECAB}"/>
              </a:ext>
            </a:extLst>
          </p:cNvPr>
          <p:cNvSpPr txBox="1"/>
          <p:nvPr/>
        </p:nvSpPr>
        <p:spPr>
          <a:xfrm>
            <a:off x="879516" y="1878547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/>
              <a:t>Poll Subjects </a:t>
            </a:r>
            <a:endParaRPr lang="zh-CN" altLang="en-US" sz="1600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8526E1-4F2F-5CB3-DF40-D6D11A876600}"/>
              </a:ext>
            </a:extLst>
          </p:cNvPr>
          <p:cNvSpPr txBox="1"/>
          <p:nvPr/>
        </p:nvSpPr>
        <p:spPr>
          <a:xfrm>
            <a:off x="791386" y="5129448"/>
            <a:ext cx="160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u="sng" dirty="0"/>
              <a:t>Polls</a:t>
            </a:r>
          </a:p>
          <a:p>
            <a:r>
              <a:rPr lang="en-US" altLang="zh-CN" sz="1600" dirty="0"/>
              <a:t>The poll events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3C228-C1B6-8926-5481-CA78DDE879D0}"/>
              </a:ext>
            </a:extLst>
          </p:cNvPr>
          <p:cNvSpPr txBox="1"/>
          <p:nvPr/>
        </p:nvSpPr>
        <p:spPr>
          <a:xfrm>
            <a:off x="6268296" y="1275125"/>
            <a:ext cx="233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u="sng" dirty="0"/>
              <a:t>Questions</a:t>
            </a:r>
          </a:p>
          <a:p>
            <a:r>
              <a:rPr lang="en-US" altLang="zh-CN" sz="1600" dirty="0"/>
              <a:t>The indicators’ instance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15401F-FFD1-06C2-8A0D-0297264B11A8}"/>
              </a:ext>
            </a:extLst>
          </p:cNvPr>
          <p:cNvSpPr txBox="1"/>
          <p:nvPr/>
        </p:nvSpPr>
        <p:spPr>
          <a:xfrm>
            <a:off x="3142099" y="2039153"/>
            <a:ext cx="203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u="sng" dirty="0"/>
              <a:t>Detailed Answers</a:t>
            </a:r>
          </a:p>
          <a:p>
            <a:r>
              <a:rPr lang="en-US" altLang="zh-CN" sz="1600" dirty="0"/>
              <a:t>The users’ response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AE6318-267B-45AF-B598-1BE186CE3292}"/>
              </a:ext>
            </a:extLst>
          </p:cNvPr>
          <p:cNvSpPr txBox="1"/>
          <p:nvPr/>
        </p:nvSpPr>
        <p:spPr>
          <a:xfrm>
            <a:off x="4159557" y="5421836"/>
            <a:ext cx="142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u="sng" dirty="0"/>
              <a:t>Quiz</a:t>
            </a:r>
          </a:p>
          <a:p>
            <a:r>
              <a:rPr lang="en-US" altLang="zh-CN" sz="1600" dirty="0"/>
              <a:t>The combine of questions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D56521-75C9-797C-E303-8D74F168F517}"/>
              </a:ext>
            </a:extLst>
          </p:cNvPr>
          <p:cNvSpPr txBox="1"/>
          <p:nvPr/>
        </p:nvSpPr>
        <p:spPr>
          <a:xfrm>
            <a:off x="8999054" y="1351646"/>
            <a:ext cx="1495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u="sng" dirty="0"/>
              <a:t>Emotion Index</a:t>
            </a:r>
          </a:p>
        </p:txBody>
      </p:sp>
    </p:spTree>
    <p:extLst>
      <p:ext uri="{BB962C8B-B14F-4D97-AF65-F5344CB8AC3E}">
        <p14:creationId xmlns:p14="http://schemas.microsoft.com/office/powerpoint/2010/main" val="254372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504B2-A330-5539-06A3-46EC6912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104C5-3100-87F7-7661-42120C3D2205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9E816A-3E37-0458-2097-76AF9BEB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45"/>
            <a:ext cx="12192000" cy="69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2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o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duction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so we need a flexible design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540000" lvl="1">
              <a:buClr>
                <a:srgbClr val="000000"/>
              </a:buClr>
              <a:buSzPct val="75000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Video B: the poll &amp; quiz calculation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o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duction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Results: extremely not user friendly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Too much questions in one quiz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Questions are hardly answerable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418</Words>
  <Application>Microsoft Office PowerPoint</Application>
  <PresentationFormat>宽屏</PresentationFormat>
  <Paragraphs>93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Ody</dc:creator>
  <cp:lastModifiedBy>zhou odys</cp:lastModifiedBy>
  <cp:revision>51</cp:revision>
  <dcterms:modified xsi:type="dcterms:W3CDTF">2022-11-19T11:34:36Z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2022-11-12T12:25:31Z</dcterms:created>
  <dc:creator>zhou odys</dc:creator>
  <dc:description/>
  <dc:language>en-HK</dc:language>
  <cp:lastModifiedBy/>
  <dcterms:modified xsi:type="dcterms:W3CDTF">2022-11-16T14:22:03Z</dcterms:modified>
  <cp:revision>28</cp:revision>
  <dc:subject/>
  <dc:title>The Origination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