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73" r:id="rId13"/>
    <p:sldId id="275" r:id="rId14"/>
    <p:sldId id="274" r:id="rId15"/>
    <p:sldId id="265" r:id="rId16"/>
    <p:sldId id="266" r:id="rId17"/>
    <p:sldId id="267" r:id="rId18"/>
    <p:sldId id="268" r:id="rId19"/>
    <p:sldId id="269" r:id="rId20"/>
    <p:sldId id="276" r:id="rId21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e\github\hello\www-res\portfolio\maker\Emotion%20Indicator%20Survey%20-%20pol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161960034477873E-2"/>
          <c:y val="7.322571535296056E-2"/>
          <c:w val="0.96495710014148939"/>
          <c:h val="0.713584441225742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Sheet1!$A$1:$A$34</c:f>
              <c:strCache>
                <c:ptCount val="34"/>
                <c:pt idx="0">
                  <c:v>学习压力</c:v>
                </c:pt>
                <c:pt idx="1">
                  <c:v>父母/家庭关系</c:v>
                </c:pt>
                <c:pt idx="2">
                  <c:v>朋友/人际关系</c:v>
                </c:pt>
                <c:pt idx="3">
                  <c:v>考试测试</c:v>
                </c:pt>
                <c:pt idx="4">
                  <c:v>恋爱/异性</c:v>
                </c:pt>
                <c:pt idx="5">
                  <c:v>追星/偶像</c:v>
                </c:pt>
                <c:pt idx="6">
                  <c:v>学业</c:v>
                </c:pt>
                <c:pt idx="7">
                  <c:v>天气</c:v>
                </c:pt>
                <c:pt idx="8">
                  <c:v>周边环境</c:v>
                </c:pt>
                <c:pt idx="9">
                  <c:v>托福成绩</c:v>
                </c:pt>
                <c:pt idx="10">
                  <c:v>猪队友/小组项目</c:v>
                </c:pt>
                <c:pt idx="11">
                  <c:v>做不完的事情</c:v>
                </c:pt>
                <c:pt idx="12">
                  <c:v>烦人的规则</c:v>
                </c:pt>
                <c:pt idx="13">
                  <c:v>朋友间的争吵</c:v>
                </c:pt>
                <c:pt idx="14">
                  <c:v>睡眠</c:v>
                </c:pt>
                <c:pt idx="15">
                  <c:v>财富自由</c:v>
                </c:pt>
                <c:pt idx="16">
                  <c:v>饮食</c:v>
                </c:pt>
                <c:pt idx="17">
                  <c:v>输掉游戏</c:v>
                </c:pt>
                <c:pt idx="18">
                  <c:v>网络谣言</c:v>
                </c:pt>
                <c:pt idx="19">
                  <c:v>体育</c:v>
                </c:pt>
                <c:pt idx="20">
                  <c:v>影视</c:v>
                </c:pt>
                <c:pt idx="21">
                  <c:v>食堂饮食</c:v>
                </c:pt>
                <c:pt idx="22">
                  <c:v>自己的所作所为是否值得</c:v>
                </c:pt>
                <c:pt idx="23">
                  <c:v>过的生活是否是自己所追求的</c:v>
                </c:pt>
                <c:pt idx="24">
                  <c:v>健康</c:v>
                </c:pt>
                <c:pt idx="25">
                  <c:v>娱乐时间</c:v>
                </c:pt>
                <c:pt idx="26">
                  <c:v>是否达成计划</c:v>
                </c:pt>
                <c:pt idx="27">
                  <c:v>做完某事的成就感</c:v>
                </c:pt>
                <c:pt idx="28">
                  <c:v>个人形象</c:v>
                </c:pt>
                <c:pt idx="29">
                  <c:v>卫生环境</c:v>
                </c:pt>
                <c:pt idx="30">
                  <c:v>遭遇不幸</c:v>
                </c:pt>
                <c:pt idx="31">
                  <c:v>竞争队手</c:v>
                </c:pt>
                <c:pt idx="32">
                  <c:v>购物</c:v>
                </c:pt>
                <c:pt idx="33">
                  <c:v>谈话的态度</c:v>
                </c:pt>
              </c:strCache>
            </c:strRef>
          </c:cat>
          <c:val>
            <c:numRef>
              <c:f>Sheet1!$B$1:$B$34</c:f>
              <c:numCache>
                <c:formatCode>General</c:formatCode>
                <c:ptCount val="34"/>
                <c:pt idx="0">
                  <c:v>14</c:v>
                </c:pt>
                <c:pt idx="1">
                  <c:v>10</c:v>
                </c:pt>
                <c:pt idx="2">
                  <c:v>10</c:v>
                </c:pt>
                <c:pt idx="3">
                  <c:v>8</c:v>
                </c:pt>
                <c:pt idx="4">
                  <c:v>7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C0-4B29-AC6B-C45AA5A1C3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777894207"/>
        <c:axId val="777883807"/>
      </c:barChart>
      <c:catAx>
        <c:axId val="777894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7883807"/>
        <c:crosses val="autoZero"/>
        <c:auto val="1"/>
        <c:lblAlgn val="ctr"/>
        <c:lblOffset val="100"/>
        <c:noMultiLvlLbl val="0"/>
      </c:catAx>
      <c:valAx>
        <c:axId val="777883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7894207"/>
        <c:crosses val="autoZero"/>
        <c:crossBetween val="between"/>
      </c:valAx>
      <c:spPr>
        <a:noFill/>
        <a:ln>
          <a:solidFill>
            <a:schemeClr val="accent1">
              <a:alpha val="96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39" name="图片 38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40" name="图片 39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H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H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H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80" name="图片 79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81" name="图片 80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H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7"/>
          <p:cNvPicPr/>
          <p:nvPr/>
        </p:nvPicPr>
        <p:blipFill>
          <a:blip r:embed="rId14"/>
          <a:stretch/>
        </p:blipFill>
        <p:spPr>
          <a:xfrm>
            <a:off x="0" y="0"/>
            <a:ext cx="12191760" cy="185400"/>
          </a:xfrm>
          <a:prstGeom prst="rect">
            <a:avLst/>
          </a:prstGeom>
          <a:ln>
            <a:noFill/>
          </a:ln>
        </p:spPr>
      </p:pic>
      <p:pic>
        <p:nvPicPr>
          <p:cNvPr id="8" name="图片 8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HK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11/16/22</a:t>
            </a:r>
            <a:endParaRPr lang="en-HK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H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62D1D7C-5104-4D8D-AE07-33E89455261D}" type="slidenum">
              <a:rPr lang="en-HK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‹#›</a:t>
            </a:fld>
            <a:endParaRPr lang="en-HK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7"/>
          <p:cNvPicPr/>
          <p:nvPr/>
        </p:nvPicPr>
        <p:blipFill>
          <a:blip r:embed="rId14"/>
          <a:stretch/>
        </p:blipFill>
        <p:spPr>
          <a:xfrm>
            <a:off x="0" y="0"/>
            <a:ext cx="12191760" cy="18540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Second Outline Level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Third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Fourth Outline Level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Fifth Outline Level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Sixth Outline Level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Seventh Outline Level单击此处编辑母版文本样式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二级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三级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四级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五级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HK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11/16/22</a:t>
            </a:r>
            <a:endParaRPr lang="en-HK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H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81696B0-6999-41D3-9F71-17AECF8D223D}" type="slidenum">
              <a:rPr lang="en-HK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‹#›</a:t>
            </a:fld>
            <a:endParaRPr lang="en-HK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7" name="图片 7"/>
          <p:cNvPicPr/>
          <p:nvPr/>
        </p:nvPicPr>
        <p:blipFill>
          <a:blip r:embed="rId15"/>
          <a:stretch/>
        </p:blipFill>
        <p:spPr>
          <a:xfrm>
            <a:off x="0" y="5974200"/>
            <a:ext cx="12191760" cy="11732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The Implementation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H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ER system introduction &amp; issues</a:t>
            </a:r>
            <a:endParaRPr lang="en-HK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intruduction 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v1.0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Results: extremely not user friendly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Too much questions in one quiz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Questions are hardly answerable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D24ACC-3137-EAEB-A008-E6E666751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25" y="323680"/>
            <a:ext cx="9896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4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intruduction 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</a:t>
            </a: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2</a:t>
            </a: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.0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Changes: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Add &amp; divide the questions into multiple equivalent parts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Keep each quiz has only 8 – 9 questions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Simplify the question types to 1 type: 5 star ranking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54910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intruduction 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</a:t>
            </a: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2</a:t>
            </a: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.0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Changes: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Add &amp; divide the questions into multiple equivalent parts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Keep each quiz has only 8 – 9 questions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Simplify the question types to 1 type: 5 star ranking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38D472-CCA9-05EF-75A8-2FAF27D43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0" y="1519108"/>
            <a:ext cx="11256980" cy="541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7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intruduction 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</a:t>
            </a: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2</a:t>
            </a: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.0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Changes: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Divide the questions into multiple equivalent parts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Keep each quiz has only 8 – 9 questions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Simplify the question types to 1 type: 5 star ranking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9CAB19-661E-899B-5D5F-AC811F74C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25" y="284480"/>
            <a:ext cx="9896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3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intruduction 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Applying ranking theory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altLang="zh-C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TODO …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Issues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H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Data, team, knowledge and more …</a:t>
            </a:r>
            <a:endParaRPr lang="en-H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Why failed?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 user friendly application is much more expensive than expected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Timeline &amp;</a:t>
            </a: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the</a:t>
            </a: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process disappointed everyone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Why failed?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38480" y="1825560"/>
            <a:ext cx="11298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The most important: </a:t>
            </a:r>
          </a:p>
          <a:p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r>
              <a:rPr lang="zh-C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 need a solid understanding of emotion!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Why failed?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38480" y="1825560"/>
            <a:ext cx="11298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Guessing the future direction: </a:t>
            </a:r>
          </a:p>
          <a:p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r>
              <a:rPr lang="zh-C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Is</a:t>
            </a:r>
            <a:r>
              <a:rPr lang="en-US" altLang="zh-C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</a:t>
            </a:r>
            <a:r>
              <a:rPr lang="zh-C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knowledge acquir</a:t>
            </a:r>
            <a:r>
              <a:rPr lang="en-US" altLang="zh-CN" sz="4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ing</a:t>
            </a:r>
            <a:r>
              <a:rPr lang="en-US" altLang="zh-C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/ cognition</a:t>
            </a:r>
            <a:r>
              <a:rPr lang="zh-C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 the answer?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r>
              <a:rPr lang="zh-C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e.g. like what Stoicism tells us: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r>
              <a:rPr lang="zh-C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What happens in the real world can not be controlled, 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r>
              <a:rPr lang="zh-C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but what we feel is controllable.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Why failed?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38480" y="1825560"/>
            <a:ext cx="11298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Guessing the future direction: </a:t>
            </a:r>
          </a:p>
          <a:p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r>
              <a:rPr lang="en-US" altLang="zh-C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Or supervised learning</a:t>
            </a:r>
            <a:r>
              <a:rPr lang="zh-C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?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r>
              <a:rPr lang="en-US" altLang="zh-C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An easy step to adapt to supervised learning process:</a:t>
            </a:r>
          </a:p>
          <a:p>
            <a:r>
              <a:rPr lang="en-US" altLang="zh-C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- Have the users themselves rank their emotions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06238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intruduction 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Brain storm &amp; hope on the horizon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Initializing with the psychologic poll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v1.0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v2.0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Applying ranking theory</a:t>
            </a: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intruduction 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Brain storm &amp; hope on the horizon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status can be break down into indicators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That's how we react to incidents &amp; environment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What's important can be polled 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(according to the psychology teacher)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0A52F04A-A088-9BAA-12C7-24FFD6C3A4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589234"/>
              </p:ext>
            </p:extLst>
          </p:nvPr>
        </p:nvGraphicFramePr>
        <p:xfrm>
          <a:off x="1185529" y="1690200"/>
          <a:ext cx="9600840" cy="5438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intruduction 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597981"/>
            <a:ext cx="10515240" cy="457853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Initializing with the psychologic poll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intruduction 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Initializing with the psychologic poll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Top 10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graphicFrame>
        <p:nvGraphicFramePr>
          <p:cNvPr id="93" name="Table 3"/>
          <p:cNvGraphicFramePr/>
          <p:nvPr>
            <p:extLst>
              <p:ext uri="{D42A27DB-BD31-4B8C-83A1-F6EECF244321}">
                <p14:modId xmlns:p14="http://schemas.microsoft.com/office/powerpoint/2010/main" val="901134699"/>
              </p:ext>
            </p:extLst>
          </p:nvPr>
        </p:nvGraphicFramePr>
        <p:xfrm>
          <a:off x="761040" y="3154057"/>
          <a:ext cx="10669320" cy="2494797"/>
        </p:xfrm>
        <a:graphic>
          <a:graphicData uri="http://schemas.openxmlformats.org/drawingml/2006/table">
            <a:tbl>
              <a:tblPr/>
              <a:tblGrid>
                <a:gridCol w="4840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3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600"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学习压力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Academic Pressure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追星/偶像 / Stars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父母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</a:t>
                      </a:r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家庭关系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Parents, Family Relations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学业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Academic Performance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97"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朋友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</a:t>
                      </a:r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人际关系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</a:t>
                      </a:r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Firends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&amp; Personal Relations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天气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</a:t>
                      </a:r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Wheather</a:t>
                      </a:r>
                      <a:endParaRPr lang="en-HK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考试测试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Tests &amp; Exams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周边环境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Physical Environment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恋爱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</a:t>
                      </a:r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异性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Love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托福成绩</a:t>
                      </a:r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/ TOEFL Scores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intruduction 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v1.0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the first intuitive thinking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pic>
        <p:nvPicPr>
          <p:cNvPr id="96" name="图片 95"/>
          <p:cNvPicPr/>
          <p:nvPr/>
        </p:nvPicPr>
        <p:blipFill>
          <a:blip r:embed="rId2"/>
          <a:stretch/>
        </p:blipFill>
        <p:spPr>
          <a:xfrm>
            <a:off x="1828800" y="2926080"/>
            <a:ext cx="7522560" cy="352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intruduction 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v1.0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tried a flexible design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914760" lvl="2">
              <a:lnSpc>
                <a:spcPct val="90000"/>
              </a:lnSpc>
              <a:buClr>
                <a:srgbClr val="000000"/>
              </a:buClr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Video A: the indicator design pattern</a:t>
            </a: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intruduction 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v1.0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so we need a flexible design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540000" lvl="1">
              <a:buClr>
                <a:srgbClr val="000000"/>
              </a:buClr>
              <a:buSzPct val="75000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	Video B: the poll &amp; quiz calculation</a:t>
            </a: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 Light"/>
              </a:rPr>
              <a:t>ER information system intruduction 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Emotion indicators v1.0</a:t>
            </a:r>
            <a:endParaRPr lang="en-US" alt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Results: extremely not user friendly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Too much questions in one quiz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</a:rPr>
              <a:t>Questions are hardly answerable</a:t>
            </a:r>
          </a:p>
          <a:p>
            <a:pPr marL="1143000" lvl="2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  <a:p>
            <a:pPr>
              <a:lnSpc>
                <a:spcPct val="90000"/>
              </a:lnSpc>
            </a:pPr>
            <a:endParaRPr lang="zh-C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521</Words>
  <Application>Microsoft Office PowerPoint</Application>
  <PresentationFormat>宽屏</PresentationFormat>
  <Paragraphs>112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Ody</dc:creator>
  <cp:lastModifiedBy>zhou odys</cp:lastModifiedBy>
  <cp:revision>13</cp:revision>
  <dcterms:modified xsi:type="dcterms:W3CDTF">2022-11-17T09:16:33Z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2022-11-12T12:25:31Z</dcterms:created>
  <dc:creator>zhou odys</dc:creator>
  <dc:description/>
  <dc:language>en-HK</dc:language>
  <cp:lastModifiedBy/>
  <dcterms:modified xsi:type="dcterms:W3CDTF">2022-11-16T14:22:03Z</dcterms:modified>
  <cp:revision>28</cp:revision>
  <dc:subject/>
  <dc:title>The Origination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