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5" r:id="rId3"/>
    <p:sldId id="256" r:id="rId4"/>
    <p:sldId id="271" r:id="rId5"/>
    <p:sldId id="273" r:id="rId6"/>
    <p:sldId id="266" r:id="rId7"/>
    <p:sldId id="261" r:id="rId8"/>
    <p:sldId id="257" r:id="rId9"/>
    <p:sldId id="274" r:id="rId10"/>
    <p:sldId id="267" r:id="rId11"/>
    <p:sldId id="268" r:id="rId12"/>
    <p:sldId id="258" r:id="rId13"/>
    <p:sldId id="275" r:id="rId14"/>
    <p:sldId id="269" r:id="rId15"/>
    <p:sldId id="270" r:id="rId16"/>
    <p:sldId id="259" r:id="rId17"/>
    <p:sldId id="277" r:id="rId18"/>
    <p:sldId id="276" r:id="rId19"/>
    <p:sldId id="280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4B3C-6F28-42FC-8908-BA118AFA8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DCE52-EFA5-48E0-BF9D-B2BDA0D4E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8F5C0-F459-4EFC-89C3-F33D355A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6F6-ECD9-4253-B790-18BCD5752367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B2648-281F-4179-AC6B-79811679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BF13F-3F16-4F35-B150-F71B99EC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2A-0B0F-4CCE-A1A5-345D5249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3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4A66-AE04-4771-8C0A-BFD7EA09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569CA-F98D-4134-A0B3-41B1F2E3B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E0A6-ABA8-4BB6-87A3-D47E74CD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6F6-ECD9-4253-B790-18BCD5752367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2F4A0-E1FB-4C22-9FD8-52FE2338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6F8C7-7D97-4B58-92C0-926E118B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2A-0B0F-4CCE-A1A5-345D5249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CF9DA-8B0B-4D90-BAEA-3CE074D3B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C032D-E9A2-42CD-9152-CDB6DF241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A985-627A-4D7C-AE68-A61095C2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6F6-ECD9-4253-B790-18BCD5752367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818CA-3D85-432B-94CD-32EF1D94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0079F-064C-4E29-8310-29F17473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2A-0B0F-4CCE-A1A5-345D5249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88A0-0239-481F-B1F5-311B430B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AA13C-55A0-4FCC-8CC7-0B88644C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29A5-8224-4433-98B1-46DD91CB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6F6-ECD9-4253-B790-18BCD5752367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50E67-279D-453E-9906-B73721EC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ACD66-1BF4-4CCF-AFCC-5233EE4E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2A-0B0F-4CCE-A1A5-345D5249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1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D812-BCAC-4F04-AB2D-C1EDC41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942AD-4CC3-4535-B40F-4ED314515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FBA94-C9A9-4305-8777-E812D614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6F6-ECD9-4253-B790-18BCD5752367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53A3-8C85-427B-A713-36EC430A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1446-AC59-447C-B7C7-684270DE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2A-0B0F-4CCE-A1A5-345D5249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7974-3113-4DFD-AD18-53565F4B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5A4D-39DF-4142-B23E-A64B1A783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B15D2-E766-4520-97F3-982E141E3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C79AF-EDA7-45DF-BB56-F1984E71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6F6-ECD9-4253-B790-18BCD5752367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E6636-BBE7-474C-B81E-AB7C8951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E325F-BAF5-40DD-AE18-3C054E3F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2A-0B0F-4CCE-A1A5-345D5249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2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7CEC-CB8F-49F8-9C35-D8B4B802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16CBD-A69B-4702-B76E-533FD8443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AC90C-31A6-4B7A-906F-67D4BD41C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040F8-F2DE-4776-B2F9-3FDDE144B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DE03B-0EED-4CEE-908C-9654780A0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3A182-2A6B-4F3A-B9C0-3C14DBA1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6F6-ECD9-4253-B790-18BCD5752367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ECC23-E0CA-4CAB-AF87-301ACF73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8DCBE-3D99-44AC-AD16-8BF9C644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2A-0B0F-4CCE-A1A5-345D5249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C35F-4A22-4611-BEF7-19F11BCD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EF6C1-272E-44A5-B613-C397D63D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6F6-ECD9-4253-B790-18BCD5752367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92ECD-4356-4C30-A8F9-97B6728A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A74FD-2742-45B6-8BEE-54971647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2A-0B0F-4CCE-A1A5-345D5249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7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7B5EA-9EA7-4325-A699-9DB8DD96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6F6-ECD9-4253-B790-18BCD5752367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39B58-6A7E-4223-A67E-ED8ADA1B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F935D-93F4-4CB8-A494-4EEFBD24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2A-0B0F-4CCE-A1A5-345D5249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5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5B1F-8A0E-4B67-8FAE-2F5811B3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D426-4E30-4D75-8374-E3DEA25C4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175C8-5EA4-486C-AEA0-D3206E1D7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33C3A-D70C-485A-994C-FB7001AE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6F6-ECD9-4253-B790-18BCD5752367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BD010-3958-41BB-8304-9121FEA8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E511-4309-49BF-A143-2C728D18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2A-0B0F-4CCE-A1A5-345D5249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D5CC-1754-4325-A2B6-6FE0975B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D4D3D-5B66-4081-9F5D-2B2CE28AB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93D6B-D0E5-4A3A-AE54-B0F4C4671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5CCA4-CE0F-4FFE-A69C-A1594F61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06F6-ECD9-4253-B790-18BCD5752367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7F2B6-60E5-401D-B9D6-F74FFC40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D47AE-E259-4E96-A945-DBCFF04B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2A-0B0F-4CCE-A1A5-345D5249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0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C76DA-6A38-45FA-8C93-F1BAABFD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5A6CA-9C1A-4726-85EB-F7033012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8DA7-CEFD-452B-8E94-D1CDD34C8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06F6-ECD9-4253-B790-18BCD5752367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58692-54CF-4D72-B176-7DF0AA97D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D07DD-CE19-40E8-BE26-221DE3E69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E1D2A-0B0F-4CCE-A1A5-345D5249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EE7948-7A4D-4008-A6FD-8FEF4085760F}"/>
                  </a:ext>
                </a:extLst>
              </p:cNvPr>
              <p:cNvSpPr txBox="1"/>
              <p:nvPr/>
            </p:nvSpPr>
            <p:spPr>
              <a:xfrm>
                <a:off x="1715529" y="1963214"/>
                <a:ext cx="8454082" cy="112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atin typeface="Bookman Old Style" panose="02050604050505020204" pitchFamily="18" charset="0"/>
                  </a:rPr>
                  <a:t>Influence of height of the part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3200" b="1" dirty="0">
                    <a:latin typeface="Bookman Old Style" panose="02050604050505020204" pitchFamily="18" charset="0"/>
                  </a:rPr>
                  <a:t>) on the design domain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EE7948-7A4D-4008-A6FD-8FEF40857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529" y="1963214"/>
                <a:ext cx="8454082" cy="1121269"/>
              </a:xfrm>
              <a:prstGeom prst="rect">
                <a:avLst/>
              </a:prstGeom>
              <a:blipFill>
                <a:blip r:embed="rId2"/>
                <a:stretch>
                  <a:fillRect t="-7609" r="-1442" b="-16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805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6FAAB-979E-4F0B-9B02-DB59965ECED6}"/>
                  </a:ext>
                </a:extLst>
              </p:cNvPr>
              <p:cNvSpPr txBox="1"/>
              <p:nvPr/>
            </p:nvSpPr>
            <p:spPr>
              <a:xfrm>
                <a:off x="1029730" y="1215081"/>
                <a:ext cx="9844216" cy="2928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Volume of bounding box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𝑏𝑏</m:t>
                        </m:r>
                      </m:sub>
                    </m:sSub>
                  </m:oMath>
                </a14:m>
                <a:r>
                  <a:rPr lang="en-US" sz="3200" dirty="0">
                    <a:latin typeface="Bookman Old Style" panose="02050604050505020204" pitchFamily="18" charset="0"/>
                  </a:rPr>
                  <a:t> ) = 1000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sup>
                    </m:sSup>
                  </m:oMath>
                </a14:m>
                <a:endParaRPr lang="en-US" sz="3200" dirty="0">
                  <a:latin typeface="Bookman Old Style" panose="0205060405050502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Volume ratio (</a:t>
                </a:r>
                <a:r>
                  <a:rPr lang="el-GR" sz="3200" dirty="0">
                    <a:latin typeface="Bookman Old Style" panose="02050604050505020204" pitchFamily="18" charset="0"/>
                  </a:rPr>
                  <a:t>ϱ</a:t>
                </a:r>
                <a:r>
                  <a:rPr lang="en-US" sz="3200" dirty="0">
                    <a:latin typeface="Bookman Old Style" panose="020506040505050202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>
                    <a:latin typeface="Bookman Old Style" panose="02050604050505020204" pitchFamily="18" charset="0"/>
                  </a:rPr>
                  <a:t> = 0.3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3200" dirty="0">
                  <a:latin typeface="Bookman Old Style" panose="0205060405050502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Height of the part(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200" dirty="0">
                    <a:latin typeface="Bookman Old Style" panose="02050604050505020204" pitchFamily="18" charset="0"/>
                  </a:rPr>
                  <a:t> ) = 10 mm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Distance along y-axis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200" dirty="0">
                    <a:latin typeface="Bookman Old Style" panose="02050604050505020204" pitchFamily="18" charset="0"/>
                  </a:rPr>
                  <a:t> ) = 10 mm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6FAAB-979E-4F0B-9B02-DB59965EC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30" y="1215081"/>
                <a:ext cx="9844216" cy="2928430"/>
              </a:xfrm>
              <a:prstGeom prst="rect">
                <a:avLst/>
              </a:prstGeom>
              <a:blipFill>
                <a:blip r:embed="rId2"/>
                <a:stretch>
                  <a:fillRect l="-1424" t="-2703" b="-4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3CB128-A268-4799-A416-6D9B24D617D1}"/>
                  </a:ext>
                </a:extLst>
              </p:cNvPr>
              <p:cNvSpPr txBox="1"/>
              <p:nvPr/>
            </p:nvSpPr>
            <p:spPr>
              <a:xfrm>
                <a:off x="630194" y="4444313"/>
                <a:ext cx="10532076" cy="884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Total cost (</a:t>
                </a:r>
                <a:r>
                  <a:rPr lang="en-US" sz="3200" b="1" dirty="0" err="1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tc</a:t>
                </a:r>
                <a:r>
                  <a:rPr lang="en-US" sz="3200" b="1" dirty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)  </a:t>
                </a:r>
                <a:r>
                  <a:rPr lang="en-US" sz="3200" dirty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= 87.58 + 145 [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b="0" i="0" dirty="0" smtClean="0">
                            <a:solidFill>
                              <a:srgbClr val="FF0000"/>
                            </a:solidFill>
                            <a:latin typeface="Bookman Old Style" panose="02050604050505020204" pitchFamily="18" charset="0"/>
                          </a:rPr>
                          <m:t>423.068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𝐿𝑇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)]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3CB128-A268-4799-A416-6D9B24D61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94" y="4444313"/>
                <a:ext cx="10532076" cy="884088"/>
              </a:xfrm>
              <a:prstGeom prst="rect">
                <a:avLst/>
              </a:prstGeom>
              <a:blipFill>
                <a:blip r:embed="rId3"/>
                <a:stretch>
                  <a:fillRect l="-1447" b="-9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87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E1A229-F01C-4E3B-9DA3-4D778891E466}"/>
              </a:ext>
            </a:extLst>
          </p:cNvPr>
          <p:cNvSpPr txBox="1"/>
          <p:nvPr/>
        </p:nvSpPr>
        <p:spPr>
          <a:xfrm>
            <a:off x="714631" y="370701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 LT = 0.3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BAE76-15C3-49F6-8C58-967CB83F772F}"/>
              </a:ext>
            </a:extLst>
          </p:cNvPr>
          <p:cNvSpPr txBox="1"/>
          <p:nvPr/>
        </p:nvSpPr>
        <p:spPr>
          <a:xfrm>
            <a:off x="5020962" y="400770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LT = 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61BE2B-1C73-4A29-B48C-E73D9AD935E9}"/>
              </a:ext>
            </a:extLst>
          </p:cNvPr>
          <p:cNvSpPr txBox="1"/>
          <p:nvPr/>
        </p:nvSpPr>
        <p:spPr>
          <a:xfrm>
            <a:off x="9436442" y="413194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LT = 0.7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09F31B-BEA5-4DED-9341-098CD5F3C132}"/>
              </a:ext>
            </a:extLst>
          </p:cNvPr>
          <p:cNvSpPr txBox="1"/>
          <p:nvPr/>
        </p:nvSpPr>
        <p:spPr>
          <a:xfrm>
            <a:off x="5020962" y="4139576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LT = 0.8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86821D-F767-4A6E-9F59-F2B13379F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" y="770102"/>
            <a:ext cx="3879772" cy="29098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B6485B-D8AD-4C1F-BD1F-3497B25CB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336" y="740033"/>
            <a:ext cx="3668999" cy="2751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3F0C7C-9754-470A-A597-F15796261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946" y="909793"/>
            <a:ext cx="4306377" cy="3229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55EEDF-2F5C-4875-9D51-EE77E97CA0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54" t="12552" r="3640" b="10723"/>
          <a:stretch/>
        </p:blipFill>
        <p:spPr>
          <a:xfrm>
            <a:off x="3893336" y="4601057"/>
            <a:ext cx="3526221" cy="22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93F1EB-61B4-4E0F-8A71-43E812FB0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72737"/>
              </p:ext>
            </p:extLst>
          </p:nvPr>
        </p:nvGraphicFramePr>
        <p:xfrm>
          <a:off x="100330" y="468630"/>
          <a:ext cx="8891064" cy="4777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430">
                  <a:extLst>
                    <a:ext uri="{9D8B030D-6E8A-4147-A177-3AD203B41FA5}">
                      <a16:colId xmlns:a16="http://schemas.microsoft.com/office/drawing/2014/main" val="3437935464"/>
                    </a:ext>
                  </a:extLst>
                </a:gridCol>
                <a:gridCol w="986155">
                  <a:extLst>
                    <a:ext uri="{9D8B030D-6E8A-4147-A177-3AD203B41FA5}">
                      <a16:colId xmlns:a16="http://schemas.microsoft.com/office/drawing/2014/main" val="1845571637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487080480"/>
                    </a:ext>
                  </a:extLst>
                </a:gridCol>
                <a:gridCol w="936942">
                  <a:extLst>
                    <a:ext uri="{9D8B030D-6E8A-4147-A177-3AD203B41FA5}">
                      <a16:colId xmlns:a16="http://schemas.microsoft.com/office/drawing/2014/main" val="1905796675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2223582799"/>
                    </a:ext>
                  </a:extLst>
                </a:gridCol>
                <a:gridCol w="1092517">
                  <a:extLst>
                    <a:ext uri="{9D8B030D-6E8A-4147-A177-3AD203B41FA5}">
                      <a16:colId xmlns:a16="http://schemas.microsoft.com/office/drawing/2014/main" val="1404500936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3370345042"/>
                    </a:ext>
                  </a:extLst>
                </a:gridCol>
                <a:gridCol w="1451405">
                  <a:extLst>
                    <a:ext uri="{9D8B030D-6E8A-4147-A177-3AD203B41FA5}">
                      <a16:colId xmlns:a16="http://schemas.microsoft.com/office/drawing/2014/main" val="4072289332"/>
                    </a:ext>
                  </a:extLst>
                </a:gridCol>
              </a:tblGrid>
              <a:tr h="7776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Objective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Objective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Elapsed time 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132805"/>
                  </a:ext>
                </a:extLst>
              </a:tr>
              <a:tr h="10192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8.562407e+04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0.3000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0.013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85625.1741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85325.926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85325.926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157.742093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66866"/>
                  </a:ext>
                </a:extLst>
              </a:tr>
              <a:tr h="77717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6.027885e+04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0.3000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61140.3409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59609.735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59598.863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356.500211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06721"/>
                  </a:ext>
                </a:extLst>
              </a:tr>
              <a:tr h="1101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4.983684e+04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0.3000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0.012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49835.1900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49061.832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49061.832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109.864996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651104"/>
                  </a:ext>
                </a:extLst>
              </a:tr>
              <a:tr h="110183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4.674312e+04 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0.3000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0.011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86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46741.1494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46379.122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46379.122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164.570945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76378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BB77461-B532-4595-BAFB-858668518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3" t="10479" r="6395" b="15631"/>
          <a:stretch/>
        </p:blipFill>
        <p:spPr>
          <a:xfrm>
            <a:off x="9144001" y="1400157"/>
            <a:ext cx="1470454" cy="947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0713E4-D2BD-4737-A180-7CB062897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4" t="10828" r="5726" b="13732"/>
          <a:stretch/>
        </p:blipFill>
        <p:spPr>
          <a:xfrm>
            <a:off x="9144001" y="2298358"/>
            <a:ext cx="1462953" cy="963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BDA90D-D285-4D1E-8B96-38FD4C2620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01" t="11238" r="6976" b="15306"/>
          <a:stretch/>
        </p:blipFill>
        <p:spPr>
          <a:xfrm>
            <a:off x="9144001" y="3262186"/>
            <a:ext cx="1462953" cy="945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991067-AD94-4320-8A77-BFB6AFF750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80" t="12552" r="7246" b="16036"/>
          <a:stretch/>
        </p:blipFill>
        <p:spPr>
          <a:xfrm>
            <a:off x="9144001" y="4278893"/>
            <a:ext cx="1468691" cy="945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C0F16D-39E0-4E72-9606-4F83B7B85C1F}"/>
              </a:ext>
            </a:extLst>
          </p:cNvPr>
          <p:cNvSpPr txBox="1"/>
          <p:nvPr/>
        </p:nvSpPr>
        <p:spPr>
          <a:xfrm>
            <a:off x="10606954" y="1794452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 LT = 0.3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75D21-DDEF-4EF6-8CAB-0313443F9682}"/>
              </a:ext>
            </a:extLst>
          </p:cNvPr>
          <p:cNvSpPr txBox="1"/>
          <p:nvPr/>
        </p:nvSpPr>
        <p:spPr>
          <a:xfrm>
            <a:off x="10614455" y="2742079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 LT = 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5DDFD-CECE-451A-ACA6-785E797CB7FB}"/>
              </a:ext>
            </a:extLst>
          </p:cNvPr>
          <p:cNvSpPr txBox="1"/>
          <p:nvPr/>
        </p:nvSpPr>
        <p:spPr>
          <a:xfrm>
            <a:off x="10606954" y="3595815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 LT = 0.7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8A5734-7340-45E9-8699-42AB19FB950B}"/>
              </a:ext>
            </a:extLst>
          </p:cNvPr>
          <p:cNvSpPr txBox="1"/>
          <p:nvPr/>
        </p:nvSpPr>
        <p:spPr>
          <a:xfrm>
            <a:off x="10606954" y="4541563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 LT = 0.9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0363E2-C0F2-4081-A1FC-74F5957157C9}"/>
              </a:ext>
            </a:extLst>
          </p:cNvPr>
          <p:cNvSpPr txBox="1"/>
          <p:nvPr/>
        </p:nvSpPr>
        <p:spPr>
          <a:xfrm>
            <a:off x="1606378" y="5708822"/>
            <a:ext cx="769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Influence of layer thickness (LT) on the design domain</a:t>
            </a:r>
          </a:p>
        </p:txBody>
      </p:sp>
    </p:spTree>
    <p:extLst>
      <p:ext uri="{BB962C8B-B14F-4D97-AF65-F5344CB8AC3E}">
        <p14:creationId xmlns:p14="http://schemas.microsoft.com/office/powerpoint/2010/main" val="378945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2C8759-C3F8-43D5-AC20-B3F1817B5C07}"/>
                  </a:ext>
                </a:extLst>
              </p:cNvPr>
              <p:cNvSpPr/>
              <p:nvPr/>
            </p:nvSpPr>
            <p:spPr>
              <a:xfrm>
                <a:off x="1594022" y="1711170"/>
                <a:ext cx="872387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>
                    <a:latin typeface="Bookman Old Style" panose="02050604050505020204" pitchFamily="18" charset="0"/>
                  </a:rPr>
                  <a:t>Influence of volume ratio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200" b="1" dirty="0" smtClean="0">
                        <a:latin typeface="Bookman Old Style" panose="02050604050505020204" pitchFamily="18" charset="0"/>
                        <a:cs typeface="Calibri" panose="020F0502020204030204" pitchFamily="34" charset="0"/>
                      </a:rPr>
                      <m:t>ϱ</m:t>
                    </m:r>
                  </m:oMath>
                </a14:m>
                <a:r>
                  <a:rPr lang="en-US" sz="3200" b="1" dirty="0">
                    <a:latin typeface="Bookman Old Style" panose="02050604050505020204" pitchFamily="18" charset="0"/>
                  </a:rPr>
                  <a:t>) on the design domain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2C8759-C3F8-43D5-AC20-B3F1817B5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22" y="1711170"/>
                <a:ext cx="8723870" cy="1077218"/>
              </a:xfrm>
              <a:prstGeom prst="rect">
                <a:avLst/>
              </a:prstGeom>
              <a:blipFill>
                <a:blip r:embed="rId2"/>
                <a:stretch>
                  <a:fillRect t="-7955" b="-1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65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6FAAB-979E-4F0B-9B02-DB59965ECED6}"/>
                  </a:ext>
                </a:extLst>
              </p:cNvPr>
              <p:cNvSpPr txBox="1"/>
              <p:nvPr/>
            </p:nvSpPr>
            <p:spPr>
              <a:xfrm>
                <a:off x="1029730" y="659027"/>
                <a:ext cx="9844216" cy="3913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Volume of bounding box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𝑏𝑏</m:t>
                        </m:r>
                      </m:sub>
                    </m:sSub>
                  </m:oMath>
                </a14:m>
                <a:r>
                  <a:rPr lang="en-US" sz="3200" dirty="0">
                    <a:latin typeface="Bookman Old Style" panose="02050604050505020204" pitchFamily="18" charset="0"/>
                  </a:rPr>
                  <a:t> ) = 1000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sup>
                    </m:sSup>
                  </m:oMath>
                </a14:m>
                <a:endParaRPr lang="en-US" sz="3200" dirty="0">
                  <a:latin typeface="Bookman Old Style" panose="0205060405050502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Volume ratio (</a:t>
                </a:r>
                <a:r>
                  <a:rPr lang="el-GR" sz="3200" dirty="0">
                    <a:latin typeface="Bookman Old Style" panose="02050604050505020204" pitchFamily="18" charset="0"/>
                  </a:rPr>
                  <a:t>ϱ</a:t>
                </a:r>
                <a:r>
                  <a:rPr lang="en-US" sz="3200" dirty="0">
                    <a:latin typeface="Bookman Old Style" panose="020506040505050202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>
                    <a:latin typeface="Bookman Old Style" panose="02050604050505020204" pitchFamily="18" charset="0"/>
                  </a:rPr>
                  <a:t> = 0.3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3200" dirty="0">
                  <a:latin typeface="Bookman Old Style" panose="0205060405050502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Height of the part(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200" dirty="0">
                    <a:latin typeface="Bookman Old Style" panose="02050604050505020204" pitchFamily="18" charset="0"/>
                  </a:rPr>
                  <a:t> ) = 10 mm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Distance along y-axis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200" dirty="0">
                    <a:latin typeface="Bookman Old Style" panose="02050604050505020204" pitchFamily="18" charset="0"/>
                  </a:rPr>
                  <a:t> ) = 10 mm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Layer thickness (LT) = 0.3mm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32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6FAAB-979E-4F0B-9B02-DB59965EC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30" y="659027"/>
                <a:ext cx="9844216" cy="3913315"/>
              </a:xfrm>
              <a:prstGeom prst="rect">
                <a:avLst/>
              </a:prstGeom>
              <a:blipFill>
                <a:blip r:embed="rId2"/>
                <a:stretch>
                  <a:fillRect l="-1424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1BFAF1-AB64-402B-B316-10779E503E4F}"/>
                  </a:ext>
                </a:extLst>
              </p:cNvPr>
              <p:cNvSpPr txBox="1"/>
              <p:nvPr/>
            </p:nvSpPr>
            <p:spPr>
              <a:xfrm>
                <a:off x="685800" y="4572342"/>
                <a:ext cx="10532076" cy="956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Total cost (</a:t>
                </a:r>
                <a:r>
                  <a:rPr lang="en-US" sz="3200" b="1" dirty="0" err="1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tc</a:t>
                </a:r>
                <a:r>
                  <a:rPr lang="en-US" sz="3200" b="1" dirty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)</a:t>
                </a:r>
                <a:r>
                  <a:rPr lang="en-US" sz="3200" dirty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  = 87.58 + 145 [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b="0" i="0" dirty="0" smtClean="0">
                            <a:solidFill>
                              <a:srgbClr val="FF0000"/>
                            </a:solidFill>
                            <a:latin typeface="Bookman Old Style" panose="02050604050505020204" pitchFamily="18" charset="0"/>
                          </a:rPr>
                          <m:t>0.33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solidFill>
                              <a:srgbClr val="00B050"/>
                            </a:solidFill>
                            <a:latin typeface="Bookman Old Style" panose="02050604050505020204" pitchFamily="18" charset="0"/>
                          </a:rPr>
                          <m:t>alp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40 −39 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𝑎𝑙𝑝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) + 1.367]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1BFAF1-AB64-402B-B316-10779E503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572342"/>
                <a:ext cx="10532076" cy="956096"/>
              </a:xfrm>
              <a:prstGeom prst="rect">
                <a:avLst/>
              </a:prstGeom>
              <a:blipFill>
                <a:blip r:embed="rId3"/>
                <a:stretch>
                  <a:fillRect l="-1506" b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8B3842-21DD-42BB-B6B6-49D44E7F2013}"/>
                  </a:ext>
                </a:extLst>
              </p:cNvPr>
              <p:cNvSpPr txBox="1"/>
              <p:nvPr/>
            </p:nvSpPr>
            <p:spPr>
              <a:xfrm>
                <a:off x="685800" y="5650105"/>
                <a:ext cx="10532076" cy="1097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Bookman Old Style" panose="02050604050505020204" pitchFamily="18" charset="0"/>
                  </a:rPr>
                  <a:t>Where,</a:t>
                </a:r>
              </a:p>
              <a:p>
                <a:r>
                  <a:rPr lang="en-US" sz="3200" b="1" dirty="0">
                    <a:solidFill>
                      <a:srgbClr val="00B050"/>
                    </a:solidFill>
                    <a:latin typeface="Bookman Old Style" panose="02050604050505020204" pitchFamily="18" charset="0"/>
                  </a:rPr>
                  <a:t>alp</a:t>
                </a:r>
                <a:r>
                  <a:rPr lang="en-US" sz="3200" dirty="0">
                    <a:solidFill>
                      <a:srgbClr val="00B050"/>
                    </a:solidFill>
                    <a:latin typeface="Bookman Old Style" panose="02050604050505020204" pitchFamily="18" charset="0"/>
                  </a:rPr>
                  <a:t>  = </a:t>
                </a:r>
                <a:r>
                  <a:rPr lang="el-GR" sz="32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1.5(1−</m:t>
                        </m:r>
                        <m:r>
                          <m:rPr>
                            <m:sty m:val="p"/>
                          </m:rPr>
                          <a:rPr lang="el-GR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ϱ</m:t>
                        </m:r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2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8B3842-21DD-42BB-B6B6-49D44E7F2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650105"/>
                <a:ext cx="10532076" cy="1097736"/>
              </a:xfrm>
              <a:prstGeom prst="rect">
                <a:avLst/>
              </a:prstGeom>
              <a:blipFill>
                <a:blip r:embed="rId4"/>
                <a:stretch>
                  <a:fillRect l="-1506" t="-7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99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E1A229-F01C-4E3B-9DA3-4D778891E466}"/>
              </a:ext>
            </a:extLst>
          </p:cNvPr>
          <p:cNvSpPr txBox="1"/>
          <p:nvPr/>
        </p:nvSpPr>
        <p:spPr>
          <a:xfrm>
            <a:off x="756672" y="370701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ϱ</a:t>
            </a:r>
            <a:r>
              <a:rPr lang="en-US" dirty="0">
                <a:latin typeface="Bookman Old Style" panose="02050604050505020204" pitchFamily="18" charset="0"/>
              </a:rPr>
              <a:t> = 0.25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BAE76-15C3-49F6-8C58-967CB83F772F}"/>
              </a:ext>
            </a:extLst>
          </p:cNvPr>
          <p:cNvSpPr txBox="1"/>
          <p:nvPr/>
        </p:nvSpPr>
        <p:spPr>
          <a:xfrm>
            <a:off x="5255739" y="370701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ϱ</a:t>
            </a:r>
            <a:r>
              <a:rPr lang="en-US" dirty="0">
                <a:latin typeface="Bookman Old Style" panose="02050604050505020204" pitchFamily="18" charset="0"/>
              </a:rPr>
              <a:t> = 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61BE2B-1C73-4A29-B48C-E73D9AD935E9}"/>
              </a:ext>
            </a:extLst>
          </p:cNvPr>
          <p:cNvSpPr txBox="1"/>
          <p:nvPr/>
        </p:nvSpPr>
        <p:spPr>
          <a:xfrm>
            <a:off x="9436442" y="413194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ϱ</a:t>
            </a:r>
            <a:r>
              <a:rPr lang="en-US" dirty="0">
                <a:latin typeface="Bookman Old Style" panose="02050604050505020204" pitchFamily="18" charset="0"/>
              </a:rPr>
              <a:t> = 0.75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09F31B-BEA5-4DED-9341-098CD5F3C132}"/>
              </a:ext>
            </a:extLst>
          </p:cNvPr>
          <p:cNvSpPr txBox="1"/>
          <p:nvPr/>
        </p:nvSpPr>
        <p:spPr>
          <a:xfrm>
            <a:off x="5255739" y="3842048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ϱ</a:t>
            </a:r>
            <a:r>
              <a:rPr lang="en-US" dirty="0">
                <a:latin typeface="Bookman Old Style" panose="02050604050505020204" pitchFamily="18" charset="0"/>
              </a:rPr>
              <a:t>  = 0.95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E48B1-EF2F-4DDE-A567-492AA2C48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17" t="4214" r="8589" b="8080"/>
          <a:stretch/>
        </p:blipFill>
        <p:spPr>
          <a:xfrm>
            <a:off x="4527550" y="1214542"/>
            <a:ext cx="3136900" cy="2021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081011-DFE6-4BC3-A7DA-0ACC6850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1735"/>
            <a:ext cx="3824313" cy="2284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9B7620-E5D0-4947-A0FF-382D85B855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05" t="5405" r="7308" b="8519"/>
          <a:stretch/>
        </p:blipFill>
        <p:spPr>
          <a:xfrm>
            <a:off x="8470899" y="1088105"/>
            <a:ext cx="3235291" cy="20212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2A473-EB31-4CB2-9236-91BE659B8A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09" t="5405" r="6561" b="8288"/>
          <a:stretch/>
        </p:blipFill>
        <p:spPr>
          <a:xfrm>
            <a:off x="4676981" y="4364471"/>
            <a:ext cx="2987469" cy="18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4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93F1EB-61B4-4E0F-8A71-43E812FB0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78306"/>
              </p:ext>
            </p:extLst>
          </p:nvPr>
        </p:nvGraphicFramePr>
        <p:xfrm>
          <a:off x="100330" y="468630"/>
          <a:ext cx="9204768" cy="501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17">
                  <a:extLst>
                    <a:ext uri="{9D8B030D-6E8A-4147-A177-3AD203B41FA5}">
                      <a16:colId xmlns:a16="http://schemas.microsoft.com/office/drawing/2014/main" val="3437935464"/>
                    </a:ext>
                  </a:extLst>
                </a:gridCol>
                <a:gridCol w="986155">
                  <a:extLst>
                    <a:ext uri="{9D8B030D-6E8A-4147-A177-3AD203B41FA5}">
                      <a16:colId xmlns:a16="http://schemas.microsoft.com/office/drawing/2014/main" val="1845571637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487080480"/>
                    </a:ext>
                  </a:extLst>
                </a:gridCol>
                <a:gridCol w="936942">
                  <a:extLst>
                    <a:ext uri="{9D8B030D-6E8A-4147-A177-3AD203B41FA5}">
                      <a16:colId xmlns:a16="http://schemas.microsoft.com/office/drawing/2014/main" val="1905796675"/>
                    </a:ext>
                  </a:extLst>
                </a:gridCol>
                <a:gridCol w="1287780">
                  <a:extLst>
                    <a:ext uri="{9D8B030D-6E8A-4147-A177-3AD203B41FA5}">
                      <a16:colId xmlns:a16="http://schemas.microsoft.com/office/drawing/2014/main" val="2223582799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1404500936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3370345042"/>
                    </a:ext>
                  </a:extLst>
                </a:gridCol>
                <a:gridCol w="1523809">
                  <a:extLst>
                    <a:ext uri="{9D8B030D-6E8A-4147-A177-3AD203B41FA5}">
                      <a16:colId xmlns:a16="http://schemas.microsoft.com/office/drawing/2014/main" val="4072289332"/>
                    </a:ext>
                  </a:extLst>
                </a:gridCol>
              </a:tblGrid>
              <a:tr h="8167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Objective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Objective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Elapsed time 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132805"/>
                  </a:ext>
                </a:extLst>
              </a:tr>
              <a:tr h="10704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8.488634e+04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0.3000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0.020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84888.0440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84588.856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84588.856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162.647429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66866"/>
                  </a:ext>
                </a:extLst>
              </a:tr>
              <a:tr h="8162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7.111841e+04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0.3000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0.010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259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72382.8442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70176.913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70084.623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434.702430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06721"/>
                  </a:ext>
                </a:extLst>
              </a:tr>
              <a:tr h="11571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7.772565e+04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0.3000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77727.1435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76974.206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76974.206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129.984856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651104"/>
                  </a:ext>
                </a:extLst>
              </a:tr>
              <a:tr h="11571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3.154798e+05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0.3000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0.012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315432.0043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327826.336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328497.183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206.828385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76378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44771C8-E281-4F01-B8BF-88B21C7C9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1" t="11279" r="4861" b="15086"/>
          <a:stretch/>
        </p:blipFill>
        <p:spPr>
          <a:xfrm>
            <a:off x="9299985" y="1371600"/>
            <a:ext cx="145684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936CF2-47F7-48FE-9A90-28254AEA9E74}"/>
              </a:ext>
            </a:extLst>
          </p:cNvPr>
          <p:cNvSpPr txBox="1"/>
          <p:nvPr/>
        </p:nvSpPr>
        <p:spPr>
          <a:xfrm>
            <a:off x="10707963" y="1644134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ϱ</a:t>
            </a:r>
            <a:r>
              <a:rPr lang="en-US" dirty="0">
                <a:latin typeface="Bookman Old Style" panose="02050604050505020204" pitchFamily="18" charset="0"/>
              </a:rPr>
              <a:t> = 0.25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943AD-7F40-48D5-A055-2095EAE257B9}"/>
              </a:ext>
            </a:extLst>
          </p:cNvPr>
          <p:cNvSpPr txBox="1"/>
          <p:nvPr/>
        </p:nvSpPr>
        <p:spPr>
          <a:xfrm>
            <a:off x="10707963" y="2567801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ϱ</a:t>
            </a:r>
            <a:r>
              <a:rPr lang="en-US" dirty="0">
                <a:latin typeface="Bookman Old Style" panose="02050604050505020204" pitchFamily="18" charset="0"/>
              </a:rPr>
              <a:t> = 0.5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5401B-F8B5-460F-BC7F-7F80E3AAC7FF}"/>
              </a:ext>
            </a:extLst>
          </p:cNvPr>
          <p:cNvSpPr txBox="1"/>
          <p:nvPr/>
        </p:nvSpPr>
        <p:spPr>
          <a:xfrm>
            <a:off x="10707963" y="3639067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ϱ</a:t>
            </a:r>
            <a:r>
              <a:rPr lang="en-US" dirty="0">
                <a:latin typeface="Bookman Old Style" panose="02050604050505020204" pitchFamily="18" charset="0"/>
              </a:rPr>
              <a:t> = 0.75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ADDAD-8325-4585-9C27-A1615893A748}"/>
              </a:ext>
            </a:extLst>
          </p:cNvPr>
          <p:cNvSpPr txBox="1"/>
          <p:nvPr/>
        </p:nvSpPr>
        <p:spPr>
          <a:xfrm>
            <a:off x="10707963" y="4835268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ϱ</a:t>
            </a:r>
            <a:r>
              <a:rPr lang="en-US" dirty="0">
                <a:latin typeface="Bookman Old Style" panose="02050604050505020204" pitchFamily="18" charset="0"/>
              </a:rPr>
              <a:t> = 0.95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82B15-1920-40C0-945F-EFAA9E87E211}"/>
              </a:ext>
            </a:extLst>
          </p:cNvPr>
          <p:cNvSpPr txBox="1"/>
          <p:nvPr/>
        </p:nvSpPr>
        <p:spPr>
          <a:xfrm>
            <a:off x="1606378" y="5708822"/>
            <a:ext cx="769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Influence of volume ratio 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ϱ</a:t>
            </a:r>
            <a:r>
              <a:rPr lang="en-US" dirty="0">
                <a:latin typeface="Bookman Old Style" panose="02050604050505020204" pitchFamily="18" charset="0"/>
              </a:rPr>
              <a:t>) on the design domain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456020-935F-404C-B4CA-6E0F742578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17" t="4214" r="8589" b="8080"/>
          <a:stretch/>
        </p:blipFill>
        <p:spPr>
          <a:xfrm>
            <a:off x="9304638" y="2427113"/>
            <a:ext cx="1319007" cy="849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3E541D-6A66-4CD6-A06C-2D7969F601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05" t="5405" r="7308" b="8519"/>
          <a:stretch/>
        </p:blipFill>
        <p:spPr>
          <a:xfrm>
            <a:off x="9304637" y="3550473"/>
            <a:ext cx="1360379" cy="8498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4CDA9F-D0FD-40C0-9E81-487B896443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09" t="5405" r="6561" b="8288"/>
          <a:stretch/>
        </p:blipFill>
        <p:spPr>
          <a:xfrm>
            <a:off x="9299985" y="4586763"/>
            <a:ext cx="1359115" cy="8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6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2C8759-C3F8-43D5-AC20-B3F1817B5C07}"/>
              </a:ext>
            </a:extLst>
          </p:cNvPr>
          <p:cNvSpPr/>
          <p:nvPr/>
        </p:nvSpPr>
        <p:spPr>
          <a:xfrm>
            <a:off x="1594022" y="1711170"/>
            <a:ext cx="87238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Bookman Old Style" panose="02050604050505020204" pitchFamily="18" charset="0"/>
              </a:rPr>
              <a:t>Influence of weight factor (w) on the design domain</a:t>
            </a:r>
          </a:p>
        </p:txBody>
      </p:sp>
    </p:spTree>
    <p:extLst>
      <p:ext uri="{BB962C8B-B14F-4D97-AF65-F5344CB8AC3E}">
        <p14:creationId xmlns:p14="http://schemas.microsoft.com/office/powerpoint/2010/main" val="456993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6FAAB-979E-4F0B-9B02-DB59965ECED6}"/>
                  </a:ext>
                </a:extLst>
              </p:cNvPr>
              <p:cNvSpPr txBox="1"/>
              <p:nvPr/>
            </p:nvSpPr>
            <p:spPr>
              <a:xfrm>
                <a:off x="1029730" y="659027"/>
                <a:ext cx="9844216" cy="3913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Volume of bounding box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𝑏𝑏</m:t>
                        </m:r>
                      </m:sub>
                    </m:sSub>
                  </m:oMath>
                </a14:m>
                <a:r>
                  <a:rPr lang="en-US" sz="3200" dirty="0">
                    <a:latin typeface="Bookman Old Style" panose="02050604050505020204" pitchFamily="18" charset="0"/>
                  </a:rPr>
                  <a:t> ) = 1000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sup>
                    </m:sSup>
                  </m:oMath>
                </a14:m>
                <a:endParaRPr lang="en-US" sz="3200" dirty="0">
                  <a:latin typeface="Bookman Old Style" panose="0205060405050502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Volume ratio (</a:t>
                </a:r>
                <a:r>
                  <a:rPr lang="el-GR" sz="3200" dirty="0">
                    <a:latin typeface="Bookman Old Style" panose="02050604050505020204" pitchFamily="18" charset="0"/>
                  </a:rPr>
                  <a:t>ϱ</a:t>
                </a:r>
                <a:r>
                  <a:rPr lang="en-US" sz="3200" dirty="0">
                    <a:latin typeface="Bookman Old Style" panose="020506040505050202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>
                    <a:latin typeface="Bookman Old Style" panose="02050604050505020204" pitchFamily="18" charset="0"/>
                  </a:rPr>
                  <a:t> = 0.5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3200" dirty="0">
                  <a:latin typeface="Bookman Old Style" panose="0205060405050502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Height of the part(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200" dirty="0">
                    <a:latin typeface="Bookman Old Style" panose="02050604050505020204" pitchFamily="18" charset="0"/>
                  </a:rPr>
                  <a:t> ) = 10 mm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Distance along y-axis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200" dirty="0">
                    <a:latin typeface="Bookman Old Style" panose="02050604050505020204" pitchFamily="18" charset="0"/>
                  </a:rPr>
                  <a:t> ) = 2.5 mm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Layer thickness (LT) = 0.9 mm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32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6FAAB-979E-4F0B-9B02-DB59965EC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30" y="659027"/>
                <a:ext cx="9844216" cy="3913315"/>
              </a:xfrm>
              <a:prstGeom prst="rect">
                <a:avLst/>
              </a:prstGeom>
              <a:blipFill>
                <a:blip r:embed="rId2"/>
                <a:stretch>
                  <a:fillRect l="-1424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41BFAF1-AB64-402B-B316-10779E503E4F}"/>
              </a:ext>
            </a:extLst>
          </p:cNvPr>
          <p:cNvSpPr txBox="1"/>
          <p:nvPr/>
        </p:nvSpPr>
        <p:spPr>
          <a:xfrm>
            <a:off x="685800" y="4572342"/>
            <a:ext cx="10532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Total cost (</a:t>
            </a:r>
            <a:r>
              <a:rPr lang="en-US" sz="32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tc</a:t>
            </a:r>
            <a:r>
              <a:rPr 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)</a:t>
            </a:r>
            <a:r>
              <a:rPr lang="en-US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  = 1.0327</a:t>
            </a:r>
          </a:p>
        </p:txBody>
      </p:sp>
    </p:spTree>
    <p:extLst>
      <p:ext uri="{BB962C8B-B14F-4D97-AF65-F5344CB8AC3E}">
        <p14:creationId xmlns:p14="http://schemas.microsoft.com/office/powerpoint/2010/main" val="2280947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E1A229-F01C-4E3B-9DA3-4D778891E466}"/>
              </a:ext>
            </a:extLst>
          </p:cNvPr>
          <p:cNvSpPr txBox="1"/>
          <p:nvPr/>
        </p:nvSpPr>
        <p:spPr>
          <a:xfrm>
            <a:off x="756672" y="370701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ϱ</a:t>
            </a:r>
            <a:r>
              <a:rPr lang="en-US" dirty="0">
                <a:latin typeface="Bookman Old Style" panose="02050604050505020204" pitchFamily="18" charset="0"/>
              </a:rPr>
              <a:t> = 0.25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BAE76-15C3-49F6-8C58-967CB83F772F}"/>
              </a:ext>
            </a:extLst>
          </p:cNvPr>
          <p:cNvSpPr txBox="1"/>
          <p:nvPr/>
        </p:nvSpPr>
        <p:spPr>
          <a:xfrm>
            <a:off x="5255739" y="370701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ϱ</a:t>
            </a:r>
            <a:r>
              <a:rPr lang="en-US" dirty="0">
                <a:latin typeface="Bookman Old Style" panose="02050604050505020204" pitchFamily="18" charset="0"/>
              </a:rPr>
              <a:t> = 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61BE2B-1C73-4A29-B48C-E73D9AD935E9}"/>
              </a:ext>
            </a:extLst>
          </p:cNvPr>
          <p:cNvSpPr txBox="1"/>
          <p:nvPr/>
        </p:nvSpPr>
        <p:spPr>
          <a:xfrm>
            <a:off x="9436442" y="413194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ϱ</a:t>
            </a:r>
            <a:r>
              <a:rPr lang="en-US" dirty="0">
                <a:latin typeface="Bookman Old Style" panose="02050604050505020204" pitchFamily="18" charset="0"/>
              </a:rPr>
              <a:t> = 0.75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E7903-A3BD-4F50-8596-8D7BF2DCC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498" y="863546"/>
            <a:ext cx="3886797" cy="2915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8EDEE1-FDA8-44B4-8DAD-A664379FE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17" y="3842048"/>
            <a:ext cx="3736357" cy="28022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09F31B-BEA5-4DED-9341-098CD5F3C132}"/>
              </a:ext>
            </a:extLst>
          </p:cNvPr>
          <p:cNvSpPr txBox="1"/>
          <p:nvPr/>
        </p:nvSpPr>
        <p:spPr>
          <a:xfrm>
            <a:off x="5255739" y="3842048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ϱ</a:t>
            </a:r>
            <a:r>
              <a:rPr lang="en-US" dirty="0">
                <a:latin typeface="Bookman Old Style" panose="02050604050505020204" pitchFamily="18" charset="0"/>
              </a:rPr>
              <a:t>  = 0.95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00804-DD4F-4147-AA6C-3E697B4EB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144" y="1218750"/>
            <a:ext cx="3700758" cy="221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A78F0-4308-4794-B665-E163F075F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66350"/>
            <a:ext cx="3632200" cy="216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2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6FAAB-979E-4F0B-9B02-DB59965ECED6}"/>
                  </a:ext>
                </a:extLst>
              </p:cNvPr>
              <p:cNvSpPr txBox="1"/>
              <p:nvPr/>
            </p:nvSpPr>
            <p:spPr>
              <a:xfrm>
                <a:off x="613719" y="449973"/>
                <a:ext cx="9844216" cy="2890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Volume of bounding box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𝑏𝑏</m:t>
                        </m:r>
                      </m:sub>
                    </m:sSub>
                  </m:oMath>
                </a14:m>
                <a:r>
                  <a:rPr lang="en-US" sz="3200" dirty="0">
                    <a:latin typeface="Bookman Old Style" panose="02050604050505020204" pitchFamily="18" charset="0"/>
                  </a:rPr>
                  <a:t> ) = 1000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sup>
                    </m:sSup>
                  </m:oMath>
                </a14:m>
                <a:endParaRPr lang="en-US" sz="3200" dirty="0">
                  <a:latin typeface="Bookman Old Style" panose="0205060405050502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Volume ratio (</a:t>
                </a:r>
                <a:r>
                  <a:rPr lang="el-GR" sz="3200" dirty="0">
                    <a:latin typeface="Bookman Old Style" panose="02050604050505020204" pitchFamily="18" charset="0"/>
                  </a:rPr>
                  <a:t>ϱ</a:t>
                </a:r>
                <a:r>
                  <a:rPr lang="en-US" sz="3200" dirty="0">
                    <a:latin typeface="Bookman Old Style" panose="020506040505050202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>
                    <a:latin typeface="Bookman Old Style" panose="02050604050505020204" pitchFamily="18" charset="0"/>
                  </a:rPr>
                  <a:t> = 0.3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3200" dirty="0">
                  <a:latin typeface="Bookman Old Style" panose="0205060405050502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Distance along y-axis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200" dirty="0">
                    <a:latin typeface="Bookman Old Style" panose="02050604050505020204" pitchFamily="18" charset="0"/>
                  </a:rPr>
                  <a:t> ) = 10 mm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Layer thickness (LT) = 0.3mm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6FAAB-979E-4F0B-9B02-DB59965EC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19" y="449973"/>
                <a:ext cx="9844216" cy="2890471"/>
              </a:xfrm>
              <a:prstGeom prst="rect">
                <a:avLst/>
              </a:prstGeom>
              <a:blipFill>
                <a:blip r:embed="rId2"/>
                <a:stretch>
                  <a:fillRect l="-1424" t="-2743" b="-5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BAA3D5-8D36-4BF8-B4E0-AC96A992D2B9}"/>
                  </a:ext>
                </a:extLst>
              </p:cNvPr>
              <p:cNvSpPr txBox="1"/>
              <p:nvPr/>
            </p:nvSpPr>
            <p:spPr>
              <a:xfrm>
                <a:off x="613719" y="4172464"/>
                <a:ext cx="10532076" cy="1000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Total cost (</a:t>
                </a:r>
                <a:r>
                  <a:rPr lang="en-US" sz="3200" b="1" dirty="0" err="1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tc</a:t>
                </a:r>
                <a:r>
                  <a:rPr lang="en-US" sz="3200" b="1" dirty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)</a:t>
                </a:r>
                <a:r>
                  <a:rPr lang="en-US" sz="3200" dirty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  = 87.58 + 145 [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 smtClean="0">
                            <a:solidFill>
                              <a:srgbClr val="FF0000"/>
                            </a:solidFill>
                            <a:latin typeface="Bookman Old Style" panose="02050604050505020204" pitchFamily="18" charset="0"/>
                          </a:rPr>
                          <m:t>0.4356</m:t>
                        </m:r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) + 0.137</a:t>
                </a:r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BAA3D5-8D36-4BF8-B4E0-AC96A992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19" y="4172464"/>
                <a:ext cx="10532076" cy="1000851"/>
              </a:xfrm>
              <a:prstGeom prst="rect">
                <a:avLst/>
              </a:prstGeom>
              <a:blipFill>
                <a:blip r:embed="rId3"/>
                <a:stretch>
                  <a:fillRect l="-1506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611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03506B5-2A35-4760-8750-F3253B79F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85989"/>
              </p:ext>
            </p:extLst>
          </p:nvPr>
        </p:nvGraphicFramePr>
        <p:xfrm>
          <a:off x="100330" y="468630"/>
          <a:ext cx="10452343" cy="5907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852">
                  <a:extLst>
                    <a:ext uri="{9D8B030D-6E8A-4147-A177-3AD203B41FA5}">
                      <a16:colId xmlns:a16="http://schemas.microsoft.com/office/drawing/2014/main" val="851902515"/>
                    </a:ext>
                  </a:extLst>
                </a:gridCol>
                <a:gridCol w="1344852">
                  <a:extLst>
                    <a:ext uri="{9D8B030D-6E8A-4147-A177-3AD203B41FA5}">
                      <a16:colId xmlns:a16="http://schemas.microsoft.com/office/drawing/2014/main" val="3437935464"/>
                    </a:ext>
                  </a:extLst>
                </a:gridCol>
                <a:gridCol w="975733">
                  <a:extLst>
                    <a:ext uri="{9D8B030D-6E8A-4147-A177-3AD203B41FA5}">
                      <a16:colId xmlns:a16="http://schemas.microsoft.com/office/drawing/2014/main" val="1845571637"/>
                    </a:ext>
                  </a:extLst>
                </a:gridCol>
                <a:gridCol w="824944">
                  <a:extLst>
                    <a:ext uri="{9D8B030D-6E8A-4147-A177-3AD203B41FA5}">
                      <a16:colId xmlns:a16="http://schemas.microsoft.com/office/drawing/2014/main" val="487080480"/>
                    </a:ext>
                  </a:extLst>
                </a:gridCol>
                <a:gridCol w="927040">
                  <a:extLst>
                    <a:ext uri="{9D8B030D-6E8A-4147-A177-3AD203B41FA5}">
                      <a16:colId xmlns:a16="http://schemas.microsoft.com/office/drawing/2014/main" val="1905796675"/>
                    </a:ext>
                  </a:extLst>
                </a:gridCol>
                <a:gridCol w="1274171">
                  <a:extLst>
                    <a:ext uri="{9D8B030D-6E8A-4147-A177-3AD203B41FA5}">
                      <a16:colId xmlns:a16="http://schemas.microsoft.com/office/drawing/2014/main" val="2223582799"/>
                    </a:ext>
                  </a:extLst>
                </a:gridCol>
                <a:gridCol w="1126523">
                  <a:extLst>
                    <a:ext uri="{9D8B030D-6E8A-4147-A177-3AD203B41FA5}">
                      <a16:colId xmlns:a16="http://schemas.microsoft.com/office/drawing/2014/main" val="1404500936"/>
                    </a:ext>
                  </a:extLst>
                </a:gridCol>
                <a:gridCol w="1126523">
                  <a:extLst>
                    <a:ext uri="{9D8B030D-6E8A-4147-A177-3AD203B41FA5}">
                      <a16:colId xmlns:a16="http://schemas.microsoft.com/office/drawing/2014/main" val="3370345042"/>
                    </a:ext>
                  </a:extLst>
                </a:gridCol>
                <a:gridCol w="1507705">
                  <a:extLst>
                    <a:ext uri="{9D8B030D-6E8A-4147-A177-3AD203B41FA5}">
                      <a16:colId xmlns:a16="http://schemas.microsoft.com/office/drawing/2014/main" val="4072289332"/>
                    </a:ext>
                  </a:extLst>
                </a:gridCol>
              </a:tblGrid>
              <a:tr h="9615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Weightage factor (w)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Iteration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Objective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Volume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Iteration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Objective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Volume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Change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Elapsed time (s)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132805"/>
                  </a:ext>
                </a:extLst>
              </a:tr>
              <a:tr h="12602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0.25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9.561957e+02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0.3000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0.011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236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933.4503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818.816 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831.150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404.699203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66866"/>
                  </a:ext>
                </a:extLst>
              </a:tr>
              <a:tr h="9609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0..5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7.111832e+04 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0.3000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0.011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260 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72382.5433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70178.247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70084.912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413.577710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06721"/>
                  </a:ext>
                </a:extLst>
              </a:tr>
              <a:tr h="1362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0.75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9.637995e+02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0.3000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0.010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206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940.1054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759.456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760.888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352.829279</a:t>
                      </a:r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651104"/>
                  </a:ext>
                </a:extLst>
              </a:tr>
              <a:tr h="1362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3.154800e+05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0.012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118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315432.0548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327825.795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328498.201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165.219556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76378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4CD6AA0-218A-40BA-8F18-A653860F2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3" r="6260"/>
          <a:stretch/>
        </p:blipFill>
        <p:spPr>
          <a:xfrm>
            <a:off x="10552673" y="3801754"/>
            <a:ext cx="1639327" cy="11466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C6C554-B06E-4A17-BE34-EA7DC359F3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4" t="5000" r="7640" b="8860"/>
          <a:stretch/>
        </p:blipFill>
        <p:spPr>
          <a:xfrm>
            <a:off x="10552673" y="1462618"/>
            <a:ext cx="1536752" cy="96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2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F784A8-C03B-419A-90DC-F839D7C38982}"/>
                  </a:ext>
                </a:extLst>
              </p:cNvPr>
              <p:cNvSpPr txBox="1"/>
              <p:nvPr/>
            </p:nvSpPr>
            <p:spPr>
              <a:xfrm>
                <a:off x="1173394" y="201819"/>
                <a:ext cx="215007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= 2.5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F784A8-C03B-419A-90DC-F839D7C38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394" y="201819"/>
                <a:ext cx="2150076" cy="390748"/>
              </a:xfrm>
              <a:prstGeom prst="rect">
                <a:avLst/>
              </a:prstGeom>
              <a:blipFill>
                <a:blip r:embed="rId2"/>
                <a:stretch>
                  <a:fillRect l="-2266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036DEE9-EDFC-463C-BB77-3BE11C256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" y="633412"/>
            <a:ext cx="4245691" cy="3184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CD8BEB-C133-4E46-9316-41F09B7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942" y="554939"/>
            <a:ext cx="4542252" cy="3406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617FB3-90E8-488F-B168-DE4091E7EFE1}"/>
                  </a:ext>
                </a:extLst>
              </p:cNvPr>
              <p:cNvSpPr txBox="1"/>
              <p:nvPr/>
            </p:nvSpPr>
            <p:spPr>
              <a:xfrm>
                <a:off x="5008336" y="219864"/>
                <a:ext cx="215007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 = 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617FB3-90E8-488F-B168-DE4091E7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336" y="219864"/>
                <a:ext cx="2150076" cy="390748"/>
              </a:xfrm>
              <a:prstGeom prst="rect">
                <a:avLst/>
              </a:prstGeom>
              <a:blipFill>
                <a:blip r:embed="rId5"/>
                <a:stretch>
                  <a:fillRect l="-2557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6B05642-D4ED-4802-8CDA-797F18D41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0403" y="777359"/>
            <a:ext cx="4245691" cy="31842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6109C3-1D82-4B8D-859E-7B710713BDD0}"/>
                  </a:ext>
                </a:extLst>
              </p:cNvPr>
              <p:cNvSpPr txBox="1"/>
              <p:nvPr/>
            </p:nvSpPr>
            <p:spPr>
              <a:xfrm>
                <a:off x="9120888" y="172994"/>
                <a:ext cx="215007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 = 7.5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6109C3-1D82-4B8D-859E-7B710713B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888" y="172994"/>
                <a:ext cx="2150076" cy="390748"/>
              </a:xfrm>
              <a:prstGeom prst="rect">
                <a:avLst/>
              </a:prstGeom>
              <a:blipFill>
                <a:blip r:embed="rId7"/>
                <a:stretch>
                  <a:fillRect l="-2266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46209BF-1079-4A9E-B125-5A954A42CE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7953" y="3673732"/>
            <a:ext cx="4245691" cy="3184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A82B82-56F6-4368-9C4E-D3DB24544EC4}"/>
                  </a:ext>
                </a:extLst>
              </p:cNvPr>
              <p:cNvSpPr txBox="1"/>
              <p:nvPr/>
            </p:nvSpPr>
            <p:spPr>
              <a:xfrm>
                <a:off x="5466247" y="3782109"/>
                <a:ext cx="215007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 = 10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A82B82-56F6-4368-9C4E-D3DB24544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47" y="3782109"/>
                <a:ext cx="2150076" cy="390748"/>
              </a:xfrm>
              <a:prstGeom prst="rect">
                <a:avLst/>
              </a:prstGeom>
              <a:blipFill>
                <a:blip r:embed="rId9"/>
                <a:stretch>
                  <a:fillRect l="-2557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32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93F1EB-61B4-4E0F-8A71-43E812FB0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152029"/>
              </p:ext>
            </p:extLst>
          </p:nvPr>
        </p:nvGraphicFramePr>
        <p:xfrm>
          <a:off x="100330" y="468630"/>
          <a:ext cx="8792639" cy="4777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17">
                  <a:extLst>
                    <a:ext uri="{9D8B030D-6E8A-4147-A177-3AD203B41FA5}">
                      <a16:colId xmlns:a16="http://schemas.microsoft.com/office/drawing/2014/main" val="3437935464"/>
                    </a:ext>
                  </a:extLst>
                </a:gridCol>
                <a:gridCol w="986155">
                  <a:extLst>
                    <a:ext uri="{9D8B030D-6E8A-4147-A177-3AD203B41FA5}">
                      <a16:colId xmlns:a16="http://schemas.microsoft.com/office/drawing/2014/main" val="1845571637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487080480"/>
                    </a:ext>
                  </a:extLst>
                </a:gridCol>
                <a:gridCol w="936942">
                  <a:extLst>
                    <a:ext uri="{9D8B030D-6E8A-4147-A177-3AD203B41FA5}">
                      <a16:colId xmlns:a16="http://schemas.microsoft.com/office/drawing/2014/main" val="1905796675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2223582799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1404500936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3370345042"/>
                    </a:ext>
                  </a:extLst>
                </a:gridCol>
                <a:gridCol w="1451405">
                  <a:extLst>
                    <a:ext uri="{9D8B030D-6E8A-4147-A177-3AD203B41FA5}">
                      <a16:colId xmlns:a16="http://schemas.microsoft.com/office/drawing/2014/main" val="4072289332"/>
                    </a:ext>
                  </a:extLst>
                </a:gridCol>
              </a:tblGrid>
              <a:tr h="7776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Objective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Objective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Elapsed time 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132805"/>
                  </a:ext>
                </a:extLst>
              </a:tr>
              <a:tr h="10192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3.214717e+04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0.3000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207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33395.9163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31782.835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31684.466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434.976054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66866"/>
                  </a:ext>
                </a:extLst>
              </a:tr>
              <a:tr h="777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2.935970e+04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0.3000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0.010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29360.2887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27436.570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27436.570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286.798322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06721"/>
                  </a:ext>
                </a:extLst>
              </a:tr>
              <a:tr h="1101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2.843652e+04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0.3000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0.023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28436.9533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26370.462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26370.462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274.446801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651104"/>
                  </a:ext>
                </a:extLst>
              </a:tr>
              <a:tr h="110183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2.804168e+04 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0.3000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0.010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167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28041.6755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25661.020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25661.020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322.133517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76378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A4B2FA0-35DF-4CEE-9EA9-B0E72960D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399" y="1135097"/>
            <a:ext cx="1564275" cy="1173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3BA175-3257-493D-B66D-E35B0013D057}"/>
                  </a:ext>
                </a:extLst>
              </p:cNvPr>
              <p:cNvSpPr txBox="1"/>
              <p:nvPr/>
            </p:nvSpPr>
            <p:spPr>
              <a:xfrm>
                <a:off x="10564674" y="1546932"/>
                <a:ext cx="215007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= 2.5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3BA175-3257-493D-B66D-E35B0013D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674" y="1546932"/>
                <a:ext cx="2150076" cy="390748"/>
              </a:xfrm>
              <a:prstGeom prst="rect">
                <a:avLst/>
              </a:prstGeom>
              <a:blipFill>
                <a:blip r:embed="rId3"/>
                <a:stretch>
                  <a:fillRect l="-2266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E9F2A8B-7CEB-4A02-A771-A2965F39C0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14" b="17154"/>
          <a:stretch/>
        </p:blipFill>
        <p:spPr>
          <a:xfrm>
            <a:off x="8908323" y="2141243"/>
            <a:ext cx="1679382" cy="868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1D942-6CAA-4F6C-B174-B04E13D8980D}"/>
                  </a:ext>
                </a:extLst>
              </p:cNvPr>
              <p:cNvSpPr txBox="1"/>
              <p:nvPr/>
            </p:nvSpPr>
            <p:spPr>
              <a:xfrm>
                <a:off x="10572351" y="2390279"/>
                <a:ext cx="215007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= 5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1D942-6CAA-4F6C-B174-B04E13D89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351" y="2390279"/>
                <a:ext cx="2150076" cy="390748"/>
              </a:xfrm>
              <a:prstGeom prst="rect">
                <a:avLst/>
              </a:prstGeom>
              <a:blipFill>
                <a:blip r:embed="rId5"/>
                <a:stretch>
                  <a:fillRect l="-2266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9CB4EFE-779B-471B-85D8-49C0FBED0D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98" t="13908" r="5653" b="13041"/>
          <a:stretch/>
        </p:blipFill>
        <p:spPr>
          <a:xfrm>
            <a:off x="9017025" y="3221066"/>
            <a:ext cx="1445740" cy="919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46DB2-5CC2-435A-AC55-9175259ABB0C}"/>
                  </a:ext>
                </a:extLst>
              </p:cNvPr>
              <p:cNvSpPr txBox="1"/>
              <p:nvPr/>
            </p:nvSpPr>
            <p:spPr>
              <a:xfrm>
                <a:off x="10572351" y="3429000"/>
                <a:ext cx="215007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= 7.5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46DB2-5CC2-435A-AC55-9175259AB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351" y="3429000"/>
                <a:ext cx="2150076" cy="390748"/>
              </a:xfrm>
              <a:prstGeom prst="rect">
                <a:avLst/>
              </a:prstGeom>
              <a:blipFill>
                <a:blip r:embed="rId7"/>
                <a:stretch>
                  <a:fillRect l="-2266" t="-781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8EC9A48-9CF8-4C4C-8AF0-DF4BACBBB9D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063" t="10161" r="6080" b="14717"/>
          <a:stretch/>
        </p:blipFill>
        <p:spPr>
          <a:xfrm>
            <a:off x="9017025" y="4279563"/>
            <a:ext cx="1445740" cy="948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E30FB6-B565-4261-8016-BE2EF5DD3996}"/>
                  </a:ext>
                </a:extLst>
              </p:cNvPr>
              <p:cNvSpPr txBox="1"/>
              <p:nvPr/>
            </p:nvSpPr>
            <p:spPr>
              <a:xfrm>
                <a:off x="10572351" y="4558553"/>
                <a:ext cx="215007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= 10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E30FB6-B565-4261-8016-BE2EF5DD3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351" y="4558553"/>
                <a:ext cx="2150076" cy="390748"/>
              </a:xfrm>
              <a:prstGeom prst="rect">
                <a:avLst/>
              </a:prstGeom>
              <a:blipFill>
                <a:blip r:embed="rId9"/>
                <a:stretch>
                  <a:fillRect l="-2266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27D777-21E3-4E2C-830E-FCCE3247A4D5}"/>
                  </a:ext>
                </a:extLst>
              </p:cNvPr>
              <p:cNvSpPr txBox="1"/>
              <p:nvPr/>
            </p:nvSpPr>
            <p:spPr>
              <a:xfrm>
                <a:off x="1606378" y="5708822"/>
                <a:ext cx="769826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Influence of height of the part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) on the design domain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27D777-21E3-4E2C-830E-FCCE3247A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378" y="5708822"/>
                <a:ext cx="7698260" cy="390748"/>
              </a:xfrm>
              <a:prstGeom prst="rect">
                <a:avLst/>
              </a:prstGeom>
              <a:blipFill>
                <a:blip r:embed="rId10"/>
                <a:stretch>
                  <a:fillRect l="-713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7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2C8759-C3F8-43D5-AC20-B3F1817B5C07}"/>
                  </a:ext>
                </a:extLst>
              </p:cNvPr>
              <p:cNvSpPr/>
              <p:nvPr/>
            </p:nvSpPr>
            <p:spPr>
              <a:xfrm>
                <a:off x="1594022" y="1711170"/>
                <a:ext cx="8723870" cy="1121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>
                    <a:latin typeface="Bookman Old Style" panose="02050604050505020204" pitchFamily="18" charset="0"/>
                  </a:rPr>
                  <a:t>Influence of distance along y-axis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3200" b="1" dirty="0">
                    <a:latin typeface="Bookman Old Style" panose="02050604050505020204" pitchFamily="18" charset="0"/>
                  </a:rPr>
                  <a:t>) on the design domain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2C8759-C3F8-43D5-AC20-B3F1817B5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22" y="1711170"/>
                <a:ext cx="8723870" cy="1121269"/>
              </a:xfrm>
              <a:prstGeom prst="rect">
                <a:avLst/>
              </a:prstGeom>
              <a:blipFill>
                <a:blip r:embed="rId2"/>
                <a:stretch>
                  <a:fillRect t="-7609" r="-419" b="-16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36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6FAAB-979E-4F0B-9B02-DB59965ECED6}"/>
                  </a:ext>
                </a:extLst>
              </p:cNvPr>
              <p:cNvSpPr txBox="1"/>
              <p:nvPr/>
            </p:nvSpPr>
            <p:spPr>
              <a:xfrm>
                <a:off x="1029730" y="1215081"/>
                <a:ext cx="9844216" cy="2890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Volume of bounding box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𝑏𝑏</m:t>
                        </m:r>
                      </m:sub>
                    </m:sSub>
                  </m:oMath>
                </a14:m>
                <a:r>
                  <a:rPr lang="en-US" sz="3200" dirty="0">
                    <a:latin typeface="Bookman Old Style" panose="02050604050505020204" pitchFamily="18" charset="0"/>
                  </a:rPr>
                  <a:t> ) = 1000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sup>
                    </m:sSup>
                  </m:oMath>
                </a14:m>
                <a:endParaRPr lang="en-US" sz="3200" dirty="0">
                  <a:latin typeface="Bookman Old Style" panose="0205060405050502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Volume ratio (</a:t>
                </a:r>
                <a:r>
                  <a:rPr lang="el-GR" sz="3200" dirty="0">
                    <a:latin typeface="Bookman Old Style" panose="02050604050505020204" pitchFamily="18" charset="0"/>
                  </a:rPr>
                  <a:t>ϱ</a:t>
                </a:r>
                <a:r>
                  <a:rPr lang="en-US" sz="3200" dirty="0">
                    <a:latin typeface="Bookman Old Style" panose="020506040505050202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>
                    <a:latin typeface="Bookman Old Style" panose="02050604050505020204" pitchFamily="18" charset="0"/>
                  </a:rPr>
                  <a:t> = 0.3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3200" dirty="0">
                  <a:latin typeface="Bookman Old Style" panose="0205060405050502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Height of the part(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200" dirty="0">
                    <a:latin typeface="Bookman Old Style" panose="02050604050505020204" pitchFamily="18" charset="0"/>
                  </a:rPr>
                  <a:t> ) = 10 mm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3200" dirty="0">
                    <a:latin typeface="Bookman Old Style" panose="02050604050505020204" pitchFamily="18" charset="0"/>
                  </a:rPr>
                  <a:t>Layer thickness (LT) = 0.3mm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6FAAB-979E-4F0B-9B02-DB59965EC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30" y="1215081"/>
                <a:ext cx="9844216" cy="2890471"/>
              </a:xfrm>
              <a:prstGeom prst="rect">
                <a:avLst/>
              </a:prstGeom>
              <a:blipFill>
                <a:blip r:embed="rId2"/>
                <a:stretch>
                  <a:fillRect l="-1424" t="-2743" b="-5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3230FC4-886B-496F-B3A9-25E70231AFD2}"/>
                  </a:ext>
                </a:extLst>
              </p:cNvPr>
              <p:cNvSpPr/>
              <p:nvPr/>
            </p:nvSpPr>
            <p:spPr>
              <a:xfrm>
                <a:off x="928624" y="4758471"/>
                <a:ext cx="10552376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Total cost (</a:t>
                </a:r>
                <a:r>
                  <a:rPr lang="en-US" sz="3200" b="1" dirty="0" err="1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tc</a:t>
                </a:r>
                <a:r>
                  <a:rPr lang="en-US" sz="3200" b="1" dirty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) </a:t>
                </a:r>
                <a:r>
                  <a:rPr lang="en-US" sz="3200" dirty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 = 87.58 + 145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 smtClean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rPr>
                      <m:t>0.</m:t>
                    </m:r>
                    <m:r>
                      <m:rPr>
                        <m:nor/>
                      </m:rPr>
                      <a:rPr lang="en-US" sz="3200" i="0" dirty="0" smtClean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sz="3200" dirty="0" smtClean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rPr>
                      <m:t>4356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 + 0.137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3230FC4-886B-496F-B3A9-25E70231A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24" y="4758471"/>
                <a:ext cx="10552376" cy="622735"/>
              </a:xfrm>
              <a:prstGeom prst="rect">
                <a:avLst/>
              </a:prstGeom>
              <a:blipFill>
                <a:blip r:embed="rId3"/>
                <a:stretch>
                  <a:fillRect l="-1444" t="-13725" r="-520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13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C57F88-CCCC-49C2-8E2C-6B578F09F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449"/>
            <a:ext cx="4306377" cy="3229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E1A229-F01C-4E3B-9DA3-4D778891E466}"/>
                  </a:ext>
                </a:extLst>
              </p:cNvPr>
              <p:cNvSpPr txBox="1"/>
              <p:nvPr/>
            </p:nvSpPr>
            <p:spPr>
              <a:xfrm>
                <a:off x="893307" y="399969"/>
                <a:ext cx="215007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= 2.5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E1A229-F01C-4E3B-9DA3-4D778891E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07" y="399969"/>
                <a:ext cx="2150076" cy="390748"/>
              </a:xfrm>
              <a:prstGeom prst="rect">
                <a:avLst/>
              </a:prstGeom>
              <a:blipFill>
                <a:blip r:embed="rId3"/>
                <a:stretch>
                  <a:fillRect l="-255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3A6D997-9AA7-4632-A2B9-3EAC7FEAC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592" y="719533"/>
            <a:ext cx="4102442" cy="3076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DBAE76-15C3-49F6-8C58-967CB83F772F}"/>
                  </a:ext>
                </a:extLst>
              </p:cNvPr>
              <p:cNvSpPr txBox="1"/>
              <p:nvPr/>
            </p:nvSpPr>
            <p:spPr>
              <a:xfrm>
                <a:off x="5326853" y="399969"/>
                <a:ext cx="215007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= 5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DBAE76-15C3-49F6-8C58-967CB83F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853" y="399969"/>
                <a:ext cx="2150076" cy="390748"/>
              </a:xfrm>
              <a:prstGeom prst="rect">
                <a:avLst/>
              </a:prstGeom>
              <a:blipFill>
                <a:blip r:embed="rId5"/>
                <a:stretch>
                  <a:fillRect l="-2550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386EF6F-BF8F-4675-B048-DDE99B7A3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9168" y="660983"/>
            <a:ext cx="4102443" cy="3076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61BE2B-1C73-4A29-B48C-E73D9AD935E9}"/>
                  </a:ext>
                </a:extLst>
              </p:cNvPr>
              <p:cNvSpPr txBox="1"/>
              <p:nvPr/>
            </p:nvSpPr>
            <p:spPr>
              <a:xfrm>
                <a:off x="9443466" y="399969"/>
                <a:ext cx="215007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= 7.5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61BE2B-1C73-4A29-B48C-E73D9AD93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466" y="399969"/>
                <a:ext cx="2150076" cy="390748"/>
              </a:xfrm>
              <a:prstGeom prst="rect">
                <a:avLst/>
              </a:prstGeom>
              <a:blipFill>
                <a:blip r:embed="rId7"/>
                <a:stretch>
                  <a:fillRect l="-2266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D0897AE-E87C-4948-984A-516876ABD8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3" t="12625" r="-363" b="14934"/>
          <a:stretch/>
        </p:blipFill>
        <p:spPr>
          <a:xfrm>
            <a:off x="3486010" y="4518312"/>
            <a:ext cx="4306376" cy="2339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9F31B-BEA5-4DED-9341-098CD5F3C132}"/>
                  </a:ext>
                </a:extLst>
              </p:cNvPr>
              <p:cNvSpPr txBox="1"/>
              <p:nvPr/>
            </p:nvSpPr>
            <p:spPr>
              <a:xfrm>
                <a:off x="5326853" y="4104983"/>
                <a:ext cx="215007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= 10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9F31B-BEA5-4DED-9341-098CD5F3C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853" y="4104983"/>
                <a:ext cx="2150076" cy="390748"/>
              </a:xfrm>
              <a:prstGeom prst="rect">
                <a:avLst/>
              </a:prstGeom>
              <a:blipFill>
                <a:blip r:embed="rId9"/>
                <a:stretch>
                  <a:fillRect l="-2550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24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93F1EB-61B4-4E0F-8A71-43E812FB0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072344"/>
              </p:ext>
            </p:extLst>
          </p:nvPr>
        </p:nvGraphicFramePr>
        <p:xfrm>
          <a:off x="100330" y="468631"/>
          <a:ext cx="8876563" cy="3806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17">
                  <a:extLst>
                    <a:ext uri="{9D8B030D-6E8A-4147-A177-3AD203B41FA5}">
                      <a16:colId xmlns:a16="http://schemas.microsoft.com/office/drawing/2014/main" val="3437935464"/>
                    </a:ext>
                  </a:extLst>
                </a:gridCol>
                <a:gridCol w="986155">
                  <a:extLst>
                    <a:ext uri="{9D8B030D-6E8A-4147-A177-3AD203B41FA5}">
                      <a16:colId xmlns:a16="http://schemas.microsoft.com/office/drawing/2014/main" val="1845571637"/>
                    </a:ext>
                  </a:extLst>
                </a:gridCol>
                <a:gridCol w="1020788">
                  <a:extLst>
                    <a:ext uri="{9D8B030D-6E8A-4147-A177-3AD203B41FA5}">
                      <a16:colId xmlns:a16="http://schemas.microsoft.com/office/drawing/2014/main" val="487080480"/>
                    </a:ext>
                  </a:extLst>
                </a:gridCol>
                <a:gridCol w="936942">
                  <a:extLst>
                    <a:ext uri="{9D8B030D-6E8A-4147-A177-3AD203B41FA5}">
                      <a16:colId xmlns:a16="http://schemas.microsoft.com/office/drawing/2014/main" val="1905796675"/>
                    </a:ext>
                  </a:extLst>
                </a:gridCol>
                <a:gridCol w="1187767">
                  <a:extLst>
                    <a:ext uri="{9D8B030D-6E8A-4147-A177-3AD203B41FA5}">
                      <a16:colId xmlns:a16="http://schemas.microsoft.com/office/drawing/2014/main" val="2223582799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1404500936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3370345042"/>
                    </a:ext>
                  </a:extLst>
                </a:gridCol>
                <a:gridCol w="1299084">
                  <a:extLst>
                    <a:ext uri="{9D8B030D-6E8A-4147-A177-3AD203B41FA5}">
                      <a16:colId xmlns:a16="http://schemas.microsoft.com/office/drawing/2014/main" val="4072289332"/>
                    </a:ext>
                  </a:extLst>
                </a:gridCol>
              </a:tblGrid>
              <a:tr h="6196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Objective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Objective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Elapsed time 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132805"/>
                  </a:ext>
                </a:extLst>
              </a:tr>
              <a:tr h="81211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4.105180e+04 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0.3000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0.010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136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41052.2221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40306.233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40306.230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198.626936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66866"/>
                  </a:ext>
                </a:extLst>
              </a:tr>
              <a:tr h="619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5.496486e+04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0.3000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0.014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54965.4450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54514.182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54514.182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102.933617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06721"/>
                  </a:ext>
                </a:extLst>
              </a:tr>
              <a:tr h="8779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7.022528e+04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0.3000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71220.5281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68764.216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68725.994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162.369220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651104"/>
                  </a:ext>
                </a:extLst>
              </a:tr>
              <a:tr h="8779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8.576559e+04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0.3000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85766.7670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85463.746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85463.746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155.567380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76378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A041223-F0A0-4B52-84B0-DC8383C21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6" t="12387" r="5596" b="12625"/>
          <a:stretch/>
        </p:blipFill>
        <p:spPr>
          <a:xfrm>
            <a:off x="9226378" y="931830"/>
            <a:ext cx="1421027" cy="913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674137-FC0C-4D82-968E-84385481488F}"/>
                  </a:ext>
                </a:extLst>
              </p:cNvPr>
              <p:cNvSpPr txBox="1"/>
              <p:nvPr/>
            </p:nvSpPr>
            <p:spPr>
              <a:xfrm>
                <a:off x="10647405" y="1312759"/>
                <a:ext cx="215007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= 2.5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674137-FC0C-4D82-968E-84385481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405" y="1312759"/>
                <a:ext cx="2150076" cy="390748"/>
              </a:xfrm>
              <a:prstGeom prst="rect">
                <a:avLst/>
              </a:prstGeom>
              <a:blipFill>
                <a:blip r:embed="rId3"/>
                <a:stretch>
                  <a:fillRect l="-2557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2138976-9BCE-4C40-9613-8B176B6C3F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96" t="10791" r="6156" b="15755"/>
          <a:stretch/>
        </p:blipFill>
        <p:spPr>
          <a:xfrm>
            <a:off x="9226378" y="1845014"/>
            <a:ext cx="1437916" cy="913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81B6A3-23D8-46F0-AE27-B1DCFEEF0AA5}"/>
                  </a:ext>
                </a:extLst>
              </p:cNvPr>
              <p:cNvSpPr txBox="1"/>
              <p:nvPr/>
            </p:nvSpPr>
            <p:spPr>
              <a:xfrm>
                <a:off x="10647405" y="2271597"/>
                <a:ext cx="215007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= 5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81B6A3-23D8-46F0-AE27-B1DCFEEF0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405" y="2271597"/>
                <a:ext cx="2150076" cy="390748"/>
              </a:xfrm>
              <a:prstGeom prst="rect">
                <a:avLst/>
              </a:prstGeom>
              <a:blipFill>
                <a:blip r:embed="rId5"/>
                <a:stretch>
                  <a:fillRect l="-255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4AE5D6C-E1BC-4A6F-8759-C790A5D90A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82" t="8803" r="6675" b="15860"/>
          <a:stretch/>
        </p:blipFill>
        <p:spPr>
          <a:xfrm>
            <a:off x="9226378" y="2736050"/>
            <a:ext cx="1421026" cy="935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00E3BD-651C-4EBC-8B3B-9EA8FB101428}"/>
                  </a:ext>
                </a:extLst>
              </p:cNvPr>
              <p:cNvSpPr txBox="1"/>
              <p:nvPr/>
            </p:nvSpPr>
            <p:spPr>
              <a:xfrm>
                <a:off x="10647404" y="3088928"/>
                <a:ext cx="215007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= 7.5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00E3BD-651C-4EBC-8B3B-9EA8FB101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404" y="3088928"/>
                <a:ext cx="2150076" cy="390748"/>
              </a:xfrm>
              <a:prstGeom prst="rect">
                <a:avLst/>
              </a:prstGeom>
              <a:blipFill>
                <a:blip r:embed="rId7"/>
                <a:stretch>
                  <a:fillRect l="-255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0109B05-2510-426D-A075-7FEEB570AB8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791" t="12625" r="7276" b="14934"/>
          <a:stretch/>
        </p:blipFill>
        <p:spPr>
          <a:xfrm>
            <a:off x="9226378" y="3649234"/>
            <a:ext cx="1427567" cy="913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9195DB-9B02-43B8-92EB-8E0BCF4F5F09}"/>
                  </a:ext>
                </a:extLst>
              </p:cNvPr>
              <p:cNvSpPr txBox="1"/>
              <p:nvPr/>
            </p:nvSpPr>
            <p:spPr>
              <a:xfrm>
                <a:off x="10664294" y="3910452"/>
                <a:ext cx="215007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= 10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9195DB-9B02-43B8-92EB-8E0BCF4F5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294" y="3910452"/>
                <a:ext cx="2150076" cy="390748"/>
              </a:xfrm>
              <a:prstGeom prst="rect">
                <a:avLst/>
              </a:prstGeom>
              <a:blipFill>
                <a:blip r:embed="rId9"/>
                <a:stretch>
                  <a:fillRect l="-2266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A71697-1E1B-44F3-A484-4EE72EA92389}"/>
                  </a:ext>
                </a:extLst>
              </p:cNvPr>
              <p:cNvSpPr txBox="1"/>
              <p:nvPr/>
            </p:nvSpPr>
            <p:spPr>
              <a:xfrm>
                <a:off x="1124464" y="4757352"/>
                <a:ext cx="769826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Influence of distance along y-axis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Bookman Old Style" panose="02050604050505020204" pitchFamily="18" charset="0"/>
                  </a:rPr>
                  <a:t>) on the design domain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A71697-1E1B-44F3-A484-4EE72EA92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464" y="4757352"/>
                <a:ext cx="7698260" cy="390748"/>
              </a:xfrm>
              <a:prstGeom prst="rect">
                <a:avLst/>
              </a:prstGeom>
              <a:blipFill>
                <a:blip r:embed="rId10"/>
                <a:stretch>
                  <a:fillRect l="-633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90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2C8759-C3F8-43D5-AC20-B3F1817B5C07}"/>
                  </a:ext>
                </a:extLst>
              </p:cNvPr>
              <p:cNvSpPr/>
              <p:nvPr/>
            </p:nvSpPr>
            <p:spPr>
              <a:xfrm>
                <a:off x="1594022" y="1711170"/>
                <a:ext cx="872387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>
                    <a:latin typeface="Bookman Old Style" panose="02050604050505020204" pitchFamily="18" charset="0"/>
                  </a:rPr>
                  <a:t>Influence of Layer Thickness 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𝑳𝑻</m:t>
                    </m:r>
                  </m:oMath>
                </a14:m>
                <a:r>
                  <a:rPr lang="en-US" sz="3200" b="1" dirty="0">
                    <a:latin typeface="Bookman Old Style" panose="02050604050505020204" pitchFamily="18" charset="0"/>
                  </a:rPr>
                  <a:t>) on the design domain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2C8759-C3F8-43D5-AC20-B3F1817B5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22" y="1711170"/>
                <a:ext cx="8723870" cy="1077218"/>
              </a:xfrm>
              <a:prstGeom prst="rect">
                <a:avLst/>
              </a:prstGeom>
              <a:blipFill>
                <a:blip r:embed="rId2"/>
                <a:stretch>
                  <a:fillRect l="-1606" t="-7955" r="-3142" b="-1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95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794</Words>
  <Application>Microsoft Office PowerPoint</Application>
  <PresentationFormat>Widescreen</PresentationFormat>
  <Paragraphs>284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Bookman Old Style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ELVIS</dc:creator>
  <cp:lastModifiedBy>ELVIS</cp:lastModifiedBy>
  <cp:revision>53</cp:revision>
  <dcterms:created xsi:type="dcterms:W3CDTF">2019-12-19T03:46:37Z</dcterms:created>
  <dcterms:modified xsi:type="dcterms:W3CDTF">2019-12-22T15:15:41Z</dcterms:modified>
</cp:coreProperties>
</file>