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9" d="100"/>
          <a:sy n="39" d="100"/>
        </p:scale>
        <p:origin x="1684" y="4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vino%20barchart.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vino%20piechart.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s>
    <c:plotArea>
      <c:layout/>
      <c:barChart>
        <c:barDir val="col"/>
        <c:grouping val="stacked"/>
        <c:varyColors val="0"/>
        <c:ser>
          <c:idx val="0"/>
          <c:order val="0"/>
          <c:tx>
            <c:v>Female - Fixed Term - Average of Salary</c:v>
          </c:tx>
          <c:spPr>
            <a:solidFill>
              <a:schemeClr val="accent1"/>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86558.58</c:v>
              </c:pt>
              <c:pt idx="10">
                <c:v>0</c:v>
              </c:pt>
              <c:pt idx="11">
                <c:v>0</c:v>
              </c:pt>
              <c:pt idx="12">
                <c:v>0</c:v>
              </c:pt>
              <c:pt idx="13">
                <c:v>0</c:v>
              </c:pt>
              <c:pt idx="14">
                <c:v>0</c:v>
              </c:pt>
              <c:pt idx="15">
                <c:v>0</c:v>
              </c:pt>
              <c:pt idx="16">
                <c:v>0</c:v>
              </c:pt>
              <c:pt idx="17">
                <c:v>0</c:v>
              </c:pt>
              <c:pt idx="18">
                <c:v>31042.51</c:v>
              </c:pt>
              <c:pt idx="19">
                <c:v>0</c:v>
              </c:pt>
              <c:pt idx="20">
                <c:v>0</c:v>
              </c:pt>
              <c:pt idx="21">
                <c:v>0</c:v>
              </c:pt>
              <c:pt idx="22">
                <c:v>0</c:v>
              </c:pt>
              <c:pt idx="23">
                <c:v>51165.37</c:v>
              </c:pt>
              <c:pt idx="24">
                <c:v>0</c:v>
              </c:pt>
              <c:pt idx="25">
                <c:v>0</c:v>
              </c:pt>
              <c:pt idx="26">
                <c:v>0</c:v>
              </c:pt>
              <c:pt idx="27">
                <c:v>0</c:v>
              </c:pt>
              <c:pt idx="28">
                <c:v>0</c:v>
              </c:pt>
              <c:pt idx="29">
                <c:v>0</c:v>
              </c:pt>
              <c:pt idx="30">
                <c:v>99683.67</c:v>
              </c:pt>
              <c:pt idx="31">
                <c:v>0</c:v>
              </c:pt>
              <c:pt idx="32">
                <c:v>0</c:v>
              </c:pt>
              <c:pt idx="33">
                <c:v>0</c:v>
              </c:pt>
              <c:pt idx="34">
                <c:v>0</c:v>
              </c:pt>
              <c:pt idx="35">
                <c:v>0</c:v>
              </c:pt>
              <c:pt idx="36">
                <c:v>0</c:v>
              </c:pt>
              <c:pt idx="37">
                <c:v>0</c:v>
              </c:pt>
              <c:pt idx="38">
                <c:v>0</c:v>
              </c:pt>
              <c:pt idx="39">
                <c:v>104038.9</c:v>
              </c:pt>
              <c:pt idx="40">
                <c:v>0</c:v>
              </c:pt>
              <c:pt idx="41">
                <c:v>101187.36</c:v>
              </c:pt>
              <c:pt idx="42">
                <c:v>0</c:v>
              </c:pt>
            </c:numLit>
          </c:val>
          <c:extLst>
            <c:ext xmlns:c16="http://schemas.microsoft.com/office/drawing/2014/chart" uri="{C3380CC4-5D6E-409C-BE32-E72D297353CC}">
              <c16:uniqueId val="{00000000-64E3-4448-91D0-6062274C1769}"/>
            </c:ext>
          </c:extLst>
        </c:ser>
        <c:ser>
          <c:idx val="1"/>
          <c:order val="1"/>
          <c:tx>
            <c:v>Female - Fixed Term - Count of Emp ID</c:v>
          </c:tx>
          <c:spPr>
            <a:solidFill>
              <a:schemeClr val="accent2"/>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1</c:v>
              </c:pt>
              <c:pt idx="10">
                <c:v>0</c:v>
              </c:pt>
              <c:pt idx="11">
                <c:v>0</c:v>
              </c:pt>
              <c:pt idx="12">
                <c:v>0</c:v>
              </c:pt>
              <c:pt idx="13">
                <c:v>0</c:v>
              </c:pt>
              <c:pt idx="14">
                <c:v>0</c:v>
              </c:pt>
              <c:pt idx="15">
                <c:v>0</c:v>
              </c:pt>
              <c:pt idx="16">
                <c:v>0</c:v>
              </c:pt>
              <c:pt idx="17">
                <c:v>0</c:v>
              </c:pt>
              <c:pt idx="18">
                <c:v>1</c:v>
              </c:pt>
              <c:pt idx="19">
                <c:v>0</c:v>
              </c:pt>
              <c:pt idx="20">
                <c:v>0</c:v>
              </c:pt>
              <c:pt idx="21">
                <c:v>0</c:v>
              </c:pt>
              <c:pt idx="22">
                <c:v>0</c:v>
              </c:pt>
              <c:pt idx="23">
                <c:v>1</c:v>
              </c:pt>
              <c:pt idx="24">
                <c:v>0</c:v>
              </c:pt>
              <c:pt idx="25">
                <c:v>0</c:v>
              </c:pt>
              <c:pt idx="26">
                <c:v>0</c:v>
              </c:pt>
              <c:pt idx="27">
                <c:v>0</c:v>
              </c:pt>
              <c:pt idx="28">
                <c:v>0</c:v>
              </c:pt>
              <c:pt idx="29">
                <c:v>0</c:v>
              </c:pt>
              <c:pt idx="30">
                <c:v>1</c:v>
              </c:pt>
              <c:pt idx="31">
                <c:v>0</c:v>
              </c:pt>
              <c:pt idx="32">
                <c:v>0</c:v>
              </c:pt>
              <c:pt idx="33">
                <c:v>0</c:v>
              </c:pt>
              <c:pt idx="34">
                <c:v>0</c:v>
              </c:pt>
              <c:pt idx="35">
                <c:v>0</c:v>
              </c:pt>
              <c:pt idx="36">
                <c:v>0</c:v>
              </c:pt>
              <c:pt idx="37">
                <c:v>0</c:v>
              </c:pt>
              <c:pt idx="38">
                <c:v>0</c:v>
              </c:pt>
              <c:pt idx="39">
                <c:v>1</c:v>
              </c:pt>
              <c:pt idx="40">
                <c:v>0</c:v>
              </c:pt>
              <c:pt idx="41">
                <c:v>1</c:v>
              </c:pt>
              <c:pt idx="42">
                <c:v>0</c:v>
              </c:pt>
            </c:numLit>
          </c:val>
          <c:extLst>
            <c:ext xmlns:c16="http://schemas.microsoft.com/office/drawing/2014/chart" uri="{C3380CC4-5D6E-409C-BE32-E72D297353CC}">
              <c16:uniqueId val="{00000001-64E3-4448-91D0-6062274C1769}"/>
            </c:ext>
          </c:extLst>
        </c:ser>
        <c:ser>
          <c:idx val="2"/>
          <c:order val="2"/>
          <c:tx>
            <c:v>Female - Permanent - Average of Salary</c:v>
          </c:tx>
          <c:spPr>
            <a:solidFill>
              <a:schemeClr val="accent3"/>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68887.839999999997</c:v>
              </c:pt>
              <c:pt idx="4">
                <c:v>44845.33</c:v>
              </c:pt>
              <c:pt idx="5">
                <c:v>0</c:v>
              </c:pt>
              <c:pt idx="6">
                <c:v>0</c:v>
              </c:pt>
              <c:pt idx="7">
                <c:v>80695.740000000005</c:v>
              </c:pt>
              <c:pt idx="8">
                <c:v>70649.460000000006</c:v>
              </c:pt>
              <c:pt idx="9">
                <c:v>0</c:v>
              </c:pt>
              <c:pt idx="10">
                <c:v>0</c:v>
              </c:pt>
              <c:pt idx="11">
                <c:v>0</c:v>
              </c:pt>
              <c:pt idx="12">
                <c:v>0</c:v>
              </c:pt>
              <c:pt idx="13">
                <c:v>0</c:v>
              </c:pt>
              <c:pt idx="14">
                <c:v>0</c:v>
              </c:pt>
              <c:pt idx="15">
                <c:v>0</c:v>
              </c:pt>
              <c:pt idx="16">
                <c:v>0</c:v>
              </c:pt>
              <c:pt idx="17">
                <c:v>69719.570000000007</c:v>
              </c:pt>
              <c:pt idx="18">
                <c:v>0</c:v>
              </c:pt>
              <c:pt idx="19">
                <c:v>55524.92</c:v>
              </c:pt>
              <c:pt idx="20">
                <c:v>0</c:v>
              </c:pt>
              <c:pt idx="21">
                <c:v>0</c:v>
              </c:pt>
              <c:pt idx="22">
                <c:v>0</c:v>
              </c:pt>
              <c:pt idx="23">
                <c:v>0</c:v>
              </c:pt>
              <c:pt idx="24">
                <c:v>0</c:v>
              </c:pt>
              <c:pt idx="25">
                <c:v>38438.239999999998</c:v>
              </c:pt>
              <c:pt idx="26">
                <c:v>0</c:v>
              </c:pt>
              <c:pt idx="27">
                <c:v>75475.929999999993</c:v>
              </c:pt>
              <c:pt idx="28">
                <c:v>66865.490000000005</c:v>
              </c:pt>
              <c:pt idx="29">
                <c:v>42154.974999999999</c:v>
              </c:pt>
              <c:pt idx="30">
                <c:v>0</c:v>
              </c:pt>
              <c:pt idx="31">
                <c:v>84762.76</c:v>
              </c:pt>
              <c:pt idx="32">
                <c:v>41934.71</c:v>
              </c:pt>
              <c:pt idx="33">
                <c:v>42161.77</c:v>
              </c:pt>
              <c:pt idx="34">
                <c:v>89690.38</c:v>
              </c:pt>
              <c:pt idx="35">
                <c:v>0</c:v>
              </c:pt>
              <c:pt idx="36">
                <c:v>69057.320000000007</c:v>
              </c:pt>
              <c:pt idx="37">
                <c:v>0</c:v>
              </c:pt>
              <c:pt idx="38">
                <c:v>0</c:v>
              </c:pt>
              <c:pt idx="39">
                <c:v>75974.990000000005</c:v>
              </c:pt>
              <c:pt idx="40">
                <c:v>0</c:v>
              </c:pt>
              <c:pt idx="41">
                <c:v>0</c:v>
              </c:pt>
              <c:pt idx="42">
                <c:v>0</c:v>
              </c:pt>
            </c:numLit>
          </c:val>
          <c:extLst>
            <c:ext xmlns:c16="http://schemas.microsoft.com/office/drawing/2014/chart" uri="{C3380CC4-5D6E-409C-BE32-E72D297353CC}">
              <c16:uniqueId val="{00000002-64E3-4448-91D0-6062274C1769}"/>
            </c:ext>
          </c:extLst>
        </c:ser>
        <c:ser>
          <c:idx val="3"/>
          <c:order val="3"/>
          <c:tx>
            <c:v>Female - Permanent - Count of Emp ID</c:v>
          </c:tx>
          <c:spPr>
            <a:solidFill>
              <a:schemeClr val="accent4"/>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1</c:v>
              </c:pt>
              <c:pt idx="4">
                <c:v>1</c:v>
              </c:pt>
              <c:pt idx="5">
                <c:v>0</c:v>
              </c:pt>
              <c:pt idx="6">
                <c:v>0</c:v>
              </c:pt>
              <c:pt idx="7">
                <c:v>1</c:v>
              </c:pt>
              <c:pt idx="8">
                <c:v>1</c:v>
              </c:pt>
              <c:pt idx="9">
                <c:v>0</c:v>
              </c:pt>
              <c:pt idx="10">
                <c:v>0</c:v>
              </c:pt>
              <c:pt idx="11">
                <c:v>0</c:v>
              </c:pt>
              <c:pt idx="12">
                <c:v>0</c:v>
              </c:pt>
              <c:pt idx="13">
                <c:v>0</c:v>
              </c:pt>
              <c:pt idx="14">
                <c:v>0</c:v>
              </c:pt>
              <c:pt idx="15">
                <c:v>0</c:v>
              </c:pt>
              <c:pt idx="16">
                <c:v>0</c:v>
              </c:pt>
              <c:pt idx="17">
                <c:v>2</c:v>
              </c:pt>
              <c:pt idx="18">
                <c:v>0</c:v>
              </c:pt>
              <c:pt idx="19">
                <c:v>3</c:v>
              </c:pt>
              <c:pt idx="20">
                <c:v>0</c:v>
              </c:pt>
              <c:pt idx="21">
                <c:v>0</c:v>
              </c:pt>
              <c:pt idx="22">
                <c:v>0</c:v>
              </c:pt>
              <c:pt idx="23">
                <c:v>0</c:v>
              </c:pt>
              <c:pt idx="24">
                <c:v>0</c:v>
              </c:pt>
              <c:pt idx="25">
                <c:v>1</c:v>
              </c:pt>
              <c:pt idx="26">
                <c:v>0</c:v>
              </c:pt>
              <c:pt idx="27">
                <c:v>1</c:v>
              </c:pt>
              <c:pt idx="28">
                <c:v>1</c:v>
              </c:pt>
              <c:pt idx="29">
                <c:v>2</c:v>
              </c:pt>
              <c:pt idx="30">
                <c:v>0</c:v>
              </c:pt>
              <c:pt idx="31">
                <c:v>1</c:v>
              </c:pt>
              <c:pt idx="32">
                <c:v>1</c:v>
              </c:pt>
              <c:pt idx="33">
                <c:v>1</c:v>
              </c:pt>
              <c:pt idx="34">
                <c:v>1</c:v>
              </c:pt>
              <c:pt idx="35">
                <c:v>0</c:v>
              </c:pt>
              <c:pt idx="36">
                <c:v>1</c:v>
              </c:pt>
              <c:pt idx="37">
                <c:v>0</c:v>
              </c:pt>
              <c:pt idx="38">
                <c:v>0</c:v>
              </c:pt>
              <c:pt idx="39">
                <c:v>1</c:v>
              </c:pt>
              <c:pt idx="40">
                <c:v>0</c:v>
              </c:pt>
              <c:pt idx="41">
                <c:v>0</c:v>
              </c:pt>
              <c:pt idx="42">
                <c:v>0</c:v>
              </c:pt>
            </c:numLit>
          </c:val>
          <c:extLst>
            <c:ext xmlns:c16="http://schemas.microsoft.com/office/drawing/2014/chart" uri="{C3380CC4-5D6E-409C-BE32-E72D297353CC}">
              <c16:uniqueId val="{00000003-64E3-4448-91D0-6062274C1769}"/>
            </c:ext>
          </c:extLst>
        </c:ser>
        <c:ser>
          <c:idx val="4"/>
          <c:order val="4"/>
          <c:tx>
            <c:v>Female - Temporary - Average of Salary</c:v>
          </c:tx>
          <c:spPr>
            <a:solidFill>
              <a:schemeClr val="accent5"/>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71823.56</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89829.33</c:v>
              </c:pt>
              <c:pt idx="26">
                <c:v>0</c:v>
              </c:pt>
              <c:pt idx="27">
                <c:v>0</c:v>
              </c:pt>
              <c:pt idx="28">
                <c:v>0</c:v>
              </c:pt>
              <c:pt idx="29">
                <c:v>0</c:v>
              </c:pt>
              <c:pt idx="30">
                <c:v>59434.18</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4-64E3-4448-91D0-6062274C1769}"/>
            </c:ext>
          </c:extLst>
        </c:ser>
        <c:ser>
          <c:idx val="5"/>
          <c:order val="5"/>
          <c:tx>
            <c:v>Female - Temporary - Count of Emp ID</c:v>
          </c:tx>
          <c:spPr>
            <a:solidFill>
              <a:schemeClr val="accent6"/>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2</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c:v>
              </c:pt>
              <c:pt idx="26">
                <c:v>0</c:v>
              </c:pt>
              <c:pt idx="27">
                <c:v>0</c:v>
              </c:pt>
              <c:pt idx="28">
                <c:v>0</c:v>
              </c:pt>
              <c:pt idx="29">
                <c:v>0</c:v>
              </c:pt>
              <c:pt idx="30">
                <c:v>1</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5-64E3-4448-91D0-6062274C1769}"/>
            </c:ext>
          </c:extLst>
        </c:ser>
        <c:ser>
          <c:idx val="6"/>
          <c:order val="6"/>
          <c:tx>
            <c:v>Male - Fixed Term - Average of Salary</c:v>
          </c:tx>
          <c:spPr>
            <a:solidFill>
              <a:schemeClr val="accent1">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39784.239999999998</c:v>
              </c:pt>
              <c:pt idx="7">
                <c:v>0</c:v>
              </c:pt>
              <c:pt idx="8">
                <c:v>0</c:v>
              </c:pt>
              <c:pt idx="9">
                <c:v>0</c:v>
              </c:pt>
              <c:pt idx="10">
                <c:v>0</c:v>
              </c:pt>
              <c:pt idx="11">
                <c:v>0</c:v>
              </c:pt>
              <c:pt idx="12">
                <c:v>72876.91</c:v>
              </c:pt>
              <c:pt idx="13">
                <c:v>0</c:v>
              </c:pt>
              <c:pt idx="14">
                <c:v>0</c:v>
              </c:pt>
              <c:pt idx="15">
                <c:v>0</c:v>
              </c:pt>
              <c:pt idx="16">
                <c:v>0</c:v>
              </c:pt>
              <c:pt idx="17">
                <c:v>0</c:v>
              </c:pt>
              <c:pt idx="18">
                <c:v>0</c:v>
              </c:pt>
              <c:pt idx="19">
                <c:v>72843.23</c:v>
              </c:pt>
              <c:pt idx="20">
                <c:v>0</c:v>
              </c:pt>
              <c:pt idx="21">
                <c:v>0</c:v>
              </c:pt>
              <c:pt idx="22">
                <c:v>0</c:v>
              </c:pt>
              <c:pt idx="23">
                <c:v>0</c:v>
              </c:pt>
              <c:pt idx="24">
                <c:v>0</c:v>
              </c:pt>
              <c:pt idx="25">
                <c:v>0</c:v>
              </c:pt>
              <c:pt idx="26">
                <c:v>106775.14</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112778.28</c:v>
              </c:pt>
            </c:numLit>
          </c:val>
          <c:extLst>
            <c:ext xmlns:c16="http://schemas.microsoft.com/office/drawing/2014/chart" uri="{C3380CC4-5D6E-409C-BE32-E72D297353CC}">
              <c16:uniqueId val="{00000006-64E3-4448-91D0-6062274C1769}"/>
            </c:ext>
          </c:extLst>
        </c:ser>
        <c:ser>
          <c:idx val="7"/>
          <c:order val="7"/>
          <c:tx>
            <c:v>Male - Fixed Term - Count of Emp ID</c:v>
          </c:tx>
          <c:spPr>
            <a:solidFill>
              <a:schemeClr val="accent2">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1</c:v>
              </c:pt>
              <c:pt idx="3">
                <c:v>0</c:v>
              </c:pt>
              <c:pt idx="4">
                <c:v>0</c:v>
              </c:pt>
              <c:pt idx="5">
                <c:v>0</c:v>
              </c:pt>
              <c:pt idx="6">
                <c:v>1</c:v>
              </c:pt>
              <c:pt idx="7">
                <c:v>0</c:v>
              </c:pt>
              <c:pt idx="8">
                <c:v>0</c:v>
              </c:pt>
              <c:pt idx="9">
                <c:v>0</c:v>
              </c:pt>
              <c:pt idx="10">
                <c:v>0</c:v>
              </c:pt>
              <c:pt idx="11">
                <c:v>0</c:v>
              </c:pt>
              <c:pt idx="12">
                <c:v>1</c:v>
              </c:pt>
              <c:pt idx="13">
                <c:v>0</c:v>
              </c:pt>
              <c:pt idx="14">
                <c:v>0</c:v>
              </c:pt>
              <c:pt idx="15">
                <c:v>0</c:v>
              </c:pt>
              <c:pt idx="16">
                <c:v>0</c:v>
              </c:pt>
              <c:pt idx="17">
                <c:v>0</c:v>
              </c:pt>
              <c:pt idx="18">
                <c:v>0</c:v>
              </c:pt>
              <c:pt idx="19">
                <c:v>1</c:v>
              </c:pt>
              <c:pt idx="20">
                <c:v>0</c:v>
              </c:pt>
              <c:pt idx="21">
                <c:v>0</c:v>
              </c:pt>
              <c:pt idx="22">
                <c:v>0</c:v>
              </c:pt>
              <c:pt idx="23">
                <c:v>0</c:v>
              </c:pt>
              <c:pt idx="24">
                <c:v>0</c:v>
              </c:pt>
              <c:pt idx="25">
                <c:v>0</c:v>
              </c:pt>
              <c:pt idx="26">
                <c:v>2</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c:v>
              </c:pt>
            </c:numLit>
          </c:val>
          <c:extLst>
            <c:ext xmlns:c16="http://schemas.microsoft.com/office/drawing/2014/chart" uri="{C3380CC4-5D6E-409C-BE32-E72D297353CC}">
              <c16:uniqueId val="{00000007-64E3-4448-91D0-6062274C1769}"/>
            </c:ext>
          </c:extLst>
        </c:ser>
        <c:ser>
          <c:idx val="8"/>
          <c:order val="8"/>
          <c:tx>
            <c:v>Male - Permanent - Average of Salary</c:v>
          </c:tx>
          <c:spPr>
            <a:solidFill>
              <a:schemeClr val="accent3">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91645.04</c:v>
              </c:pt>
              <c:pt idx="1">
                <c:v>0</c:v>
              </c:pt>
              <c:pt idx="2">
                <c:v>67633.850000000006</c:v>
              </c:pt>
              <c:pt idx="3">
                <c:v>43231.360000000001</c:v>
              </c:pt>
              <c:pt idx="4">
                <c:v>0</c:v>
              </c:pt>
              <c:pt idx="5">
                <c:v>80169.42</c:v>
              </c:pt>
              <c:pt idx="6">
                <c:v>0</c:v>
              </c:pt>
              <c:pt idx="7">
                <c:v>88438.033333333326</c:v>
              </c:pt>
              <c:pt idx="8">
                <c:v>71371.37</c:v>
              </c:pt>
              <c:pt idx="9">
                <c:v>0</c:v>
              </c:pt>
              <c:pt idx="10">
                <c:v>0</c:v>
              </c:pt>
              <c:pt idx="11">
                <c:v>50855.53</c:v>
              </c:pt>
              <c:pt idx="12">
                <c:v>0</c:v>
              </c:pt>
              <c:pt idx="13">
                <c:v>0</c:v>
              </c:pt>
              <c:pt idx="14">
                <c:v>0</c:v>
              </c:pt>
              <c:pt idx="15">
                <c:v>33286.29</c:v>
              </c:pt>
              <c:pt idx="16">
                <c:v>0</c:v>
              </c:pt>
              <c:pt idx="17">
                <c:v>0</c:v>
              </c:pt>
              <c:pt idx="18">
                <c:v>89838.77</c:v>
              </c:pt>
              <c:pt idx="19">
                <c:v>0</c:v>
              </c:pt>
              <c:pt idx="20">
                <c:v>37362.300000000003</c:v>
              </c:pt>
              <c:pt idx="21">
                <c:v>65699.02</c:v>
              </c:pt>
              <c:pt idx="22">
                <c:v>76932.600000000006</c:v>
              </c:pt>
              <c:pt idx="23">
                <c:v>0</c:v>
              </c:pt>
              <c:pt idx="24">
                <c:v>112645.99</c:v>
              </c:pt>
              <c:pt idx="25">
                <c:v>0</c:v>
              </c:pt>
              <c:pt idx="26">
                <c:v>115191.38</c:v>
              </c:pt>
              <c:pt idx="27">
                <c:v>111229.47</c:v>
              </c:pt>
              <c:pt idx="28">
                <c:v>0</c:v>
              </c:pt>
              <c:pt idx="29">
                <c:v>0</c:v>
              </c:pt>
              <c:pt idx="30">
                <c:v>0</c:v>
              </c:pt>
              <c:pt idx="31">
                <c:v>32192.15</c:v>
              </c:pt>
              <c:pt idx="32">
                <c:v>0</c:v>
              </c:pt>
              <c:pt idx="33">
                <c:v>0</c:v>
              </c:pt>
              <c:pt idx="34">
                <c:v>0</c:v>
              </c:pt>
              <c:pt idx="35">
                <c:v>0</c:v>
              </c:pt>
              <c:pt idx="36">
                <c:v>0</c:v>
              </c:pt>
              <c:pt idx="37">
                <c:v>0</c:v>
              </c:pt>
              <c:pt idx="38">
                <c:v>0</c:v>
              </c:pt>
              <c:pt idx="39">
                <c:v>0</c:v>
              </c:pt>
              <c:pt idx="40">
                <c:v>59258.19</c:v>
              </c:pt>
              <c:pt idx="41">
                <c:v>0</c:v>
              </c:pt>
              <c:pt idx="42">
                <c:v>0</c:v>
              </c:pt>
            </c:numLit>
          </c:val>
          <c:extLst>
            <c:ext xmlns:c16="http://schemas.microsoft.com/office/drawing/2014/chart" uri="{C3380CC4-5D6E-409C-BE32-E72D297353CC}">
              <c16:uniqueId val="{00000008-64E3-4448-91D0-6062274C1769}"/>
            </c:ext>
          </c:extLst>
        </c:ser>
        <c:ser>
          <c:idx val="9"/>
          <c:order val="9"/>
          <c:tx>
            <c:v>Male - Permanent - Count of Emp ID</c:v>
          </c:tx>
          <c:spPr>
            <a:solidFill>
              <a:schemeClr val="accent4">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1</c:v>
              </c:pt>
              <c:pt idx="1">
                <c:v>0</c:v>
              </c:pt>
              <c:pt idx="2">
                <c:v>1</c:v>
              </c:pt>
              <c:pt idx="3">
                <c:v>2</c:v>
              </c:pt>
              <c:pt idx="4">
                <c:v>0</c:v>
              </c:pt>
              <c:pt idx="5">
                <c:v>1</c:v>
              </c:pt>
              <c:pt idx="6">
                <c:v>0</c:v>
              </c:pt>
              <c:pt idx="7">
                <c:v>3</c:v>
              </c:pt>
              <c:pt idx="8">
                <c:v>1</c:v>
              </c:pt>
              <c:pt idx="9">
                <c:v>0</c:v>
              </c:pt>
              <c:pt idx="10">
                <c:v>0</c:v>
              </c:pt>
              <c:pt idx="11">
                <c:v>1</c:v>
              </c:pt>
              <c:pt idx="12">
                <c:v>0</c:v>
              </c:pt>
              <c:pt idx="13">
                <c:v>0</c:v>
              </c:pt>
              <c:pt idx="14">
                <c:v>0</c:v>
              </c:pt>
              <c:pt idx="15">
                <c:v>2</c:v>
              </c:pt>
              <c:pt idx="16">
                <c:v>0</c:v>
              </c:pt>
              <c:pt idx="17">
                <c:v>0</c:v>
              </c:pt>
              <c:pt idx="18">
                <c:v>1</c:v>
              </c:pt>
              <c:pt idx="19">
                <c:v>0</c:v>
              </c:pt>
              <c:pt idx="20">
                <c:v>1</c:v>
              </c:pt>
              <c:pt idx="21">
                <c:v>1</c:v>
              </c:pt>
              <c:pt idx="22">
                <c:v>1</c:v>
              </c:pt>
              <c:pt idx="23">
                <c:v>0</c:v>
              </c:pt>
              <c:pt idx="24">
                <c:v>1</c:v>
              </c:pt>
              <c:pt idx="25">
                <c:v>0</c:v>
              </c:pt>
              <c:pt idx="26">
                <c:v>1</c:v>
              </c:pt>
              <c:pt idx="27">
                <c:v>1</c:v>
              </c:pt>
              <c:pt idx="28">
                <c:v>0</c:v>
              </c:pt>
              <c:pt idx="29">
                <c:v>0</c:v>
              </c:pt>
              <c:pt idx="30">
                <c:v>0</c:v>
              </c:pt>
              <c:pt idx="31">
                <c:v>1</c:v>
              </c:pt>
              <c:pt idx="32">
                <c:v>0</c:v>
              </c:pt>
              <c:pt idx="33">
                <c:v>0</c:v>
              </c:pt>
              <c:pt idx="34">
                <c:v>0</c:v>
              </c:pt>
              <c:pt idx="35">
                <c:v>0</c:v>
              </c:pt>
              <c:pt idx="36">
                <c:v>0</c:v>
              </c:pt>
              <c:pt idx="37">
                <c:v>1</c:v>
              </c:pt>
              <c:pt idx="38">
                <c:v>0</c:v>
              </c:pt>
              <c:pt idx="39">
                <c:v>0</c:v>
              </c:pt>
              <c:pt idx="40">
                <c:v>1</c:v>
              </c:pt>
              <c:pt idx="41">
                <c:v>0</c:v>
              </c:pt>
              <c:pt idx="42">
                <c:v>0</c:v>
              </c:pt>
            </c:numLit>
          </c:val>
          <c:extLst>
            <c:ext xmlns:c16="http://schemas.microsoft.com/office/drawing/2014/chart" uri="{C3380CC4-5D6E-409C-BE32-E72D297353CC}">
              <c16:uniqueId val="{00000009-64E3-4448-91D0-6062274C1769}"/>
            </c:ext>
          </c:extLst>
        </c:ser>
        <c:ser>
          <c:idx val="10"/>
          <c:order val="10"/>
          <c:tx>
            <c:v>Male - Temporary - Average of Salary</c:v>
          </c:tx>
          <c:spPr>
            <a:solidFill>
              <a:schemeClr val="accent5">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47362.62</c:v>
              </c:pt>
              <c:pt idx="11">
                <c:v>114465.93</c:v>
              </c:pt>
              <c:pt idx="12">
                <c:v>83396.5</c:v>
              </c:pt>
              <c:pt idx="13">
                <c:v>0</c:v>
              </c:pt>
              <c:pt idx="14">
                <c:v>0</c:v>
              </c:pt>
              <c:pt idx="15">
                <c:v>28481.16</c:v>
              </c:pt>
              <c:pt idx="16">
                <c:v>113747.56</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83191.95</c:v>
              </c:pt>
              <c:pt idx="33">
                <c:v>0</c:v>
              </c:pt>
              <c:pt idx="34">
                <c:v>0</c:v>
              </c:pt>
              <c:pt idx="35">
                <c:v>111815.49</c:v>
              </c:pt>
              <c:pt idx="36">
                <c:v>0</c:v>
              </c:pt>
              <c:pt idx="37">
                <c:v>0</c:v>
              </c:pt>
              <c:pt idx="38">
                <c:v>37062.1</c:v>
              </c:pt>
              <c:pt idx="39">
                <c:v>0</c:v>
              </c:pt>
              <c:pt idx="40">
                <c:v>0</c:v>
              </c:pt>
              <c:pt idx="41">
                <c:v>0</c:v>
              </c:pt>
              <c:pt idx="42">
                <c:v>0</c:v>
              </c:pt>
            </c:numLit>
          </c:val>
          <c:extLst>
            <c:ext xmlns:c16="http://schemas.microsoft.com/office/drawing/2014/chart" uri="{C3380CC4-5D6E-409C-BE32-E72D297353CC}">
              <c16:uniqueId val="{0000000A-64E3-4448-91D0-6062274C1769}"/>
            </c:ext>
          </c:extLst>
        </c:ser>
        <c:ser>
          <c:idx val="11"/>
          <c:order val="11"/>
          <c:tx>
            <c:v>Male - Temporary - Count of Emp ID</c:v>
          </c:tx>
          <c:spPr>
            <a:solidFill>
              <a:schemeClr val="accent6">
                <a:lumMod val="6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1</c:v>
              </c:pt>
              <c:pt idx="11">
                <c:v>1</c:v>
              </c:pt>
              <c:pt idx="12">
                <c:v>1</c:v>
              </c:pt>
              <c:pt idx="13">
                <c:v>0</c:v>
              </c:pt>
              <c:pt idx="14">
                <c:v>0</c:v>
              </c:pt>
              <c:pt idx="15">
                <c:v>1</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c:v>
              </c:pt>
              <c:pt idx="33">
                <c:v>0</c:v>
              </c:pt>
              <c:pt idx="34">
                <c:v>0</c:v>
              </c:pt>
              <c:pt idx="35">
                <c:v>2</c:v>
              </c:pt>
              <c:pt idx="36">
                <c:v>0</c:v>
              </c:pt>
              <c:pt idx="37">
                <c:v>0</c:v>
              </c:pt>
              <c:pt idx="38">
                <c:v>1</c:v>
              </c:pt>
              <c:pt idx="39">
                <c:v>0</c:v>
              </c:pt>
              <c:pt idx="40">
                <c:v>0</c:v>
              </c:pt>
              <c:pt idx="41">
                <c:v>0</c:v>
              </c:pt>
              <c:pt idx="42">
                <c:v>0</c:v>
              </c:pt>
            </c:numLit>
          </c:val>
          <c:extLst>
            <c:ext xmlns:c16="http://schemas.microsoft.com/office/drawing/2014/chart" uri="{C3380CC4-5D6E-409C-BE32-E72D297353CC}">
              <c16:uniqueId val="{0000000B-64E3-4448-91D0-6062274C1769}"/>
            </c:ext>
          </c:extLst>
        </c:ser>
        <c:ser>
          <c:idx val="12"/>
          <c:order val="12"/>
          <c:tx>
            <c:v>(blank) - Fixed Term - Average of Salary</c:v>
          </c:tx>
          <c:spPr>
            <a:solidFill>
              <a:schemeClr val="accent1">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99448.78</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C-64E3-4448-91D0-6062274C1769}"/>
            </c:ext>
          </c:extLst>
        </c:ser>
        <c:ser>
          <c:idx val="13"/>
          <c:order val="13"/>
          <c:tx>
            <c:v>(blank) - Fixed Term - Count of Emp ID</c:v>
          </c:tx>
          <c:spPr>
            <a:solidFill>
              <a:schemeClr val="accent2">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D-64E3-4448-91D0-6062274C1769}"/>
            </c:ext>
          </c:extLst>
        </c:ser>
        <c:ser>
          <c:idx val="14"/>
          <c:order val="14"/>
          <c:tx>
            <c:v>(blank) - Permanent - Average of Salary</c:v>
          </c:tx>
          <c:spPr>
            <a:solidFill>
              <a:schemeClr val="accent3">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107107.6</c:v>
              </c:pt>
              <c:pt idx="2">
                <c:v>0</c:v>
              </c:pt>
              <c:pt idx="3">
                <c:v>0</c:v>
              </c:pt>
              <c:pt idx="4">
                <c:v>0</c:v>
              </c:pt>
              <c:pt idx="5">
                <c:v>0</c:v>
              </c:pt>
              <c:pt idx="6">
                <c:v>0</c:v>
              </c:pt>
              <c:pt idx="7">
                <c:v>0</c:v>
              </c:pt>
              <c:pt idx="8">
                <c:v>0</c:v>
              </c:pt>
              <c:pt idx="9">
                <c:v>0</c:v>
              </c:pt>
              <c:pt idx="10">
                <c:v>0</c:v>
              </c:pt>
              <c:pt idx="11">
                <c:v>0</c:v>
              </c:pt>
              <c:pt idx="12">
                <c:v>0</c:v>
              </c:pt>
              <c:pt idx="13">
                <c:v>67957.899999999994</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E-64E3-4448-91D0-6062274C1769}"/>
            </c:ext>
          </c:extLst>
        </c:ser>
        <c:ser>
          <c:idx val="15"/>
          <c:order val="15"/>
          <c:tx>
            <c:v>(blank) - Permanent - Count of Emp ID</c:v>
          </c:tx>
          <c:spPr>
            <a:solidFill>
              <a:schemeClr val="accent4">
                <a:lumMod val="80000"/>
                <a:lumOff val="20000"/>
              </a:schemeClr>
            </a:solidFill>
            <a:ln>
              <a:noFill/>
            </a:ln>
            <a:effectLst/>
          </c:spPr>
          <c:invertIfNegative val="0"/>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00F-64E3-4448-91D0-6062274C1769}"/>
            </c:ext>
          </c:extLst>
        </c:ser>
        <c:dLbls>
          <c:showLegendKey val="0"/>
          <c:showVal val="0"/>
          <c:showCatName val="0"/>
          <c:showSerName val="0"/>
          <c:showPercent val="0"/>
          <c:showBubbleSize val="0"/>
        </c:dLbls>
        <c:gapWidth val="150"/>
        <c:overlap val="100"/>
        <c:axId val="414444096"/>
        <c:axId val="414445408"/>
      </c:barChart>
      <c:catAx>
        <c:axId val="414444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445408"/>
        <c:crosses val="autoZero"/>
        <c:auto val="1"/>
        <c:lblAlgn val="ctr"/>
        <c:lblOffset val="100"/>
        <c:noMultiLvlLbl val="0"/>
      </c:catAx>
      <c:valAx>
        <c:axId val="414445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444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8"/>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29"/>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0"/>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1"/>
        <c:spPr>
          <a:solidFill>
            <a:schemeClr val="accent1"/>
          </a:solidFill>
          <a:ln>
            <a:noFill/>
          </a:ln>
          <a:effectLst/>
          <a:scene3d>
            <a:camera prst="orthographicFront"/>
            <a:lightRig rig="brightRoom" dir="t"/>
          </a:scene3d>
          <a:sp3d prstMaterial="flat">
            <a:bevelT w="50800" h="101600" prst="angle"/>
            <a:contourClr>
              <a:srgbClr val="000000"/>
            </a:contourClr>
          </a:sp3d>
        </c:spPr>
        <c:marker>
          <c:spPr>
            <a:solidFill>
              <a:schemeClr val="accent1"/>
            </a:solidFill>
            <a:ln w="9525">
              <a:solidFill>
                <a:schemeClr val="lt1"/>
              </a:solidFill>
            </a:ln>
            <a:effectLst/>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
        <c:idx val="3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1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0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6"/>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0"/>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5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4"/>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3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48"/>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4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5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6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7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8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2"/>
        <c:spPr>
          <a:solidFill>
            <a:schemeClr val="accent1"/>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9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69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0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1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6"/>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7"/>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8"/>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29"/>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0"/>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2"/>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735"/>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v>Female - Fixed Term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D-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F-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1-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3-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5-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7-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9-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B-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D-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2F-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1-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3-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5-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7-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9-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B-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D-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3F-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1-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3-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5-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7-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9-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B-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D-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4F-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1-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3-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5-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86558.58</c:v>
              </c:pt>
              <c:pt idx="10">
                <c:v>0</c:v>
              </c:pt>
              <c:pt idx="11">
                <c:v>0</c:v>
              </c:pt>
              <c:pt idx="12">
                <c:v>0</c:v>
              </c:pt>
              <c:pt idx="13">
                <c:v>0</c:v>
              </c:pt>
              <c:pt idx="14">
                <c:v>0</c:v>
              </c:pt>
              <c:pt idx="15">
                <c:v>0</c:v>
              </c:pt>
              <c:pt idx="16">
                <c:v>0</c:v>
              </c:pt>
              <c:pt idx="17">
                <c:v>0</c:v>
              </c:pt>
              <c:pt idx="18">
                <c:v>31042.51</c:v>
              </c:pt>
              <c:pt idx="19">
                <c:v>0</c:v>
              </c:pt>
              <c:pt idx="20">
                <c:v>0</c:v>
              </c:pt>
              <c:pt idx="21">
                <c:v>0</c:v>
              </c:pt>
              <c:pt idx="22">
                <c:v>0</c:v>
              </c:pt>
              <c:pt idx="23">
                <c:v>51165.37</c:v>
              </c:pt>
              <c:pt idx="24">
                <c:v>0</c:v>
              </c:pt>
              <c:pt idx="25">
                <c:v>0</c:v>
              </c:pt>
              <c:pt idx="26">
                <c:v>0</c:v>
              </c:pt>
              <c:pt idx="27">
                <c:v>0</c:v>
              </c:pt>
              <c:pt idx="28">
                <c:v>0</c:v>
              </c:pt>
              <c:pt idx="29">
                <c:v>0</c:v>
              </c:pt>
              <c:pt idx="30">
                <c:v>99683.67</c:v>
              </c:pt>
              <c:pt idx="31">
                <c:v>0</c:v>
              </c:pt>
              <c:pt idx="32">
                <c:v>0</c:v>
              </c:pt>
              <c:pt idx="33">
                <c:v>0</c:v>
              </c:pt>
              <c:pt idx="34">
                <c:v>0</c:v>
              </c:pt>
              <c:pt idx="35">
                <c:v>0</c:v>
              </c:pt>
              <c:pt idx="36">
                <c:v>0</c:v>
              </c:pt>
              <c:pt idx="37">
                <c:v>0</c:v>
              </c:pt>
              <c:pt idx="38">
                <c:v>0</c:v>
              </c:pt>
              <c:pt idx="39">
                <c:v>104038.9</c:v>
              </c:pt>
              <c:pt idx="40">
                <c:v>0</c:v>
              </c:pt>
              <c:pt idx="41">
                <c:v>101187.36</c:v>
              </c:pt>
              <c:pt idx="42">
                <c:v>0</c:v>
              </c:pt>
            </c:numLit>
          </c:val>
          <c:extLst>
            <c:ext xmlns:c16="http://schemas.microsoft.com/office/drawing/2014/chart" uri="{C3380CC4-5D6E-409C-BE32-E72D297353CC}">
              <c16:uniqueId val="{00000056-2797-4E88-A640-FA9582C4B5A7}"/>
            </c:ext>
          </c:extLst>
        </c:ser>
        <c:ser>
          <c:idx val="1"/>
          <c:order val="1"/>
          <c:tx>
            <c:v>Female - Fixed Term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8-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A-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C-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5E-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0-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2-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4-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6-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8-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A-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C-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6E-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0-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2-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4-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6-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8-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A-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C-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7E-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0-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2-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4-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6-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8-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A-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C-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8E-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0-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2-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4-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6-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8-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A-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C-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9E-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0-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2-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4-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6-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8-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A-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C-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1</c:v>
              </c:pt>
              <c:pt idx="10">
                <c:v>0</c:v>
              </c:pt>
              <c:pt idx="11">
                <c:v>0</c:v>
              </c:pt>
              <c:pt idx="12">
                <c:v>0</c:v>
              </c:pt>
              <c:pt idx="13">
                <c:v>0</c:v>
              </c:pt>
              <c:pt idx="14">
                <c:v>0</c:v>
              </c:pt>
              <c:pt idx="15">
                <c:v>0</c:v>
              </c:pt>
              <c:pt idx="16">
                <c:v>0</c:v>
              </c:pt>
              <c:pt idx="17">
                <c:v>0</c:v>
              </c:pt>
              <c:pt idx="18">
                <c:v>1</c:v>
              </c:pt>
              <c:pt idx="19">
                <c:v>0</c:v>
              </c:pt>
              <c:pt idx="20">
                <c:v>0</c:v>
              </c:pt>
              <c:pt idx="21">
                <c:v>0</c:v>
              </c:pt>
              <c:pt idx="22">
                <c:v>0</c:v>
              </c:pt>
              <c:pt idx="23">
                <c:v>1</c:v>
              </c:pt>
              <c:pt idx="24">
                <c:v>0</c:v>
              </c:pt>
              <c:pt idx="25">
                <c:v>0</c:v>
              </c:pt>
              <c:pt idx="26">
                <c:v>0</c:v>
              </c:pt>
              <c:pt idx="27">
                <c:v>0</c:v>
              </c:pt>
              <c:pt idx="28">
                <c:v>0</c:v>
              </c:pt>
              <c:pt idx="29">
                <c:v>0</c:v>
              </c:pt>
              <c:pt idx="30">
                <c:v>1</c:v>
              </c:pt>
              <c:pt idx="31">
                <c:v>0</c:v>
              </c:pt>
              <c:pt idx="32">
                <c:v>0</c:v>
              </c:pt>
              <c:pt idx="33">
                <c:v>0</c:v>
              </c:pt>
              <c:pt idx="34">
                <c:v>0</c:v>
              </c:pt>
              <c:pt idx="35">
                <c:v>0</c:v>
              </c:pt>
              <c:pt idx="36">
                <c:v>0</c:v>
              </c:pt>
              <c:pt idx="37">
                <c:v>0</c:v>
              </c:pt>
              <c:pt idx="38">
                <c:v>0</c:v>
              </c:pt>
              <c:pt idx="39">
                <c:v>1</c:v>
              </c:pt>
              <c:pt idx="40">
                <c:v>0</c:v>
              </c:pt>
              <c:pt idx="41">
                <c:v>1</c:v>
              </c:pt>
              <c:pt idx="42">
                <c:v>0</c:v>
              </c:pt>
            </c:numLit>
          </c:val>
          <c:extLst>
            <c:ext xmlns:c16="http://schemas.microsoft.com/office/drawing/2014/chart" uri="{C3380CC4-5D6E-409C-BE32-E72D297353CC}">
              <c16:uniqueId val="{000000AD-2797-4E88-A640-FA9582C4B5A7}"/>
            </c:ext>
          </c:extLst>
        </c:ser>
        <c:ser>
          <c:idx val="2"/>
          <c:order val="2"/>
          <c:tx>
            <c:v>Female - Permanent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AF-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1-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3-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5-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7-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9-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B-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D-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BF-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1-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3-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5-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7-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9-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B-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D-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CF-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1-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3-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5-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7-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9-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B-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D-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DF-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1-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3-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5-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7-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9-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B-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D-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EF-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1-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3-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5-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7-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9-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B-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D-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FF-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1-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3-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68887.839999999997</c:v>
              </c:pt>
              <c:pt idx="4">
                <c:v>44845.33</c:v>
              </c:pt>
              <c:pt idx="5">
                <c:v>0</c:v>
              </c:pt>
              <c:pt idx="6">
                <c:v>0</c:v>
              </c:pt>
              <c:pt idx="7">
                <c:v>80695.740000000005</c:v>
              </c:pt>
              <c:pt idx="8">
                <c:v>70649.460000000006</c:v>
              </c:pt>
              <c:pt idx="9">
                <c:v>0</c:v>
              </c:pt>
              <c:pt idx="10">
                <c:v>0</c:v>
              </c:pt>
              <c:pt idx="11">
                <c:v>0</c:v>
              </c:pt>
              <c:pt idx="12">
                <c:v>0</c:v>
              </c:pt>
              <c:pt idx="13">
                <c:v>0</c:v>
              </c:pt>
              <c:pt idx="14">
                <c:v>0</c:v>
              </c:pt>
              <c:pt idx="15">
                <c:v>0</c:v>
              </c:pt>
              <c:pt idx="16">
                <c:v>0</c:v>
              </c:pt>
              <c:pt idx="17">
                <c:v>69719.570000000007</c:v>
              </c:pt>
              <c:pt idx="18">
                <c:v>0</c:v>
              </c:pt>
              <c:pt idx="19">
                <c:v>55524.92</c:v>
              </c:pt>
              <c:pt idx="20">
                <c:v>0</c:v>
              </c:pt>
              <c:pt idx="21">
                <c:v>0</c:v>
              </c:pt>
              <c:pt idx="22">
                <c:v>0</c:v>
              </c:pt>
              <c:pt idx="23">
                <c:v>0</c:v>
              </c:pt>
              <c:pt idx="24">
                <c:v>0</c:v>
              </c:pt>
              <c:pt idx="25">
                <c:v>38438.239999999998</c:v>
              </c:pt>
              <c:pt idx="26">
                <c:v>0</c:v>
              </c:pt>
              <c:pt idx="27">
                <c:v>75475.929999999993</c:v>
              </c:pt>
              <c:pt idx="28">
                <c:v>66865.490000000005</c:v>
              </c:pt>
              <c:pt idx="29">
                <c:v>42154.974999999999</c:v>
              </c:pt>
              <c:pt idx="30">
                <c:v>0</c:v>
              </c:pt>
              <c:pt idx="31">
                <c:v>84762.76</c:v>
              </c:pt>
              <c:pt idx="32">
                <c:v>41934.71</c:v>
              </c:pt>
              <c:pt idx="33">
                <c:v>42161.77</c:v>
              </c:pt>
              <c:pt idx="34">
                <c:v>89690.38</c:v>
              </c:pt>
              <c:pt idx="35">
                <c:v>0</c:v>
              </c:pt>
              <c:pt idx="36">
                <c:v>69057.320000000007</c:v>
              </c:pt>
              <c:pt idx="37">
                <c:v>0</c:v>
              </c:pt>
              <c:pt idx="38">
                <c:v>0</c:v>
              </c:pt>
              <c:pt idx="39">
                <c:v>75974.990000000005</c:v>
              </c:pt>
              <c:pt idx="40">
                <c:v>0</c:v>
              </c:pt>
              <c:pt idx="41">
                <c:v>0</c:v>
              </c:pt>
              <c:pt idx="42">
                <c:v>0</c:v>
              </c:pt>
            </c:numLit>
          </c:val>
          <c:extLst>
            <c:ext xmlns:c16="http://schemas.microsoft.com/office/drawing/2014/chart" uri="{C3380CC4-5D6E-409C-BE32-E72D297353CC}">
              <c16:uniqueId val="{00000104-2797-4E88-A640-FA9582C4B5A7}"/>
            </c:ext>
          </c:extLst>
        </c:ser>
        <c:ser>
          <c:idx val="3"/>
          <c:order val="3"/>
          <c:tx>
            <c:v>Female - Permanent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6-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8-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A-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C-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0E-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0-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2-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4-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6-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8-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A-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C-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1E-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0-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2-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4-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6-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8-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A-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C-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2E-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0-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2-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4-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6-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8-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A-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C-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3E-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0-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2-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4-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6-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8-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A-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C-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4E-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0-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2-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4-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6-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8-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A-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1</c:v>
              </c:pt>
              <c:pt idx="4">
                <c:v>1</c:v>
              </c:pt>
              <c:pt idx="5">
                <c:v>0</c:v>
              </c:pt>
              <c:pt idx="6">
                <c:v>0</c:v>
              </c:pt>
              <c:pt idx="7">
                <c:v>1</c:v>
              </c:pt>
              <c:pt idx="8">
                <c:v>1</c:v>
              </c:pt>
              <c:pt idx="9">
                <c:v>0</c:v>
              </c:pt>
              <c:pt idx="10">
                <c:v>0</c:v>
              </c:pt>
              <c:pt idx="11">
                <c:v>0</c:v>
              </c:pt>
              <c:pt idx="12">
                <c:v>0</c:v>
              </c:pt>
              <c:pt idx="13">
                <c:v>0</c:v>
              </c:pt>
              <c:pt idx="14">
                <c:v>0</c:v>
              </c:pt>
              <c:pt idx="15">
                <c:v>0</c:v>
              </c:pt>
              <c:pt idx="16">
                <c:v>0</c:v>
              </c:pt>
              <c:pt idx="17">
                <c:v>2</c:v>
              </c:pt>
              <c:pt idx="18">
                <c:v>0</c:v>
              </c:pt>
              <c:pt idx="19">
                <c:v>3</c:v>
              </c:pt>
              <c:pt idx="20">
                <c:v>0</c:v>
              </c:pt>
              <c:pt idx="21">
                <c:v>0</c:v>
              </c:pt>
              <c:pt idx="22">
                <c:v>0</c:v>
              </c:pt>
              <c:pt idx="23">
                <c:v>0</c:v>
              </c:pt>
              <c:pt idx="24">
                <c:v>0</c:v>
              </c:pt>
              <c:pt idx="25">
                <c:v>1</c:v>
              </c:pt>
              <c:pt idx="26">
                <c:v>0</c:v>
              </c:pt>
              <c:pt idx="27">
                <c:v>1</c:v>
              </c:pt>
              <c:pt idx="28">
                <c:v>1</c:v>
              </c:pt>
              <c:pt idx="29">
                <c:v>2</c:v>
              </c:pt>
              <c:pt idx="30">
                <c:v>0</c:v>
              </c:pt>
              <c:pt idx="31">
                <c:v>1</c:v>
              </c:pt>
              <c:pt idx="32">
                <c:v>1</c:v>
              </c:pt>
              <c:pt idx="33">
                <c:v>1</c:v>
              </c:pt>
              <c:pt idx="34">
                <c:v>1</c:v>
              </c:pt>
              <c:pt idx="35">
                <c:v>0</c:v>
              </c:pt>
              <c:pt idx="36">
                <c:v>1</c:v>
              </c:pt>
              <c:pt idx="37">
                <c:v>0</c:v>
              </c:pt>
              <c:pt idx="38">
                <c:v>0</c:v>
              </c:pt>
              <c:pt idx="39">
                <c:v>1</c:v>
              </c:pt>
              <c:pt idx="40">
                <c:v>0</c:v>
              </c:pt>
              <c:pt idx="41">
                <c:v>0</c:v>
              </c:pt>
              <c:pt idx="42">
                <c:v>0</c:v>
              </c:pt>
            </c:numLit>
          </c:val>
          <c:extLst>
            <c:ext xmlns:c16="http://schemas.microsoft.com/office/drawing/2014/chart" uri="{C3380CC4-5D6E-409C-BE32-E72D297353CC}">
              <c16:uniqueId val="{0000015B-2797-4E88-A640-FA9582C4B5A7}"/>
            </c:ext>
          </c:extLst>
        </c:ser>
        <c:ser>
          <c:idx val="4"/>
          <c:order val="4"/>
          <c:tx>
            <c:v>Female - Temporary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D-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5F-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1-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3-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5-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7-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9-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B-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D-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6F-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1-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3-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5-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7-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9-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B-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D-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7F-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1-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3-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5-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7-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9-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B-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D-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8F-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1-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3-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5-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7-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9-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B-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D-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9F-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1-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3-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5-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7-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9-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B-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D-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AF-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1-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71823.56</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89829.33</c:v>
              </c:pt>
              <c:pt idx="26">
                <c:v>0</c:v>
              </c:pt>
              <c:pt idx="27">
                <c:v>0</c:v>
              </c:pt>
              <c:pt idx="28">
                <c:v>0</c:v>
              </c:pt>
              <c:pt idx="29">
                <c:v>0</c:v>
              </c:pt>
              <c:pt idx="30">
                <c:v>59434.18</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1B2-2797-4E88-A640-FA9582C4B5A7}"/>
            </c:ext>
          </c:extLst>
        </c:ser>
        <c:ser>
          <c:idx val="5"/>
          <c:order val="5"/>
          <c:tx>
            <c:v>Female - Temporary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4-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6-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8-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A-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C-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BE-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0-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2-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4-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6-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8-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A-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C-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CE-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0-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2-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4-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6-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8-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A-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C-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DE-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0-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2-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4-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6-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8-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A-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C-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EE-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0-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2-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4-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6-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8-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A-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C-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1FE-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0-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2-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4-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6-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8-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2</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1</c:v>
              </c:pt>
              <c:pt idx="26">
                <c:v>0</c:v>
              </c:pt>
              <c:pt idx="27">
                <c:v>0</c:v>
              </c:pt>
              <c:pt idx="28">
                <c:v>0</c:v>
              </c:pt>
              <c:pt idx="29">
                <c:v>0</c:v>
              </c:pt>
              <c:pt idx="30">
                <c:v>1</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209-2797-4E88-A640-FA9582C4B5A7}"/>
            </c:ext>
          </c:extLst>
        </c:ser>
        <c:ser>
          <c:idx val="6"/>
          <c:order val="6"/>
          <c:tx>
            <c:v>Male - Fixed Term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B-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D-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0F-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1-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3-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5-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7-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9-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B-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D-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1F-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1-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3-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5-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7-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9-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B-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D-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2F-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1-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3-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5-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7-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9-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B-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D-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3F-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1-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3-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5-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7-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9-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B-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D-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4F-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1-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3-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5-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7-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9-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B-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D-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5F-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39784.239999999998</c:v>
              </c:pt>
              <c:pt idx="7">
                <c:v>0</c:v>
              </c:pt>
              <c:pt idx="8">
                <c:v>0</c:v>
              </c:pt>
              <c:pt idx="9">
                <c:v>0</c:v>
              </c:pt>
              <c:pt idx="10">
                <c:v>0</c:v>
              </c:pt>
              <c:pt idx="11">
                <c:v>0</c:v>
              </c:pt>
              <c:pt idx="12">
                <c:v>72876.91</c:v>
              </c:pt>
              <c:pt idx="13">
                <c:v>0</c:v>
              </c:pt>
              <c:pt idx="14">
                <c:v>0</c:v>
              </c:pt>
              <c:pt idx="15">
                <c:v>0</c:v>
              </c:pt>
              <c:pt idx="16">
                <c:v>0</c:v>
              </c:pt>
              <c:pt idx="17">
                <c:v>0</c:v>
              </c:pt>
              <c:pt idx="18">
                <c:v>0</c:v>
              </c:pt>
              <c:pt idx="19">
                <c:v>72843.23</c:v>
              </c:pt>
              <c:pt idx="20">
                <c:v>0</c:v>
              </c:pt>
              <c:pt idx="21">
                <c:v>0</c:v>
              </c:pt>
              <c:pt idx="22">
                <c:v>0</c:v>
              </c:pt>
              <c:pt idx="23">
                <c:v>0</c:v>
              </c:pt>
              <c:pt idx="24">
                <c:v>0</c:v>
              </c:pt>
              <c:pt idx="25">
                <c:v>0</c:v>
              </c:pt>
              <c:pt idx="26">
                <c:v>106775.14</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112778.28</c:v>
              </c:pt>
            </c:numLit>
          </c:val>
          <c:extLst>
            <c:ext xmlns:c16="http://schemas.microsoft.com/office/drawing/2014/chart" uri="{C3380CC4-5D6E-409C-BE32-E72D297353CC}">
              <c16:uniqueId val="{00000260-2797-4E88-A640-FA9582C4B5A7}"/>
            </c:ext>
          </c:extLst>
        </c:ser>
        <c:ser>
          <c:idx val="7"/>
          <c:order val="7"/>
          <c:tx>
            <c:v>Male - Fixed Term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2-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4-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6-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8-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A-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C-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6E-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0-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2-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4-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6-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8-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A-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C-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7E-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0-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2-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4-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6-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8-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A-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C-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8E-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0-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2-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4-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6-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8-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A-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C-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9E-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0-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2-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4-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6-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8-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A-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C-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AE-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0-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2-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4-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6-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1</c:v>
              </c:pt>
              <c:pt idx="3">
                <c:v>0</c:v>
              </c:pt>
              <c:pt idx="4">
                <c:v>0</c:v>
              </c:pt>
              <c:pt idx="5">
                <c:v>0</c:v>
              </c:pt>
              <c:pt idx="6">
                <c:v>1</c:v>
              </c:pt>
              <c:pt idx="7">
                <c:v>0</c:v>
              </c:pt>
              <c:pt idx="8">
                <c:v>0</c:v>
              </c:pt>
              <c:pt idx="9">
                <c:v>0</c:v>
              </c:pt>
              <c:pt idx="10">
                <c:v>0</c:v>
              </c:pt>
              <c:pt idx="11">
                <c:v>0</c:v>
              </c:pt>
              <c:pt idx="12">
                <c:v>1</c:v>
              </c:pt>
              <c:pt idx="13">
                <c:v>0</c:v>
              </c:pt>
              <c:pt idx="14">
                <c:v>0</c:v>
              </c:pt>
              <c:pt idx="15">
                <c:v>0</c:v>
              </c:pt>
              <c:pt idx="16">
                <c:v>0</c:v>
              </c:pt>
              <c:pt idx="17">
                <c:v>0</c:v>
              </c:pt>
              <c:pt idx="18">
                <c:v>0</c:v>
              </c:pt>
              <c:pt idx="19">
                <c:v>1</c:v>
              </c:pt>
              <c:pt idx="20">
                <c:v>0</c:v>
              </c:pt>
              <c:pt idx="21">
                <c:v>0</c:v>
              </c:pt>
              <c:pt idx="22">
                <c:v>0</c:v>
              </c:pt>
              <c:pt idx="23">
                <c:v>0</c:v>
              </c:pt>
              <c:pt idx="24">
                <c:v>0</c:v>
              </c:pt>
              <c:pt idx="25">
                <c:v>0</c:v>
              </c:pt>
              <c:pt idx="26">
                <c:v>2</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1</c:v>
              </c:pt>
            </c:numLit>
          </c:val>
          <c:extLst>
            <c:ext xmlns:c16="http://schemas.microsoft.com/office/drawing/2014/chart" uri="{C3380CC4-5D6E-409C-BE32-E72D297353CC}">
              <c16:uniqueId val="{000002B7-2797-4E88-A640-FA9582C4B5A7}"/>
            </c:ext>
          </c:extLst>
        </c:ser>
        <c:ser>
          <c:idx val="8"/>
          <c:order val="8"/>
          <c:tx>
            <c:v>Male - Permanent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9-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B-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D-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BF-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1-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3-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5-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7-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9-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B-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D-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CF-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1-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3-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5-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7-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9-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B-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D-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DF-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1-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3-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5-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7-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9-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B-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D-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EF-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1-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3-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5-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7-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9-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B-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D-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2FF-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1-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3-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5-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7-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9-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B-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0D-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91645.04</c:v>
              </c:pt>
              <c:pt idx="1">
                <c:v>0</c:v>
              </c:pt>
              <c:pt idx="2">
                <c:v>67633.850000000006</c:v>
              </c:pt>
              <c:pt idx="3">
                <c:v>43231.360000000001</c:v>
              </c:pt>
              <c:pt idx="4">
                <c:v>0</c:v>
              </c:pt>
              <c:pt idx="5">
                <c:v>80169.42</c:v>
              </c:pt>
              <c:pt idx="6">
                <c:v>0</c:v>
              </c:pt>
              <c:pt idx="7">
                <c:v>88438.033333333326</c:v>
              </c:pt>
              <c:pt idx="8">
                <c:v>71371.37</c:v>
              </c:pt>
              <c:pt idx="9">
                <c:v>0</c:v>
              </c:pt>
              <c:pt idx="10">
                <c:v>0</c:v>
              </c:pt>
              <c:pt idx="11">
                <c:v>50855.53</c:v>
              </c:pt>
              <c:pt idx="12">
                <c:v>0</c:v>
              </c:pt>
              <c:pt idx="13">
                <c:v>0</c:v>
              </c:pt>
              <c:pt idx="14">
                <c:v>0</c:v>
              </c:pt>
              <c:pt idx="15">
                <c:v>33286.29</c:v>
              </c:pt>
              <c:pt idx="16">
                <c:v>0</c:v>
              </c:pt>
              <c:pt idx="17">
                <c:v>0</c:v>
              </c:pt>
              <c:pt idx="18">
                <c:v>89838.77</c:v>
              </c:pt>
              <c:pt idx="19">
                <c:v>0</c:v>
              </c:pt>
              <c:pt idx="20">
                <c:v>37362.300000000003</c:v>
              </c:pt>
              <c:pt idx="21">
                <c:v>65699.02</c:v>
              </c:pt>
              <c:pt idx="22">
                <c:v>76932.600000000006</c:v>
              </c:pt>
              <c:pt idx="23">
                <c:v>0</c:v>
              </c:pt>
              <c:pt idx="24">
                <c:v>112645.99</c:v>
              </c:pt>
              <c:pt idx="25">
                <c:v>0</c:v>
              </c:pt>
              <c:pt idx="26">
                <c:v>115191.38</c:v>
              </c:pt>
              <c:pt idx="27">
                <c:v>111229.47</c:v>
              </c:pt>
              <c:pt idx="28">
                <c:v>0</c:v>
              </c:pt>
              <c:pt idx="29">
                <c:v>0</c:v>
              </c:pt>
              <c:pt idx="30">
                <c:v>0</c:v>
              </c:pt>
              <c:pt idx="31">
                <c:v>32192.15</c:v>
              </c:pt>
              <c:pt idx="32">
                <c:v>0</c:v>
              </c:pt>
              <c:pt idx="33">
                <c:v>0</c:v>
              </c:pt>
              <c:pt idx="34">
                <c:v>0</c:v>
              </c:pt>
              <c:pt idx="35">
                <c:v>0</c:v>
              </c:pt>
              <c:pt idx="36">
                <c:v>0</c:v>
              </c:pt>
              <c:pt idx="37">
                <c:v>0</c:v>
              </c:pt>
              <c:pt idx="38">
                <c:v>0</c:v>
              </c:pt>
              <c:pt idx="39">
                <c:v>0</c:v>
              </c:pt>
              <c:pt idx="40">
                <c:v>59258.19</c:v>
              </c:pt>
              <c:pt idx="41">
                <c:v>0</c:v>
              </c:pt>
              <c:pt idx="42">
                <c:v>0</c:v>
              </c:pt>
            </c:numLit>
          </c:val>
          <c:extLst>
            <c:ext xmlns:c16="http://schemas.microsoft.com/office/drawing/2014/chart" uri="{C3380CC4-5D6E-409C-BE32-E72D297353CC}">
              <c16:uniqueId val="{0000030E-2797-4E88-A640-FA9582C4B5A7}"/>
            </c:ext>
          </c:extLst>
        </c:ser>
        <c:ser>
          <c:idx val="9"/>
          <c:order val="9"/>
          <c:tx>
            <c:v>Male - Permanent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0-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2-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4-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6-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8-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A-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C-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1E-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0-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2-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4-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6-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8-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A-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C-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2E-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0-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2-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4-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6-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8-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A-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C-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3E-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0-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2-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4-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6-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8-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A-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C-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4E-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0-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2-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4-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6-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8-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A-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C-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5E-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0-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2-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4-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1</c:v>
              </c:pt>
              <c:pt idx="1">
                <c:v>0</c:v>
              </c:pt>
              <c:pt idx="2">
                <c:v>1</c:v>
              </c:pt>
              <c:pt idx="3">
                <c:v>2</c:v>
              </c:pt>
              <c:pt idx="4">
                <c:v>0</c:v>
              </c:pt>
              <c:pt idx="5">
                <c:v>1</c:v>
              </c:pt>
              <c:pt idx="6">
                <c:v>0</c:v>
              </c:pt>
              <c:pt idx="7">
                <c:v>3</c:v>
              </c:pt>
              <c:pt idx="8">
                <c:v>1</c:v>
              </c:pt>
              <c:pt idx="9">
                <c:v>0</c:v>
              </c:pt>
              <c:pt idx="10">
                <c:v>0</c:v>
              </c:pt>
              <c:pt idx="11">
                <c:v>1</c:v>
              </c:pt>
              <c:pt idx="12">
                <c:v>0</c:v>
              </c:pt>
              <c:pt idx="13">
                <c:v>0</c:v>
              </c:pt>
              <c:pt idx="14">
                <c:v>0</c:v>
              </c:pt>
              <c:pt idx="15">
                <c:v>2</c:v>
              </c:pt>
              <c:pt idx="16">
                <c:v>0</c:v>
              </c:pt>
              <c:pt idx="17">
                <c:v>0</c:v>
              </c:pt>
              <c:pt idx="18">
                <c:v>1</c:v>
              </c:pt>
              <c:pt idx="19">
                <c:v>0</c:v>
              </c:pt>
              <c:pt idx="20">
                <c:v>1</c:v>
              </c:pt>
              <c:pt idx="21">
                <c:v>1</c:v>
              </c:pt>
              <c:pt idx="22">
                <c:v>1</c:v>
              </c:pt>
              <c:pt idx="23">
                <c:v>0</c:v>
              </c:pt>
              <c:pt idx="24">
                <c:v>1</c:v>
              </c:pt>
              <c:pt idx="25">
                <c:v>0</c:v>
              </c:pt>
              <c:pt idx="26">
                <c:v>1</c:v>
              </c:pt>
              <c:pt idx="27">
                <c:v>1</c:v>
              </c:pt>
              <c:pt idx="28">
                <c:v>0</c:v>
              </c:pt>
              <c:pt idx="29">
                <c:v>0</c:v>
              </c:pt>
              <c:pt idx="30">
                <c:v>0</c:v>
              </c:pt>
              <c:pt idx="31">
                <c:v>1</c:v>
              </c:pt>
              <c:pt idx="32">
                <c:v>0</c:v>
              </c:pt>
              <c:pt idx="33">
                <c:v>0</c:v>
              </c:pt>
              <c:pt idx="34">
                <c:v>0</c:v>
              </c:pt>
              <c:pt idx="35">
                <c:v>0</c:v>
              </c:pt>
              <c:pt idx="36">
                <c:v>0</c:v>
              </c:pt>
              <c:pt idx="37">
                <c:v>1</c:v>
              </c:pt>
              <c:pt idx="38">
                <c:v>0</c:v>
              </c:pt>
              <c:pt idx="39">
                <c:v>0</c:v>
              </c:pt>
              <c:pt idx="40">
                <c:v>1</c:v>
              </c:pt>
              <c:pt idx="41">
                <c:v>0</c:v>
              </c:pt>
              <c:pt idx="42">
                <c:v>0</c:v>
              </c:pt>
            </c:numLit>
          </c:val>
          <c:extLst>
            <c:ext xmlns:c16="http://schemas.microsoft.com/office/drawing/2014/chart" uri="{C3380CC4-5D6E-409C-BE32-E72D297353CC}">
              <c16:uniqueId val="{00000365-2797-4E88-A640-FA9582C4B5A7}"/>
            </c:ext>
          </c:extLst>
        </c:ser>
        <c:ser>
          <c:idx val="10"/>
          <c:order val="10"/>
          <c:tx>
            <c:v>Male - Temporary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7-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9-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B-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D-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6F-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1-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3-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5-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7-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9-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B-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D-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7F-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1-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3-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5-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7-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9-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B-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D-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8F-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1-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3-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5-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7-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9-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B-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D-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9F-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1-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3-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5-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7-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9-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B-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D-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AF-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1-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3-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5-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7-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9-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B-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47362.62</c:v>
              </c:pt>
              <c:pt idx="11">
                <c:v>114465.93</c:v>
              </c:pt>
              <c:pt idx="12">
                <c:v>83396.5</c:v>
              </c:pt>
              <c:pt idx="13">
                <c:v>0</c:v>
              </c:pt>
              <c:pt idx="14">
                <c:v>0</c:v>
              </c:pt>
              <c:pt idx="15">
                <c:v>28481.16</c:v>
              </c:pt>
              <c:pt idx="16">
                <c:v>113747.56</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83191.95</c:v>
              </c:pt>
              <c:pt idx="33">
                <c:v>0</c:v>
              </c:pt>
              <c:pt idx="34">
                <c:v>0</c:v>
              </c:pt>
              <c:pt idx="35">
                <c:v>111815.49</c:v>
              </c:pt>
              <c:pt idx="36">
                <c:v>0</c:v>
              </c:pt>
              <c:pt idx="37">
                <c:v>0</c:v>
              </c:pt>
              <c:pt idx="38">
                <c:v>37062.1</c:v>
              </c:pt>
              <c:pt idx="39">
                <c:v>0</c:v>
              </c:pt>
              <c:pt idx="40">
                <c:v>0</c:v>
              </c:pt>
              <c:pt idx="41">
                <c:v>0</c:v>
              </c:pt>
              <c:pt idx="42">
                <c:v>0</c:v>
              </c:pt>
            </c:numLit>
          </c:val>
          <c:extLst>
            <c:ext xmlns:c16="http://schemas.microsoft.com/office/drawing/2014/chart" uri="{C3380CC4-5D6E-409C-BE32-E72D297353CC}">
              <c16:uniqueId val="{000003BC-2797-4E88-A640-FA9582C4B5A7}"/>
            </c:ext>
          </c:extLst>
        </c:ser>
        <c:ser>
          <c:idx val="11"/>
          <c:order val="11"/>
          <c:tx>
            <c:v>Male - Temporary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BE-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0-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2-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4-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6-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8-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A-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C-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CE-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0-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2-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4-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6-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8-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A-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C-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DE-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0-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2-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4-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6-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8-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A-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C-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EE-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0-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2-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4-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6-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8-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A-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C-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3FE-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0-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2-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4-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6-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8-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A-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C-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0E-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0-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2-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1</c:v>
              </c:pt>
              <c:pt idx="11">
                <c:v>1</c:v>
              </c:pt>
              <c:pt idx="12">
                <c:v>1</c:v>
              </c:pt>
              <c:pt idx="13">
                <c:v>0</c:v>
              </c:pt>
              <c:pt idx="14">
                <c:v>0</c:v>
              </c:pt>
              <c:pt idx="15">
                <c:v>1</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c:v>
              </c:pt>
              <c:pt idx="33">
                <c:v>0</c:v>
              </c:pt>
              <c:pt idx="34">
                <c:v>0</c:v>
              </c:pt>
              <c:pt idx="35">
                <c:v>2</c:v>
              </c:pt>
              <c:pt idx="36">
                <c:v>0</c:v>
              </c:pt>
              <c:pt idx="37">
                <c:v>0</c:v>
              </c:pt>
              <c:pt idx="38">
                <c:v>1</c:v>
              </c:pt>
              <c:pt idx="39">
                <c:v>0</c:v>
              </c:pt>
              <c:pt idx="40">
                <c:v>0</c:v>
              </c:pt>
              <c:pt idx="41">
                <c:v>0</c:v>
              </c:pt>
              <c:pt idx="42">
                <c:v>0</c:v>
              </c:pt>
            </c:numLit>
          </c:val>
          <c:extLst>
            <c:ext xmlns:c16="http://schemas.microsoft.com/office/drawing/2014/chart" uri="{C3380CC4-5D6E-409C-BE32-E72D297353CC}">
              <c16:uniqueId val="{00000413-2797-4E88-A640-FA9582C4B5A7}"/>
            </c:ext>
          </c:extLst>
        </c:ser>
        <c:ser>
          <c:idx val="12"/>
          <c:order val="12"/>
          <c:tx>
            <c:v>(blank) - Fixed Term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5-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7-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9-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B-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D-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1F-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1-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3-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5-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7-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9-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B-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D-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2F-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1-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3-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5-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7-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9-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B-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D-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3F-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1-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3-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5-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7-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9-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B-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D-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4F-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1-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3-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5-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7-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9-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B-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D-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5F-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1-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3-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5-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7-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9-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99448.78</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46A-2797-4E88-A640-FA9582C4B5A7}"/>
            </c:ext>
          </c:extLst>
        </c:ser>
        <c:ser>
          <c:idx val="13"/>
          <c:order val="13"/>
          <c:tx>
            <c:v>(blank) - Fixed Term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C-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6E-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0-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2-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4-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6-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8-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A-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C-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7E-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0-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2-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4-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6-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8-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A-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C-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8E-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0-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2-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4-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6-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8-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A-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C-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9E-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0-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2-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4-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6-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8-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A-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C-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AE-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0-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2-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4-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6-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8-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A-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C-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BE-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0-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1</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4C1-2797-4E88-A640-FA9582C4B5A7}"/>
            </c:ext>
          </c:extLst>
        </c:ser>
        <c:ser>
          <c:idx val="14"/>
          <c:order val="14"/>
          <c:tx>
            <c:v>(blank) - Permanent - Average of Salary</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3-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5-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7-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9-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B-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D-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CF-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1-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3-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5-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7-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9-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B-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D-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DF-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1-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3-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5-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7-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9-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B-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D-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EF-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1-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3-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5-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7-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9-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B-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D-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4FF-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1-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3-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5-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7-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9-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B-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D-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0F-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1-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3-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5-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7-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107107.6</c:v>
              </c:pt>
              <c:pt idx="2">
                <c:v>0</c:v>
              </c:pt>
              <c:pt idx="3">
                <c:v>0</c:v>
              </c:pt>
              <c:pt idx="4">
                <c:v>0</c:v>
              </c:pt>
              <c:pt idx="5">
                <c:v>0</c:v>
              </c:pt>
              <c:pt idx="6">
                <c:v>0</c:v>
              </c:pt>
              <c:pt idx="7">
                <c:v>0</c:v>
              </c:pt>
              <c:pt idx="8">
                <c:v>0</c:v>
              </c:pt>
              <c:pt idx="9">
                <c:v>0</c:v>
              </c:pt>
              <c:pt idx="10">
                <c:v>0</c:v>
              </c:pt>
              <c:pt idx="11">
                <c:v>0</c:v>
              </c:pt>
              <c:pt idx="12">
                <c:v>0</c:v>
              </c:pt>
              <c:pt idx="13">
                <c:v>67957.899999999994</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518-2797-4E88-A640-FA9582C4B5A7}"/>
            </c:ext>
          </c:extLst>
        </c:ser>
        <c:ser>
          <c:idx val="15"/>
          <c:order val="15"/>
          <c:tx>
            <c:v>(blank) - Permanent - Count of Emp ID</c:v>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A-2797-4E88-A640-FA9582C4B5A7}"/>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C-2797-4E88-A640-FA9582C4B5A7}"/>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1E-2797-4E88-A640-FA9582C4B5A7}"/>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0-2797-4E88-A640-FA9582C4B5A7}"/>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2-2797-4E88-A640-FA9582C4B5A7}"/>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4-2797-4E88-A640-FA9582C4B5A7}"/>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6-2797-4E88-A640-FA9582C4B5A7}"/>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8-2797-4E88-A640-FA9582C4B5A7}"/>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A-2797-4E88-A640-FA9582C4B5A7}"/>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C-2797-4E88-A640-FA9582C4B5A7}"/>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2E-2797-4E88-A640-FA9582C4B5A7}"/>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0-2797-4E88-A640-FA9582C4B5A7}"/>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2-2797-4E88-A640-FA9582C4B5A7}"/>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4-2797-4E88-A640-FA9582C4B5A7}"/>
              </c:ext>
            </c:extLst>
          </c:dPt>
          <c:dPt>
            <c:idx val="14"/>
            <c:bubble3D val="0"/>
            <c:spPr>
              <a:solidFill>
                <a:schemeClr val="accent3">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6-2797-4E88-A640-FA9582C4B5A7}"/>
              </c:ext>
            </c:extLst>
          </c:dPt>
          <c:dPt>
            <c:idx val="15"/>
            <c:bubble3D val="0"/>
            <c:spPr>
              <a:solidFill>
                <a:schemeClr val="accent4">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8-2797-4E88-A640-FA9582C4B5A7}"/>
              </c:ext>
            </c:extLst>
          </c:dPt>
          <c:dPt>
            <c:idx val="16"/>
            <c:bubble3D val="0"/>
            <c:spPr>
              <a:solidFill>
                <a:schemeClr val="accent5">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A-2797-4E88-A640-FA9582C4B5A7}"/>
              </c:ext>
            </c:extLst>
          </c:dPt>
          <c:dPt>
            <c:idx val="17"/>
            <c:bubble3D val="0"/>
            <c:spPr>
              <a:solidFill>
                <a:schemeClr val="accent6">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C-2797-4E88-A640-FA9582C4B5A7}"/>
              </c:ext>
            </c:extLst>
          </c:dPt>
          <c:dPt>
            <c:idx val="18"/>
            <c:bubble3D val="0"/>
            <c:spPr>
              <a:solidFill>
                <a:schemeClr val="accent1">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3E-2797-4E88-A640-FA9582C4B5A7}"/>
              </c:ext>
            </c:extLst>
          </c:dPt>
          <c:dPt>
            <c:idx val="19"/>
            <c:bubble3D val="0"/>
            <c:spPr>
              <a:solidFill>
                <a:schemeClr val="accent2">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0-2797-4E88-A640-FA9582C4B5A7}"/>
              </c:ext>
            </c:extLst>
          </c:dPt>
          <c:dPt>
            <c:idx val="20"/>
            <c:bubble3D val="0"/>
            <c:spPr>
              <a:solidFill>
                <a:schemeClr val="accent3">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2-2797-4E88-A640-FA9582C4B5A7}"/>
              </c:ext>
            </c:extLst>
          </c:dPt>
          <c:dPt>
            <c:idx val="21"/>
            <c:bubble3D val="0"/>
            <c:spPr>
              <a:solidFill>
                <a:schemeClr val="accent4">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4-2797-4E88-A640-FA9582C4B5A7}"/>
              </c:ext>
            </c:extLst>
          </c:dPt>
          <c:dPt>
            <c:idx val="22"/>
            <c:bubble3D val="0"/>
            <c:spPr>
              <a:solidFill>
                <a:schemeClr val="accent5">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6-2797-4E88-A640-FA9582C4B5A7}"/>
              </c:ext>
            </c:extLst>
          </c:dPt>
          <c:dPt>
            <c:idx val="23"/>
            <c:bubble3D val="0"/>
            <c:spPr>
              <a:solidFill>
                <a:schemeClr val="accent6">
                  <a:lumMod val="8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8-2797-4E88-A640-FA9582C4B5A7}"/>
              </c:ext>
            </c:extLst>
          </c:dPt>
          <c:dPt>
            <c:idx val="24"/>
            <c:bubble3D val="0"/>
            <c:spPr>
              <a:solidFill>
                <a:schemeClr val="accent1">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A-2797-4E88-A640-FA9582C4B5A7}"/>
              </c:ext>
            </c:extLst>
          </c:dPt>
          <c:dPt>
            <c:idx val="25"/>
            <c:bubble3D val="0"/>
            <c:spPr>
              <a:solidFill>
                <a:schemeClr val="accent2">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C-2797-4E88-A640-FA9582C4B5A7}"/>
              </c:ext>
            </c:extLst>
          </c:dPt>
          <c:dPt>
            <c:idx val="26"/>
            <c:bubble3D val="0"/>
            <c:spPr>
              <a:solidFill>
                <a:schemeClr val="accent3">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4E-2797-4E88-A640-FA9582C4B5A7}"/>
              </c:ext>
            </c:extLst>
          </c:dPt>
          <c:dPt>
            <c:idx val="27"/>
            <c:bubble3D val="0"/>
            <c:spPr>
              <a:solidFill>
                <a:schemeClr val="accent4">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0-2797-4E88-A640-FA9582C4B5A7}"/>
              </c:ext>
            </c:extLst>
          </c:dPt>
          <c:dPt>
            <c:idx val="28"/>
            <c:bubble3D val="0"/>
            <c:spPr>
              <a:solidFill>
                <a:schemeClr val="accent5">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2-2797-4E88-A640-FA9582C4B5A7}"/>
              </c:ext>
            </c:extLst>
          </c:dPt>
          <c:dPt>
            <c:idx val="29"/>
            <c:bubble3D val="0"/>
            <c:spPr>
              <a:solidFill>
                <a:schemeClr val="accent6">
                  <a:lumMod val="60000"/>
                  <a:lumOff val="4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4-2797-4E88-A640-FA9582C4B5A7}"/>
              </c:ext>
            </c:extLst>
          </c:dPt>
          <c:dPt>
            <c:idx val="30"/>
            <c:bubble3D val="0"/>
            <c:spPr>
              <a:solidFill>
                <a:schemeClr val="accent1">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6-2797-4E88-A640-FA9582C4B5A7}"/>
              </c:ext>
            </c:extLst>
          </c:dPt>
          <c:dPt>
            <c:idx val="31"/>
            <c:bubble3D val="0"/>
            <c:spPr>
              <a:solidFill>
                <a:schemeClr val="accent2">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8-2797-4E88-A640-FA9582C4B5A7}"/>
              </c:ext>
            </c:extLst>
          </c:dPt>
          <c:dPt>
            <c:idx val="32"/>
            <c:bubble3D val="0"/>
            <c:spPr>
              <a:solidFill>
                <a:schemeClr val="accent3">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A-2797-4E88-A640-FA9582C4B5A7}"/>
              </c:ext>
            </c:extLst>
          </c:dPt>
          <c:dPt>
            <c:idx val="33"/>
            <c:bubble3D val="0"/>
            <c:spPr>
              <a:solidFill>
                <a:schemeClr val="accent4">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C-2797-4E88-A640-FA9582C4B5A7}"/>
              </c:ext>
            </c:extLst>
          </c:dPt>
          <c:dPt>
            <c:idx val="34"/>
            <c:bubble3D val="0"/>
            <c:spPr>
              <a:solidFill>
                <a:schemeClr val="accent5">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5E-2797-4E88-A640-FA9582C4B5A7}"/>
              </c:ext>
            </c:extLst>
          </c:dPt>
          <c:dPt>
            <c:idx val="35"/>
            <c:bubble3D val="0"/>
            <c:spPr>
              <a:solidFill>
                <a:schemeClr val="accent6">
                  <a:lumMod val="5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0-2797-4E88-A640-FA9582C4B5A7}"/>
              </c:ext>
            </c:extLst>
          </c:dPt>
          <c:dPt>
            <c:idx val="36"/>
            <c:bubble3D val="0"/>
            <c:spPr>
              <a:solidFill>
                <a:schemeClr val="accent1">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2-2797-4E88-A640-FA9582C4B5A7}"/>
              </c:ext>
            </c:extLst>
          </c:dPt>
          <c:dPt>
            <c:idx val="37"/>
            <c:bubble3D val="0"/>
            <c:spPr>
              <a:solidFill>
                <a:schemeClr val="accent2">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4-2797-4E88-A640-FA9582C4B5A7}"/>
              </c:ext>
            </c:extLst>
          </c:dPt>
          <c:dPt>
            <c:idx val="38"/>
            <c:bubble3D val="0"/>
            <c:spPr>
              <a:solidFill>
                <a:schemeClr val="accent3">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6-2797-4E88-A640-FA9582C4B5A7}"/>
              </c:ext>
            </c:extLst>
          </c:dPt>
          <c:dPt>
            <c:idx val="39"/>
            <c:bubble3D val="0"/>
            <c:spPr>
              <a:solidFill>
                <a:schemeClr val="accent4">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8-2797-4E88-A640-FA9582C4B5A7}"/>
              </c:ext>
            </c:extLst>
          </c:dPt>
          <c:dPt>
            <c:idx val="40"/>
            <c:bubble3D val="0"/>
            <c:spPr>
              <a:solidFill>
                <a:schemeClr val="accent5">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A-2797-4E88-A640-FA9582C4B5A7}"/>
              </c:ext>
            </c:extLst>
          </c:dPt>
          <c:dPt>
            <c:idx val="41"/>
            <c:bubble3D val="0"/>
            <c:spPr>
              <a:solidFill>
                <a:schemeClr val="accent6">
                  <a:lumMod val="70000"/>
                  <a:lumOff val="3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C-2797-4E88-A640-FA9582C4B5A7}"/>
              </c:ext>
            </c:extLst>
          </c:dPt>
          <c:dPt>
            <c:idx val="42"/>
            <c:bubble3D val="0"/>
            <c:spPr>
              <a:solidFill>
                <a:schemeClr val="accent1">
                  <a:lumMod val="7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56E-2797-4E88-A640-FA9582C4B5A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3"/>
              <c:pt idx="0">
                <c:v>Accounting Auckland, New Zealand</c:v>
              </c:pt>
              <c:pt idx="1">
                <c:v>Accounting Chennai, India</c:v>
              </c:pt>
              <c:pt idx="2">
                <c:v>Accounting Columbus, USA</c:v>
              </c:pt>
              <c:pt idx="3">
                <c:v>Accounting Remote</c:v>
              </c:pt>
              <c:pt idx="4">
                <c:v>Accounting Seattle, USA</c:v>
              </c:pt>
              <c:pt idx="5">
                <c:v>Business Development Auckland, New Zealand</c:v>
              </c:pt>
              <c:pt idx="6">
                <c:v>Business Development Chennai, India</c:v>
              </c:pt>
              <c:pt idx="7">
                <c:v>Business Development Columbus, USA</c:v>
              </c:pt>
              <c:pt idx="8">
                <c:v>Business Development Hyderabad, India</c:v>
              </c:pt>
              <c:pt idx="9">
                <c:v>Business Development Remote</c:v>
              </c:pt>
              <c:pt idx="10">
                <c:v>Engineering Remote</c:v>
              </c:pt>
              <c:pt idx="11">
                <c:v>Engineering Wellington, New Zealand</c:v>
              </c:pt>
              <c:pt idx="12">
                <c:v>Human Resources Auckland, New Zealand</c:v>
              </c:pt>
              <c:pt idx="13">
                <c:v>Human Resources Chennai, India</c:v>
              </c:pt>
              <c:pt idx="14">
                <c:v>Human Resources Wellington, New Zealand</c:v>
              </c:pt>
              <c:pt idx="15">
                <c:v>Legal Chennai, India</c:v>
              </c:pt>
              <c:pt idx="16">
                <c:v>Legal Columbus, USA</c:v>
              </c:pt>
              <c:pt idx="17">
                <c:v>Legal Hyderabad, India</c:v>
              </c:pt>
              <c:pt idx="18">
                <c:v>Legal Remote</c:v>
              </c:pt>
              <c:pt idx="19">
                <c:v>Legal Wellington, New Zealand</c:v>
              </c:pt>
              <c:pt idx="20">
                <c:v>Marketing Auckland, New Zealand</c:v>
              </c:pt>
              <c:pt idx="21">
                <c:v>Marketing Columbus, USA</c:v>
              </c:pt>
              <c:pt idx="22">
                <c:v>Marketing Hyderabad, India</c:v>
              </c:pt>
              <c:pt idx="23">
                <c:v>NULL Hyderabad, India</c:v>
              </c:pt>
              <c:pt idx="24">
                <c:v>NULL Seattle, USA</c:v>
              </c:pt>
              <c:pt idx="25">
                <c:v>Product Management Chennai, India</c:v>
              </c:pt>
              <c:pt idx="26">
                <c:v>Product Management Hyderabad, India</c:v>
              </c:pt>
              <c:pt idx="27">
                <c:v>Product Management Remote</c:v>
              </c:pt>
              <c:pt idx="28">
                <c:v>Product Management Seattle, USA</c:v>
              </c:pt>
              <c:pt idx="29">
                <c:v>Research and Development Remote</c:v>
              </c:pt>
              <c:pt idx="30">
                <c:v>Research and Development Seattle, USA</c:v>
              </c:pt>
              <c:pt idx="31">
                <c:v>Sales Hyderabad, India</c:v>
              </c:pt>
              <c:pt idx="32">
                <c:v>Sales Remote</c:v>
              </c:pt>
              <c:pt idx="33">
                <c:v>Services Auckland, New Zealand</c:v>
              </c:pt>
              <c:pt idx="34">
                <c:v>Services Hyderabad, India</c:v>
              </c:pt>
              <c:pt idx="35">
                <c:v>Services Remote</c:v>
              </c:pt>
              <c:pt idx="36">
                <c:v>Services Wellington, New Zealand</c:v>
              </c:pt>
              <c:pt idx="37">
                <c:v>Support Auckland, New Zealand</c:v>
              </c:pt>
              <c:pt idx="38">
                <c:v>Support Chennai, India</c:v>
              </c:pt>
              <c:pt idx="39">
                <c:v>Support Remote</c:v>
              </c:pt>
              <c:pt idx="40">
                <c:v>Support Seattle, USA</c:v>
              </c:pt>
              <c:pt idx="41">
                <c:v>Training Columbus, USA</c:v>
              </c:pt>
              <c:pt idx="42">
                <c:v>Training Remote</c:v>
              </c:pt>
            </c:strLit>
          </c:cat>
          <c:val>
            <c:numLit>
              <c:formatCode>General</c:formatCode>
              <c:ptCount val="43"/>
              <c:pt idx="0">
                <c:v>0</c:v>
              </c:pt>
              <c:pt idx="1">
                <c:v>1</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numLit>
          </c:val>
          <c:extLst>
            <c:ext xmlns:c16="http://schemas.microsoft.com/office/drawing/2014/chart" uri="{C3380CC4-5D6E-409C-BE32-E72D297353CC}">
              <c16:uniqueId val="{0000056F-2797-4E88-A640-FA9582C4B5A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REGINAMARY R</a:t>
            </a:r>
          </a:p>
          <a:p>
            <a:r>
              <a:rPr lang="en-US" sz="2400" dirty="0">
                <a:latin typeface="Times New Roman" panose="02020603050405020304" pitchFamily="18" charset="0"/>
                <a:cs typeface="Times New Roman" panose="02020603050405020304" pitchFamily="18" charset="0"/>
              </a:rPr>
              <a:t>REGISTER NO: 312209130</a:t>
            </a:r>
          </a:p>
          <a:p>
            <a:r>
              <a:rPr lang="en-US" sz="2400" dirty="0">
                <a:latin typeface="Times New Roman" panose="02020603050405020304" pitchFamily="18" charset="0"/>
                <a:cs typeface="Times New Roman" panose="02020603050405020304" pitchFamily="18" charset="0"/>
              </a:rPr>
              <a:t>DEPARTMENT: ACCOUNTING AND FINANCE </a:t>
            </a:r>
          </a:p>
          <a:p>
            <a:r>
              <a:rPr lang="en-US" sz="2400" dirty="0">
                <a:latin typeface="Times New Roman" panose="02020603050405020304" pitchFamily="18" charset="0"/>
                <a:cs typeface="Times New Roman" panose="02020603050405020304" pitchFamily="18" charset="0"/>
              </a:rPr>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Rectangle 1"/>
          <p:cNvSpPr>
            <a:spLocks noChangeArrowheads="1"/>
          </p:cNvSpPr>
          <p:nvPr/>
        </p:nvSpPr>
        <p:spPr bwMode="auto">
          <a:xfrm>
            <a:off x="739775" y="1295400"/>
            <a:ext cx="93726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Aggregation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Compiling data based on turnover rates, average tenure, and exit reasons.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Cross-Tabulation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turnover among various departments, roles, and performance ratings.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Tracking turnover rates over different periods can be achieved by using time-based pivoting.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charts and graphs to make the data more interpretable. For instance, bar charts for department turnover rates and line graphs for trends.</a:t>
            </a:r>
          </a:p>
          <a:p>
            <a:pPr marR="0" lvl="0" algn="l" defTabSz="914400" rtl="0" eaLnBrk="0" fontAlgn="base" latinLnBrk="0" hangingPunct="0">
              <a:lnSpc>
                <a:spcPct val="15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Summary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pivot table can easily summarize and analyze data.</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your data is made easier with pie charts and bar charts.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dirty="0">
                <a:latin typeface="Times New Roman" panose="02020603050405020304" pitchFamily="18" charset="0"/>
                <a:cs typeface="Times New Roman" panose="02020603050405020304" pitchFamily="18" charset="0"/>
              </a:rPr>
              <a:t>Calculations can be easily done using functions and formulas.</a:t>
            </a:r>
          </a:p>
          <a:p>
            <a:pPr marR="0" lvl="0" algn="l" defTabSz="914400" rtl="0" eaLnBrk="0" fontAlgn="base" latinLnBrk="0" hangingPunct="0">
              <a:lnSpc>
                <a:spcPct val="15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with these we can easily </a:t>
            </a:r>
            <a:r>
              <a:rPr lang="en-US" altLang="en-US" dirty="0" err="1">
                <a:latin typeface="Times New Roman" panose="02020603050405020304" pitchFamily="18" charset="0"/>
                <a:cs typeface="Times New Roman" panose="02020603050405020304" pitchFamily="18" charset="0"/>
              </a:rPr>
              <a:t>analyse</a:t>
            </a:r>
            <a:r>
              <a:rPr lang="en-US" altLang="en-US" dirty="0">
                <a:latin typeface="Times New Roman" panose="02020603050405020304" pitchFamily="18" charset="0"/>
                <a:cs typeface="Times New Roman" panose="02020603050405020304" pitchFamily="18" charset="0"/>
              </a:rPr>
              <a:t> the employee data in excel.</a:t>
            </a:r>
            <a:endParaRPr kumimoji="0" lang="en-US" altLang="en-US" sz="180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094154888"/>
              </p:ext>
            </p:extLst>
          </p:nvPr>
        </p:nvGraphicFramePr>
        <p:xfrm>
          <a:off x="5105400" y="1600200"/>
          <a:ext cx="5486400" cy="3352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1906223483"/>
              </p:ext>
            </p:extLst>
          </p:nvPr>
        </p:nvGraphicFramePr>
        <p:xfrm>
          <a:off x="457200" y="1447800"/>
          <a:ext cx="4419600" cy="3200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755332" y="1371600"/>
            <a:ext cx="10058400" cy="793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pivot tables for employee turnover analysis, organizations can gain a deeper understanding of the turnover patterns and their underlying causes. This approach provides a flexible and interactive means of exploring turnover data, enabling HR managers and executives to make informed decisions that can help reduce turnover, improve employee satisfaction, and enhance overall organizational performance.</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Provide HR managers and executives with actionable insights that can inform retention strategies, optimize resource allocation, and improve overall employee satisfaction and engagement.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With a clear view of turnover dynamics, organizations can develop targeted interventions to address high-risk areas, improve working conditions, and foster a more supportive work environment.</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Overall, pivot tables transform raw turnover data into a strategic asset, offering a practical tool for making informed decisions and fostering a more stable and satisfied workforce.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66732"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2132" y="1627817"/>
            <a:ext cx="8610600" cy="2535566"/>
          </a:xfrm>
          <a:prstGeom prst="rect">
            <a:avLst/>
          </a:prstGeom>
        </p:spPr>
        <p:txBody>
          <a:bodyPr wrap="square">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Organizations face a significant problem with employee turnover, which has an impact on productivity, morale, and operational costs.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To address root causes and improve retention strategies, it is crucial to understand turnover patterns.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objective of this analysis is to identify key factors that influence turnover and provide actionable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2082522"/>
            <a:ext cx="7924800" cy="2951064"/>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analysis of employee turnover data involves the use of pivot tables in this project.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By using pivot tables, data trends can be summarized, explored, and visualized, allowing for the identification of patterns and relationships that inform strategies to reduce turnover.</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Complex datasets can be organized and summarized to uncover insights related to turnover patterns.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Rectangle 9"/>
          <p:cNvSpPr/>
          <p:nvPr/>
        </p:nvSpPr>
        <p:spPr>
          <a:xfrm>
            <a:off x="699452" y="1904999"/>
            <a:ext cx="7590473" cy="2535566"/>
          </a:xfrm>
          <a:prstGeom prst="rect">
            <a:avLst/>
          </a:prstGeom>
        </p:spPr>
        <p:txBody>
          <a:bodyPr wrap="square">
            <a:spAutoFit/>
          </a:bodyPr>
          <a:lstStyle/>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HR Managers</a:t>
            </a:r>
            <a:r>
              <a:rPr lang="en-US" altLang="en-US" dirty="0">
                <a:latin typeface="Times New Roman" panose="02020603050405020304" pitchFamily="18" charset="0"/>
                <a:cs typeface="Times New Roman" panose="02020603050405020304" pitchFamily="18" charset="0"/>
              </a:rPr>
              <a:t>: To make decisions based on data on employee retention strategies.</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Executives</a:t>
            </a:r>
            <a:r>
              <a:rPr lang="en-US" altLang="en-US" dirty="0">
                <a:latin typeface="Times New Roman" panose="02020603050405020304" pitchFamily="18" charset="0"/>
                <a:cs typeface="Times New Roman" panose="02020603050405020304" pitchFamily="18" charset="0"/>
              </a:rPr>
              <a:t>: To comprehend how turnover affects the overall business performance and to guide strategic planning.</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Team Leads</a:t>
            </a:r>
            <a:r>
              <a:rPr lang="en-US" altLang="en-US" dirty="0">
                <a:latin typeface="Times New Roman" panose="02020603050405020304" pitchFamily="18" charset="0"/>
                <a:cs typeface="Times New Roman" panose="02020603050405020304" pitchFamily="18" charset="0"/>
              </a:rPr>
              <a:t>: To pinpoint and address specific team-level concerns that lead to turnover.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623059"/>
            <a:ext cx="7349490" cy="710604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Our proposal involves utilizing pivot tables to produce an interactive and dynamic analysis of employee turnover data. Pivot tables will allow users to segment data by various dimensions such as department, tenure, job role, and exit reasons, providing a clear view of turnover trends and patterns.</a:t>
            </a:r>
          </a:p>
          <a:p>
            <a:pPr>
              <a:lnSpc>
                <a:spcPct val="150000"/>
              </a:lnSpc>
            </a:pPr>
            <a:r>
              <a:rPr lang="en-US" b="1" dirty="0">
                <a:latin typeface="Times New Roman" panose="02020603050405020304" pitchFamily="18" charset="0"/>
                <a:cs typeface="Times New Roman" panose="02020603050405020304" pitchFamily="18" charset="0"/>
              </a:rPr>
              <a:t>Value Proposition</a:t>
            </a:r>
            <a:r>
              <a:rPr lang="en-US" dirty="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Enhanced Insight:</a:t>
            </a:r>
            <a:r>
              <a:rPr lang="en-US" dirty="0">
                <a:latin typeface="Times New Roman" panose="02020603050405020304" pitchFamily="18" charset="0"/>
                <a:cs typeface="Times New Roman" panose="02020603050405020304" pitchFamily="18" charset="0"/>
              </a:rPr>
              <a:t> Users can uncover underlying causes and trends by using pivot tables to provide a flexible and detailed view of turnover data.</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Interactive Analysis: </a:t>
            </a:r>
            <a:r>
              <a:rPr lang="en-US" dirty="0">
                <a:latin typeface="Times New Roman" panose="02020603050405020304" pitchFamily="18" charset="0"/>
                <a:cs typeface="Times New Roman" panose="02020603050405020304" pitchFamily="18" charset="0"/>
              </a:rPr>
              <a:t>To gain a flexible and detailed view of turnover data, users can use pivot tables to uncover underlying causes and trends.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Actionable Data: </a:t>
            </a:r>
            <a:r>
              <a:rPr lang="en-US" dirty="0">
                <a:latin typeface="Times New Roman" panose="02020603050405020304" pitchFamily="18" charset="0"/>
                <a:cs typeface="Times New Roman" panose="02020603050405020304" pitchFamily="18" charset="0"/>
              </a:rPr>
              <a:t>Identifying key drivers of turnover can lead to targeted retention strategies and improved overall employee satisfaction.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1"/>
          <p:cNvSpPr>
            <a:spLocks noChangeArrowheads="1"/>
          </p:cNvSpPr>
          <p:nvPr/>
        </p:nvSpPr>
        <p:spPr bwMode="auto">
          <a:xfrm>
            <a:off x="755332" y="1600200"/>
            <a:ext cx="114300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 ID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identifier that is unique for every employee.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department where the employee is employed.</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Name: </a:t>
            </a:r>
            <a:r>
              <a:rPr lang="en-US" altLang="en-US" dirty="0">
                <a:latin typeface="Times New Roman" panose="02020603050405020304" pitchFamily="18" charset="0"/>
                <a:cs typeface="Times New Roman" panose="02020603050405020304" pitchFamily="18" charset="0"/>
              </a:rPr>
              <a:t>The employee's name who is employed by the organization. </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Job Role</a:t>
            </a:r>
            <a:r>
              <a:rPr lang="en-US" altLang="en-US" dirty="0">
                <a:latin typeface="Times New Roman" panose="02020603050405020304" pitchFamily="18" charset="0"/>
                <a:cs typeface="Times New Roman" panose="02020603050405020304" pitchFamily="18" charset="0"/>
              </a:rPr>
              <a:t>: The occupation held by the employee.</a:t>
            </a:r>
          </a:p>
          <a:p>
            <a:pPr marL="342900" lvl="0" indent="-342900" eaLnBrk="0" fontAlgn="base" hangingPunct="0">
              <a:lnSpc>
                <a:spcPct val="150000"/>
              </a:lnSpc>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Tenure</a:t>
            </a:r>
            <a:r>
              <a:rPr lang="en-US" altLang="en-US" dirty="0">
                <a:latin typeface="Times New Roman" panose="02020603050405020304" pitchFamily="18" charset="0"/>
                <a:cs typeface="Times New Roman" panose="02020603050405020304" pitchFamily="18" charset="0"/>
              </a:rPr>
              <a:t>: The duration of employment prior to turnover.</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p:txBody>
      </p:sp>
      <p:sp>
        <p:nvSpPr>
          <p:cNvPr id="4" name="Rectangle 2"/>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362200" y="1661569"/>
            <a:ext cx="7172326"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Filtering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slicing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diceing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 by various dimensions, users can uncover trends that are specific to different departments, job roles, or tenure.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seasonal patterns or the impact of organizational changes, it is important to visualize turnover trends over time.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Segmentation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Recognizing high-risk groups (like departments with high turnover rates) and analyzing the reasons for their departure.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803</Words>
  <Application>Microsoft Office PowerPoint</Application>
  <PresentationFormat>Widescreen</PresentationFormat>
  <Paragraphs>92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Vinodhini A</cp:lastModifiedBy>
  <cp:revision>23</cp:revision>
  <dcterms:created xsi:type="dcterms:W3CDTF">2024-03-29T15:07:22Z</dcterms:created>
  <dcterms:modified xsi:type="dcterms:W3CDTF">2024-08-26T05:49:02Z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