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9753600" cy="7315200"/>
  <p:notesSz cx="6858000" cy="9144000"/>
  <p:embeddedFontLst>
    <p:embeddedFont>
      <p:font typeface="TT Rounds Condensed Bold" charset="1" panose="02000806030000020003"/>
      <p:regular r:id="rId20"/>
    </p:embeddedFont>
    <p:embeddedFont>
      <p:font typeface="TT Rounds Condensed" charset="1" panose="02000506030000020003"/>
      <p:regular r:id="rId21"/>
    </p:embeddedFont>
    <p:embeddedFont>
      <p:font typeface="Arial Bold" charset="1" panose="020B0802020202020204"/>
      <p:regular r:id="rId22"/>
    </p:embeddedFont>
    <p:embeddedFont>
      <p:font typeface="Arial" charset="1" panose="020B0502020202020204"/>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1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1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547" y="-13914"/>
            <a:ext cx="9753600" cy="1869386"/>
          </a:xfrm>
          <a:custGeom>
            <a:avLst/>
            <a:gdLst/>
            <a:ahLst/>
            <a:cxnLst/>
            <a:rect r="r" b="b" t="t" l="l"/>
            <a:pathLst>
              <a:path h="1869386" w="9753600">
                <a:moveTo>
                  <a:pt x="0" y="0"/>
                </a:moveTo>
                <a:lnTo>
                  <a:pt x="9753600" y="0"/>
                </a:lnTo>
                <a:lnTo>
                  <a:pt x="9753600" y="1869386"/>
                </a:lnTo>
                <a:lnTo>
                  <a:pt x="0" y="1869386"/>
                </a:lnTo>
                <a:lnTo>
                  <a:pt x="0" y="0"/>
                </a:lnTo>
                <a:close/>
              </a:path>
            </a:pathLst>
          </a:custGeom>
          <a:blipFill>
            <a:blip r:embed="rId2"/>
            <a:stretch>
              <a:fillRect l="0" t="-635" r="0" b="-635"/>
            </a:stretch>
          </a:blipFill>
        </p:spPr>
      </p:sp>
      <p:grpSp>
        <p:nvGrpSpPr>
          <p:cNvPr name="Group 3" id="3"/>
          <p:cNvGrpSpPr/>
          <p:nvPr/>
        </p:nvGrpSpPr>
        <p:grpSpPr>
          <a:xfrm rot="0">
            <a:off x="5350297" y="1864699"/>
            <a:ext cx="4416891" cy="2797387"/>
            <a:chOff x="0" y="0"/>
            <a:chExt cx="5889188" cy="3729849"/>
          </a:xfrm>
        </p:grpSpPr>
        <p:sp>
          <p:nvSpPr>
            <p:cNvPr name="Freeform 4" id="4"/>
            <p:cNvSpPr/>
            <p:nvPr/>
          </p:nvSpPr>
          <p:spPr>
            <a:xfrm flipH="false" flipV="false" rot="0">
              <a:off x="0" y="0"/>
              <a:ext cx="5889117" cy="3729736"/>
            </a:xfrm>
            <a:custGeom>
              <a:avLst/>
              <a:gdLst/>
              <a:ahLst/>
              <a:cxnLst/>
              <a:rect r="r" b="b" t="t" l="l"/>
              <a:pathLst>
                <a:path h="3729736" w="5889117">
                  <a:moveTo>
                    <a:pt x="5889117" y="3729736"/>
                  </a:moveTo>
                  <a:lnTo>
                    <a:pt x="0" y="3729736"/>
                  </a:lnTo>
                  <a:lnTo>
                    <a:pt x="1864868" y="1864868"/>
                  </a:lnTo>
                  <a:lnTo>
                    <a:pt x="0" y="0"/>
                  </a:lnTo>
                  <a:lnTo>
                    <a:pt x="5889117" y="0"/>
                  </a:lnTo>
                  <a:lnTo>
                    <a:pt x="5889117" y="3729736"/>
                  </a:lnTo>
                  <a:close/>
                </a:path>
              </a:pathLst>
            </a:custGeom>
            <a:solidFill>
              <a:srgbClr val="00AAAD"/>
            </a:solidFill>
          </p:spPr>
        </p:sp>
      </p:grpSp>
      <p:sp>
        <p:nvSpPr>
          <p:cNvPr name="Freeform 5" id="5"/>
          <p:cNvSpPr/>
          <p:nvPr/>
        </p:nvSpPr>
        <p:spPr>
          <a:xfrm flipH="false" flipV="false" rot="0">
            <a:off x="13547" y="1549682"/>
            <a:ext cx="6235282" cy="3427307"/>
          </a:xfrm>
          <a:custGeom>
            <a:avLst/>
            <a:gdLst/>
            <a:ahLst/>
            <a:cxnLst/>
            <a:rect r="r" b="b" t="t" l="l"/>
            <a:pathLst>
              <a:path h="3427307" w="6235282">
                <a:moveTo>
                  <a:pt x="0" y="0"/>
                </a:moveTo>
                <a:lnTo>
                  <a:pt x="6235282" y="0"/>
                </a:lnTo>
                <a:lnTo>
                  <a:pt x="6235282" y="3427307"/>
                </a:lnTo>
                <a:lnTo>
                  <a:pt x="0" y="3427307"/>
                </a:lnTo>
                <a:lnTo>
                  <a:pt x="0" y="0"/>
                </a:lnTo>
                <a:close/>
              </a:path>
            </a:pathLst>
          </a:custGeom>
          <a:blipFill>
            <a:blip r:embed="rId3"/>
            <a:stretch>
              <a:fillRect l="-1" t="0" r="-1" b="0"/>
            </a:stretch>
          </a:blipFill>
        </p:spPr>
      </p:sp>
      <p:grpSp>
        <p:nvGrpSpPr>
          <p:cNvPr name="Group 6" id="6"/>
          <p:cNvGrpSpPr/>
          <p:nvPr/>
        </p:nvGrpSpPr>
        <p:grpSpPr>
          <a:xfrm rot="0">
            <a:off x="13547" y="1617414"/>
            <a:ext cx="6127157" cy="3291840"/>
            <a:chOff x="0" y="0"/>
            <a:chExt cx="8169543" cy="4389120"/>
          </a:xfrm>
        </p:grpSpPr>
        <p:sp>
          <p:nvSpPr>
            <p:cNvPr name="Freeform 7" id="7"/>
            <p:cNvSpPr/>
            <p:nvPr/>
          </p:nvSpPr>
          <p:spPr>
            <a:xfrm flipH="false" flipV="false" rot="0">
              <a:off x="0" y="0"/>
              <a:ext cx="8169148" cy="4389120"/>
            </a:xfrm>
            <a:custGeom>
              <a:avLst/>
              <a:gdLst/>
              <a:ahLst/>
              <a:cxnLst/>
              <a:rect r="r" b="b" t="t" l="l"/>
              <a:pathLst>
                <a:path h="4389120" w="8169148">
                  <a:moveTo>
                    <a:pt x="5974588" y="4389120"/>
                  </a:moveTo>
                  <a:lnTo>
                    <a:pt x="0" y="4389120"/>
                  </a:lnTo>
                  <a:lnTo>
                    <a:pt x="0" y="0"/>
                  </a:lnTo>
                  <a:lnTo>
                    <a:pt x="5974588" y="0"/>
                  </a:lnTo>
                  <a:lnTo>
                    <a:pt x="8169148" y="2194560"/>
                  </a:lnTo>
                  <a:lnTo>
                    <a:pt x="5974588" y="4389120"/>
                  </a:lnTo>
                  <a:close/>
                </a:path>
              </a:pathLst>
            </a:custGeom>
            <a:solidFill>
              <a:srgbClr val="59595B"/>
            </a:solidFill>
          </p:spPr>
        </p:sp>
      </p:grpSp>
      <p:sp>
        <p:nvSpPr>
          <p:cNvPr name="Freeform 8" id="8"/>
          <p:cNvSpPr/>
          <p:nvPr/>
        </p:nvSpPr>
        <p:spPr>
          <a:xfrm flipH="false" flipV="false" rot="0">
            <a:off x="1" y="1603868"/>
            <a:ext cx="6154250" cy="3318932"/>
          </a:xfrm>
          <a:custGeom>
            <a:avLst/>
            <a:gdLst/>
            <a:ahLst/>
            <a:cxnLst/>
            <a:rect r="r" b="b" t="t" l="l"/>
            <a:pathLst>
              <a:path h="3318932" w="6154250">
                <a:moveTo>
                  <a:pt x="0" y="0"/>
                </a:moveTo>
                <a:lnTo>
                  <a:pt x="6154249" y="0"/>
                </a:lnTo>
                <a:lnTo>
                  <a:pt x="6154249" y="3318933"/>
                </a:lnTo>
                <a:lnTo>
                  <a:pt x="0" y="33189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3547" y="984235"/>
            <a:ext cx="4361733" cy="1256030"/>
          </a:xfrm>
          <a:custGeom>
            <a:avLst/>
            <a:gdLst/>
            <a:ahLst/>
            <a:cxnLst/>
            <a:rect r="r" b="b" t="t" l="l"/>
            <a:pathLst>
              <a:path h="1256030" w="4361733">
                <a:moveTo>
                  <a:pt x="0" y="0"/>
                </a:moveTo>
                <a:lnTo>
                  <a:pt x="4361733" y="0"/>
                </a:lnTo>
                <a:lnTo>
                  <a:pt x="4361733" y="1256030"/>
                </a:lnTo>
                <a:lnTo>
                  <a:pt x="0" y="1256030"/>
                </a:lnTo>
                <a:lnTo>
                  <a:pt x="0" y="0"/>
                </a:lnTo>
                <a:close/>
              </a:path>
            </a:pathLst>
          </a:custGeom>
          <a:blipFill>
            <a:blip r:embed="rId6"/>
            <a:stretch>
              <a:fillRect l="0" t="-133" r="0" b="-133"/>
            </a:stretch>
          </a:blipFill>
        </p:spPr>
      </p:sp>
      <p:grpSp>
        <p:nvGrpSpPr>
          <p:cNvPr name="Group 10" id="10"/>
          <p:cNvGrpSpPr/>
          <p:nvPr/>
        </p:nvGrpSpPr>
        <p:grpSpPr>
          <a:xfrm rot="0">
            <a:off x="13547" y="1038420"/>
            <a:ext cx="4267200" cy="1148080"/>
            <a:chOff x="0" y="0"/>
            <a:chExt cx="5689600" cy="1530773"/>
          </a:xfrm>
        </p:grpSpPr>
        <p:sp>
          <p:nvSpPr>
            <p:cNvPr name="Freeform 11" id="11"/>
            <p:cNvSpPr/>
            <p:nvPr/>
          </p:nvSpPr>
          <p:spPr>
            <a:xfrm flipH="false" flipV="false" rot="0">
              <a:off x="0" y="0"/>
              <a:ext cx="5689092" cy="1530223"/>
            </a:xfrm>
            <a:custGeom>
              <a:avLst/>
              <a:gdLst/>
              <a:ahLst/>
              <a:cxnLst/>
              <a:rect r="r" b="b" t="t" l="l"/>
              <a:pathLst>
                <a:path h="1530223" w="5689092">
                  <a:moveTo>
                    <a:pt x="4924044" y="1530223"/>
                  </a:moveTo>
                  <a:lnTo>
                    <a:pt x="0" y="1530223"/>
                  </a:lnTo>
                  <a:lnTo>
                    <a:pt x="0" y="0"/>
                  </a:lnTo>
                  <a:lnTo>
                    <a:pt x="4924044" y="0"/>
                  </a:lnTo>
                  <a:lnTo>
                    <a:pt x="5689092" y="765048"/>
                  </a:lnTo>
                  <a:lnTo>
                    <a:pt x="4924044" y="1530096"/>
                  </a:lnTo>
                  <a:close/>
                </a:path>
              </a:pathLst>
            </a:custGeom>
            <a:solidFill>
              <a:srgbClr val="00AAAD"/>
            </a:solidFill>
          </p:spPr>
        </p:sp>
      </p:grpSp>
      <p:sp>
        <p:nvSpPr>
          <p:cNvPr name="TextBox 12" id="12"/>
          <p:cNvSpPr txBox="true"/>
          <p:nvPr/>
        </p:nvSpPr>
        <p:spPr>
          <a:xfrm rot="0">
            <a:off x="267525" y="5161868"/>
            <a:ext cx="4094207" cy="1295400"/>
          </a:xfrm>
          <a:prstGeom prst="rect">
            <a:avLst/>
          </a:prstGeom>
        </p:spPr>
        <p:txBody>
          <a:bodyPr anchor="t" rtlCol="false" tIns="0" lIns="0" bIns="0" rIns="0">
            <a:spAutoFit/>
          </a:bodyPr>
          <a:lstStyle/>
          <a:p>
            <a:pPr algn="l">
              <a:lnSpc>
                <a:spcPts val="2560"/>
              </a:lnSpc>
            </a:pPr>
            <a:r>
              <a:rPr lang="en-US" b="true" sz="2133" spc="-6">
                <a:solidFill>
                  <a:srgbClr val="000000"/>
                </a:solidFill>
                <a:latin typeface="TT Rounds Condensed Bold"/>
                <a:ea typeface="TT Rounds Condensed Bold"/>
                <a:cs typeface="TT Rounds Condensed Bold"/>
                <a:sym typeface="TT Rounds Condensed Bold"/>
              </a:rPr>
              <a:t>220701515</a:t>
            </a:r>
          </a:p>
          <a:p>
            <a:pPr algn="l">
              <a:lnSpc>
                <a:spcPts val="2560"/>
              </a:lnSpc>
            </a:pPr>
            <a:r>
              <a:rPr lang="en-US" b="true" sz="2133" spc="-6">
                <a:solidFill>
                  <a:srgbClr val="000000"/>
                </a:solidFill>
                <a:latin typeface="TT Rounds Condensed Bold"/>
                <a:ea typeface="TT Rounds Condensed Bold"/>
                <a:cs typeface="TT Rounds Condensed Bold"/>
                <a:sym typeface="TT Rounds Condensed Bold"/>
              </a:rPr>
              <a:t>Mohammed Rehan Sharief MT</a:t>
            </a:r>
          </a:p>
          <a:p>
            <a:pPr algn="l">
              <a:lnSpc>
                <a:spcPts val="2560"/>
              </a:lnSpc>
            </a:pPr>
            <a:r>
              <a:rPr lang="en-US" b="true" sz="2133" spc="9">
                <a:solidFill>
                  <a:srgbClr val="000000"/>
                </a:solidFill>
                <a:latin typeface="TT Rounds Condensed Bold"/>
                <a:ea typeface="TT Rounds Condensed Bold"/>
                <a:cs typeface="TT Rounds Condensed Bold"/>
                <a:sym typeface="TT Rounds Condensed Bold"/>
              </a:rPr>
              <a:t>Mr Duraiumurugan</a:t>
            </a:r>
          </a:p>
          <a:p>
            <a:pPr algn="l">
              <a:lnSpc>
                <a:spcPts val="2560"/>
              </a:lnSpc>
            </a:pPr>
            <a:r>
              <a:rPr lang="en-US" b="true" sz="2133" spc="9">
                <a:solidFill>
                  <a:srgbClr val="000000"/>
                </a:solidFill>
                <a:latin typeface="TT Rounds Condensed Bold"/>
                <a:ea typeface="TT Rounds Condensed Bold"/>
                <a:cs typeface="TT Rounds Condensed Bold"/>
                <a:sym typeface="TT Rounds Condensed Bold"/>
              </a:rPr>
              <a:t>Computer Science and Engineering</a:t>
            </a:r>
          </a:p>
        </p:txBody>
      </p:sp>
      <p:sp>
        <p:nvSpPr>
          <p:cNvPr name="TextBox 13" id="13"/>
          <p:cNvSpPr txBox="true"/>
          <p:nvPr/>
        </p:nvSpPr>
        <p:spPr>
          <a:xfrm rot="0">
            <a:off x="279462" y="1289359"/>
            <a:ext cx="3215301" cy="664633"/>
          </a:xfrm>
          <a:prstGeom prst="rect">
            <a:avLst/>
          </a:prstGeom>
        </p:spPr>
        <p:txBody>
          <a:bodyPr anchor="t" rtlCol="false" tIns="0" lIns="0" bIns="0" rIns="0">
            <a:spAutoFit/>
          </a:bodyPr>
          <a:lstStyle/>
          <a:p>
            <a:pPr algn="l">
              <a:lnSpc>
                <a:spcPts val="2560"/>
              </a:lnSpc>
            </a:pPr>
            <a:r>
              <a:rPr lang="en-US" b="true" sz="2133" spc="19">
                <a:solidFill>
                  <a:srgbClr val="FFFFFF"/>
                </a:solidFill>
                <a:latin typeface="TT Rounds Condensed Bold"/>
                <a:ea typeface="TT Rounds Condensed Bold"/>
                <a:cs typeface="TT Rounds Condensed Bold"/>
                <a:sym typeface="TT Rounds Condensed Bold"/>
              </a:rPr>
              <a:t>Introduction to Robotic Process Automation</a:t>
            </a:r>
          </a:p>
        </p:txBody>
      </p:sp>
      <p:sp>
        <p:nvSpPr>
          <p:cNvPr name="TextBox 14" id="14"/>
          <p:cNvSpPr txBox="true"/>
          <p:nvPr/>
        </p:nvSpPr>
        <p:spPr>
          <a:xfrm rot="0">
            <a:off x="105174" y="2195612"/>
            <a:ext cx="6423441" cy="1304925"/>
          </a:xfrm>
          <a:prstGeom prst="rect">
            <a:avLst/>
          </a:prstGeom>
        </p:spPr>
        <p:txBody>
          <a:bodyPr anchor="t" rtlCol="false" tIns="0" lIns="0" bIns="0" rIns="0">
            <a:spAutoFit/>
          </a:bodyPr>
          <a:lstStyle/>
          <a:p>
            <a:pPr algn="l">
              <a:lnSpc>
                <a:spcPts val="5120"/>
              </a:lnSpc>
            </a:pPr>
            <a:r>
              <a:rPr lang="en-US" sz="4266" spc="38">
                <a:solidFill>
                  <a:srgbClr val="FFFFFF"/>
                </a:solidFill>
                <a:latin typeface="TT Rounds Condensed"/>
                <a:ea typeface="TT Rounds Condensed"/>
                <a:cs typeface="TT Rounds Condensed"/>
                <a:sym typeface="TT Rounds Condensed"/>
              </a:rPr>
              <a:t>AUTOMATION FOR</a:t>
            </a:r>
          </a:p>
          <a:p>
            <a:pPr algn="l">
              <a:lnSpc>
                <a:spcPts val="5120"/>
              </a:lnSpc>
            </a:pPr>
            <a:r>
              <a:rPr lang="en-US" sz="4266" spc="39">
                <a:solidFill>
                  <a:srgbClr val="FFFFFF"/>
                </a:solidFill>
                <a:latin typeface="TT Rounds Condensed"/>
                <a:ea typeface="TT Rounds Condensed"/>
                <a:cs typeface="TT Rounds Condensed"/>
                <a:sym typeface="TT Rounds Condensed"/>
              </a:rPr>
              <a:t>MICROSOFT REWARDS</a:t>
            </a:r>
          </a:p>
        </p:txBody>
      </p:sp>
      <p:sp>
        <p:nvSpPr>
          <p:cNvPr name="Freeform 15" id="15"/>
          <p:cNvSpPr/>
          <p:nvPr/>
        </p:nvSpPr>
        <p:spPr>
          <a:xfrm flipH="false" flipV="false" rot="0">
            <a:off x="4948838" y="1577143"/>
            <a:ext cx="1892227" cy="3400212"/>
          </a:xfrm>
          <a:custGeom>
            <a:avLst/>
            <a:gdLst/>
            <a:ahLst/>
            <a:cxnLst/>
            <a:rect r="r" b="b" t="t" l="l"/>
            <a:pathLst>
              <a:path h="3400212" w="1892227">
                <a:moveTo>
                  <a:pt x="0" y="0"/>
                </a:moveTo>
                <a:lnTo>
                  <a:pt x="1892228" y="0"/>
                </a:lnTo>
                <a:lnTo>
                  <a:pt x="1892228" y="3400213"/>
                </a:lnTo>
                <a:lnTo>
                  <a:pt x="0" y="3400213"/>
                </a:lnTo>
                <a:lnTo>
                  <a:pt x="0" y="0"/>
                </a:lnTo>
                <a:close/>
              </a:path>
            </a:pathLst>
          </a:custGeom>
          <a:blipFill>
            <a:blip r:embed="rId7"/>
            <a:stretch>
              <a:fillRect l="-44" t="0" r="-44" b="0"/>
            </a:stretch>
          </a:blipFill>
        </p:spPr>
      </p:sp>
      <p:grpSp>
        <p:nvGrpSpPr>
          <p:cNvPr name="Group 16" id="16"/>
          <p:cNvGrpSpPr/>
          <p:nvPr/>
        </p:nvGrpSpPr>
        <p:grpSpPr>
          <a:xfrm rot="0">
            <a:off x="4962385" y="1631330"/>
            <a:ext cx="1784095" cy="3291840"/>
            <a:chOff x="0" y="0"/>
            <a:chExt cx="2378793" cy="4389120"/>
          </a:xfrm>
        </p:grpSpPr>
        <p:sp>
          <p:nvSpPr>
            <p:cNvPr name="Freeform 17" id="17"/>
            <p:cNvSpPr/>
            <p:nvPr/>
          </p:nvSpPr>
          <p:spPr>
            <a:xfrm flipH="false" flipV="false" rot="0">
              <a:off x="0" y="0"/>
              <a:ext cx="2378456" cy="4389120"/>
            </a:xfrm>
            <a:custGeom>
              <a:avLst/>
              <a:gdLst/>
              <a:ahLst/>
              <a:cxnLst/>
              <a:rect r="r" b="b" t="t" l="l"/>
              <a:pathLst>
                <a:path h="4389120" w="2378456">
                  <a:moveTo>
                    <a:pt x="183896" y="4389120"/>
                  </a:moveTo>
                  <a:lnTo>
                    <a:pt x="0" y="4389120"/>
                  </a:lnTo>
                  <a:lnTo>
                    <a:pt x="2194560" y="2194560"/>
                  </a:lnTo>
                  <a:lnTo>
                    <a:pt x="0" y="0"/>
                  </a:lnTo>
                  <a:lnTo>
                    <a:pt x="183896" y="0"/>
                  </a:lnTo>
                  <a:lnTo>
                    <a:pt x="2378456" y="2194560"/>
                  </a:lnTo>
                  <a:lnTo>
                    <a:pt x="183896" y="4389120"/>
                  </a:lnTo>
                  <a:close/>
                </a:path>
              </a:pathLst>
            </a:custGeom>
            <a:solidFill>
              <a:srgbClr val="A1A6A9"/>
            </a:solidFill>
          </p:spPr>
        </p:sp>
      </p:grpSp>
      <p:sp>
        <p:nvSpPr>
          <p:cNvPr name="Freeform 18" id="18"/>
          <p:cNvSpPr/>
          <p:nvPr/>
        </p:nvSpPr>
        <p:spPr>
          <a:xfrm flipH="false" flipV="false" rot="0">
            <a:off x="7603503" y="4804036"/>
            <a:ext cx="1921133" cy="1498021"/>
          </a:xfrm>
          <a:custGeom>
            <a:avLst/>
            <a:gdLst/>
            <a:ahLst/>
            <a:cxnLst/>
            <a:rect r="r" b="b" t="t" l="l"/>
            <a:pathLst>
              <a:path h="1498021" w="1921133">
                <a:moveTo>
                  <a:pt x="0" y="0"/>
                </a:moveTo>
                <a:lnTo>
                  <a:pt x="1921133" y="0"/>
                </a:lnTo>
                <a:lnTo>
                  <a:pt x="1921133" y="1498022"/>
                </a:lnTo>
                <a:lnTo>
                  <a:pt x="0" y="1498022"/>
                </a:lnTo>
                <a:lnTo>
                  <a:pt x="0" y="0"/>
                </a:lnTo>
                <a:close/>
              </a:path>
            </a:pathLst>
          </a:custGeom>
          <a:blipFill>
            <a:blip r:embed="rId8"/>
            <a:stretch>
              <a:fillRect l="0" t="-53" r="0" b="-53"/>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883349"/>
            <a:ext cx="4959723" cy="431850"/>
          </a:xfrm>
          <a:custGeom>
            <a:avLst/>
            <a:gdLst/>
            <a:ahLst/>
            <a:cxnLst/>
            <a:rect r="r" b="b" t="t" l="l"/>
            <a:pathLst>
              <a:path h="431850" w="4959723">
                <a:moveTo>
                  <a:pt x="0" y="0"/>
                </a:moveTo>
                <a:lnTo>
                  <a:pt x="4959723" y="0"/>
                </a:lnTo>
                <a:lnTo>
                  <a:pt x="4959723" y="431850"/>
                </a:lnTo>
                <a:lnTo>
                  <a:pt x="0" y="431850"/>
                </a:lnTo>
                <a:lnTo>
                  <a:pt x="0" y="0"/>
                </a:lnTo>
                <a:close/>
              </a:path>
            </a:pathLst>
          </a:custGeom>
          <a:blipFill>
            <a:blip r:embed="rId2"/>
            <a:stretch>
              <a:fillRect l="0" t="-159" r="0" b="-159"/>
            </a:stretch>
          </a:blipFill>
        </p:spPr>
      </p:sp>
      <p:grpSp>
        <p:nvGrpSpPr>
          <p:cNvPr name="Group 3" id="3"/>
          <p:cNvGrpSpPr/>
          <p:nvPr/>
        </p:nvGrpSpPr>
        <p:grpSpPr>
          <a:xfrm rot="0">
            <a:off x="0" y="6908799"/>
            <a:ext cx="4876800" cy="406400"/>
            <a:chOff x="0" y="0"/>
            <a:chExt cx="6502400" cy="541867"/>
          </a:xfrm>
        </p:grpSpPr>
        <p:sp>
          <p:nvSpPr>
            <p:cNvPr name="Freeform 4" id="4"/>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Freeform 5" id="5"/>
          <p:cNvSpPr/>
          <p:nvPr/>
        </p:nvSpPr>
        <p:spPr>
          <a:xfrm flipH="false" flipV="false" rot="0">
            <a:off x="4851349" y="6883872"/>
            <a:ext cx="4902250" cy="431327"/>
          </a:xfrm>
          <a:custGeom>
            <a:avLst/>
            <a:gdLst/>
            <a:ahLst/>
            <a:cxnLst/>
            <a:rect r="r" b="b" t="t" l="l"/>
            <a:pathLst>
              <a:path h="431327" w="4902250">
                <a:moveTo>
                  <a:pt x="0" y="0"/>
                </a:moveTo>
                <a:lnTo>
                  <a:pt x="4902250" y="0"/>
                </a:lnTo>
                <a:lnTo>
                  <a:pt x="4902250" y="431327"/>
                </a:lnTo>
                <a:lnTo>
                  <a:pt x="0" y="431327"/>
                </a:lnTo>
                <a:lnTo>
                  <a:pt x="0" y="0"/>
                </a:lnTo>
                <a:close/>
              </a:path>
            </a:pathLst>
          </a:custGeom>
          <a:blipFill>
            <a:blip r:embed="rId3"/>
            <a:stretch>
              <a:fillRect l="0" t="-294" r="0" b="-294"/>
            </a:stretch>
          </a:blipFill>
        </p:spPr>
      </p:sp>
      <p:grpSp>
        <p:nvGrpSpPr>
          <p:cNvPr name="Group 6" id="6"/>
          <p:cNvGrpSpPr/>
          <p:nvPr/>
        </p:nvGrpSpPr>
        <p:grpSpPr>
          <a:xfrm rot="0">
            <a:off x="4876800" y="6909322"/>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Freeform 8" id="8"/>
          <p:cNvSpPr/>
          <p:nvPr/>
        </p:nvSpPr>
        <p:spPr>
          <a:xfrm flipH="false" flipV="false" rot="0">
            <a:off x="147642" y="1512403"/>
            <a:ext cx="9722948" cy="5803319"/>
          </a:xfrm>
          <a:custGeom>
            <a:avLst/>
            <a:gdLst/>
            <a:ahLst/>
            <a:cxnLst/>
            <a:rect r="r" b="b" t="t" l="l"/>
            <a:pathLst>
              <a:path h="5803319" w="9722948">
                <a:moveTo>
                  <a:pt x="0" y="0"/>
                </a:moveTo>
                <a:lnTo>
                  <a:pt x="9722948" y="0"/>
                </a:lnTo>
                <a:lnTo>
                  <a:pt x="9722948" y="5803319"/>
                </a:lnTo>
                <a:lnTo>
                  <a:pt x="0" y="5803319"/>
                </a:lnTo>
                <a:lnTo>
                  <a:pt x="0" y="0"/>
                </a:lnTo>
                <a:close/>
              </a:path>
            </a:pathLst>
          </a:custGeom>
          <a:blipFill>
            <a:blip r:embed="rId4"/>
            <a:stretch>
              <a:fillRect l="0" t="0" r="-103" b="0"/>
            </a:stretch>
          </a:blipFill>
        </p:spPr>
      </p:sp>
      <p:sp>
        <p:nvSpPr>
          <p:cNvPr name="TextBox 9" id="9"/>
          <p:cNvSpPr txBox="true"/>
          <p:nvPr/>
        </p:nvSpPr>
        <p:spPr>
          <a:xfrm rot="0">
            <a:off x="281093" y="152561"/>
            <a:ext cx="8736245" cy="739182"/>
          </a:xfrm>
          <a:prstGeom prst="rect">
            <a:avLst/>
          </a:prstGeom>
        </p:spPr>
        <p:txBody>
          <a:bodyPr anchor="t" rtlCol="false" tIns="0" lIns="0" bIns="0" rIns="0">
            <a:spAutoFit/>
          </a:bodyPr>
          <a:lstStyle/>
          <a:p>
            <a:pPr algn="l">
              <a:lnSpc>
                <a:spcPts val="5631"/>
              </a:lnSpc>
            </a:pPr>
            <a:r>
              <a:rPr lang="en-US" sz="4693" spc="33">
                <a:solidFill>
                  <a:srgbClr val="000000"/>
                </a:solidFill>
                <a:latin typeface="TT Rounds Condensed"/>
                <a:ea typeface="TT Rounds Condensed"/>
                <a:cs typeface="TT Rounds Condensed"/>
                <a:sym typeface="TT Rounds Condensed"/>
              </a:rPr>
              <a:t>Functional Description</a:t>
            </a:r>
          </a:p>
        </p:txBody>
      </p:sp>
      <p:sp>
        <p:nvSpPr>
          <p:cNvPr name="TextBox 10" id="10"/>
          <p:cNvSpPr txBox="true"/>
          <p:nvPr/>
        </p:nvSpPr>
        <p:spPr>
          <a:xfrm rot="0">
            <a:off x="214004" y="7042497"/>
            <a:ext cx="4443984" cy="215265"/>
          </a:xfrm>
          <a:prstGeom prst="rect">
            <a:avLst/>
          </a:prstGeom>
        </p:spPr>
        <p:txBody>
          <a:bodyPr anchor="t" rtlCol="false" tIns="0" lIns="0" bIns="0" rIns="0">
            <a:spAutoFit/>
          </a:bodyPr>
          <a:lstStyle/>
          <a:p>
            <a:pPr algn="l">
              <a:lnSpc>
                <a:spcPts val="1727"/>
              </a:lnSpc>
            </a:pPr>
            <a:r>
              <a:rPr lang="en-US" sz="1706" spc="5">
                <a:solidFill>
                  <a:srgbClr val="FFFFFF"/>
                </a:solidFill>
                <a:latin typeface="TT Rounds Condensed"/>
                <a:ea typeface="TT Rounds Condensed"/>
                <a:cs typeface="TT Rounds Condensed"/>
                <a:sym typeface="TT Rounds Condensed"/>
              </a:rPr>
              <a:t>Department of Computer Science and Engineering</a:t>
            </a:r>
          </a:p>
        </p:txBody>
      </p:sp>
      <p:sp>
        <p:nvSpPr>
          <p:cNvPr name="TextBox 11" id="11"/>
          <p:cNvSpPr txBox="true"/>
          <p:nvPr/>
        </p:nvSpPr>
        <p:spPr>
          <a:xfrm rot="0">
            <a:off x="5484945" y="7043020"/>
            <a:ext cx="2861733" cy="215265"/>
          </a:xfrm>
          <a:prstGeom prst="rect">
            <a:avLst/>
          </a:prstGeom>
        </p:spPr>
        <p:txBody>
          <a:bodyPr anchor="t" rtlCol="false" tIns="0" lIns="0" bIns="0" rIns="0">
            <a:spAutoFit/>
          </a:bodyPr>
          <a:lstStyle/>
          <a:p>
            <a:pPr algn="l">
              <a:lnSpc>
                <a:spcPts val="1727"/>
              </a:lnSpc>
            </a:pPr>
            <a:r>
              <a:rPr lang="en-US" sz="1706" spc="15">
                <a:solidFill>
                  <a:srgbClr val="FFFFFF"/>
                </a:solidFill>
                <a:latin typeface="TT Rounds Condensed"/>
                <a:ea typeface="TT Rounds Condensed"/>
                <a:cs typeface="TT Rounds Condensed"/>
                <a:sym typeface="TT Rounds Condensed"/>
              </a:rPr>
              <a:t>Rajalakshmi Engineering College</a:t>
            </a:r>
          </a:p>
        </p:txBody>
      </p:sp>
      <p:sp>
        <p:nvSpPr>
          <p:cNvPr name="TextBox 12" id="12"/>
          <p:cNvSpPr txBox="true"/>
          <p:nvPr/>
        </p:nvSpPr>
        <p:spPr>
          <a:xfrm rot="0">
            <a:off x="8898705" y="7043020"/>
            <a:ext cx="246549" cy="215265"/>
          </a:xfrm>
          <a:prstGeom prst="rect">
            <a:avLst/>
          </a:prstGeom>
        </p:spPr>
        <p:txBody>
          <a:bodyPr anchor="t" rtlCol="false" tIns="0" lIns="0" bIns="0" rIns="0">
            <a:spAutoFit/>
          </a:bodyPr>
          <a:lstStyle/>
          <a:p>
            <a:pPr algn="l">
              <a:lnSpc>
                <a:spcPts val="1727"/>
              </a:lnSpc>
            </a:pPr>
            <a:r>
              <a:rPr lang="en-US" sz="1706" spc="-10">
                <a:solidFill>
                  <a:srgbClr val="FFFFFF"/>
                </a:solidFill>
                <a:latin typeface="TT Rounds Condensed"/>
                <a:ea typeface="TT Rounds Condensed"/>
                <a:cs typeface="TT Rounds Condensed"/>
                <a:sym typeface="TT Rounds Condensed"/>
              </a:rPr>
              <a:t>11</a:t>
            </a:r>
          </a:p>
        </p:txBody>
      </p:sp>
      <p:sp>
        <p:nvSpPr>
          <p:cNvPr name="TextBox 13" id="13"/>
          <p:cNvSpPr txBox="true"/>
          <p:nvPr/>
        </p:nvSpPr>
        <p:spPr>
          <a:xfrm rot="0">
            <a:off x="328559" y="1074718"/>
            <a:ext cx="9343761" cy="1301866"/>
          </a:xfrm>
          <a:prstGeom prst="rect">
            <a:avLst/>
          </a:prstGeom>
        </p:spPr>
        <p:txBody>
          <a:bodyPr anchor="t" rtlCol="false" tIns="0" lIns="0" bIns="0" rIns="0">
            <a:spAutoFit/>
          </a:bodyPr>
          <a:lstStyle/>
          <a:p>
            <a:pPr algn="l" marL="329455" indent="-164727" lvl="1">
              <a:lnSpc>
                <a:spcPts val="3071"/>
              </a:lnSpc>
              <a:buFont typeface="Arial"/>
              <a:buChar char="•"/>
            </a:pPr>
            <a:r>
              <a:rPr lang="en-US" b="true" sz="2559" spc="23">
                <a:solidFill>
                  <a:srgbClr val="000000"/>
                </a:solidFill>
                <a:latin typeface="TT Rounds Condensed Bold"/>
                <a:ea typeface="TT Rounds Condensed Bold"/>
                <a:cs typeface="TT Rounds Condensed Bold"/>
                <a:sym typeface="TT Rounds Condensed Bold"/>
              </a:rPr>
              <a:t>Activity Diagram</a:t>
            </a:r>
          </a:p>
          <a:p>
            <a:pPr algn="l" marL="329455" indent="-164727" lvl="1">
              <a:lnSpc>
                <a:spcPts val="3071"/>
              </a:lnSpc>
            </a:pPr>
          </a:p>
          <a:p>
            <a:pPr algn="l" marL="329455" indent="-164727" lvl="1">
              <a:lnSpc>
                <a:spcPts val="3071"/>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883349"/>
            <a:ext cx="4959723" cy="431850"/>
          </a:xfrm>
          <a:custGeom>
            <a:avLst/>
            <a:gdLst/>
            <a:ahLst/>
            <a:cxnLst/>
            <a:rect r="r" b="b" t="t" l="l"/>
            <a:pathLst>
              <a:path h="431850" w="4959723">
                <a:moveTo>
                  <a:pt x="0" y="0"/>
                </a:moveTo>
                <a:lnTo>
                  <a:pt x="4959723" y="0"/>
                </a:lnTo>
                <a:lnTo>
                  <a:pt x="4959723" y="431850"/>
                </a:lnTo>
                <a:lnTo>
                  <a:pt x="0" y="431850"/>
                </a:lnTo>
                <a:lnTo>
                  <a:pt x="0" y="0"/>
                </a:lnTo>
                <a:close/>
              </a:path>
            </a:pathLst>
          </a:custGeom>
          <a:blipFill>
            <a:blip r:embed="rId2"/>
            <a:stretch>
              <a:fillRect l="0" t="-159" r="0" b="-159"/>
            </a:stretch>
          </a:blipFill>
        </p:spPr>
      </p:sp>
      <p:grpSp>
        <p:nvGrpSpPr>
          <p:cNvPr name="Group 3" id="3"/>
          <p:cNvGrpSpPr/>
          <p:nvPr/>
        </p:nvGrpSpPr>
        <p:grpSpPr>
          <a:xfrm rot="0">
            <a:off x="0" y="6908799"/>
            <a:ext cx="4876800" cy="406400"/>
            <a:chOff x="0" y="0"/>
            <a:chExt cx="6502400" cy="541867"/>
          </a:xfrm>
        </p:grpSpPr>
        <p:sp>
          <p:nvSpPr>
            <p:cNvPr name="Freeform 4" id="4"/>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Freeform 5" id="5"/>
          <p:cNvSpPr/>
          <p:nvPr/>
        </p:nvSpPr>
        <p:spPr>
          <a:xfrm flipH="false" flipV="false" rot="0">
            <a:off x="4851349" y="6883872"/>
            <a:ext cx="4902250" cy="431327"/>
          </a:xfrm>
          <a:custGeom>
            <a:avLst/>
            <a:gdLst/>
            <a:ahLst/>
            <a:cxnLst/>
            <a:rect r="r" b="b" t="t" l="l"/>
            <a:pathLst>
              <a:path h="431327" w="4902250">
                <a:moveTo>
                  <a:pt x="0" y="0"/>
                </a:moveTo>
                <a:lnTo>
                  <a:pt x="4902250" y="0"/>
                </a:lnTo>
                <a:lnTo>
                  <a:pt x="4902250" y="431327"/>
                </a:lnTo>
                <a:lnTo>
                  <a:pt x="0" y="431327"/>
                </a:lnTo>
                <a:lnTo>
                  <a:pt x="0" y="0"/>
                </a:lnTo>
                <a:close/>
              </a:path>
            </a:pathLst>
          </a:custGeom>
          <a:blipFill>
            <a:blip r:embed="rId3"/>
            <a:stretch>
              <a:fillRect l="0" t="-294" r="0" b="-294"/>
            </a:stretch>
          </a:blipFill>
        </p:spPr>
      </p:sp>
      <p:grpSp>
        <p:nvGrpSpPr>
          <p:cNvPr name="Group 6" id="6"/>
          <p:cNvGrpSpPr/>
          <p:nvPr/>
        </p:nvGrpSpPr>
        <p:grpSpPr>
          <a:xfrm rot="0">
            <a:off x="4876800" y="6909322"/>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Freeform 8" id="8"/>
          <p:cNvSpPr/>
          <p:nvPr/>
        </p:nvSpPr>
        <p:spPr>
          <a:xfrm flipH="false" flipV="false" rot="0">
            <a:off x="1607336" y="1686607"/>
            <a:ext cx="5789144" cy="5196742"/>
          </a:xfrm>
          <a:custGeom>
            <a:avLst/>
            <a:gdLst/>
            <a:ahLst/>
            <a:cxnLst/>
            <a:rect r="r" b="b" t="t" l="l"/>
            <a:pathLst>
              <a:path h="5196742" w="5789144">
                <a:moveTo>
                  <a:pt x="0" y="0"/>
                </a:moveTo>
                <a:lnTo>
                  <a:pt x="5789144" y="0"/>
                </a:lnTo>
                <a:lnTo>
                  <a:pt x="5789144" y="5196742"/>
                </a:lnTo>
                <a:lnTo>
                  <a:pt x="0" y="5196742"/>
                </a:lnTo>
                <a:lnTo>
                  <a:pt x="0" y="0"/>
                </a:lnTo>
                <a:close/>
              </a:path>
            </a:pathLst>
          </a:custGeom>
          <a:blipFill>
            <a:blip r:embed="rId4"/>
            <a:stretch>
              <a:fillRect l="-579" t="0" r="0" b="0"/>
            </a:stretch>
          </a:blipFill>
        </p:spPr>
      </p:sp>
      <p:sp>
        <p:nvSpPr>
          <p:cNvPr name="TextBox 9" id="9"/>
          <p:cNvSpPr txBox="true"/>
          <p:nvPr/>
        </p:nvSpPr>
        <p:spPr>
          <a:xfrm rot="0">
            <a:off x="281093" y="152561"/>
            <a:ext cx="8736245" cy="739182"/>
          </a:xfrm>
          <a:prstGeom prst="rect">
            <a:avLst/>
          </a:prstGeom>
        </p:spPr>
        <p:txBody>
          <a:bodyPr anchor="t" rtlCol="false" tIns="0" lIns="0" bIns="0" rIns="0">
            <a:spAutoFit/>
          </a:bodyPr>
          <a:lstStyle/>
          <a:p>
            <a:pPr algn="l">
              <a:lnSpc>
                <a:spcPts val="5631"/>
              </a:lnSpc>
            </a:pPr>
            <a:r>
              <a:rPr lang="en-US" sz="4693" spc="33">
                <a:solidFill>
                  <a:srgbClr val="000000"/>
                </a:solidFill>
                <a:latin typeface="TT Rounds Condensed"/>
                <a:ea typeface="TT Rounds Condensed"/>
                <a:cs typeface="TT Rounds Condensed"/>
                <a:sym typeface="TT Rounds Condensed"/>
              </a:rPr>
              <a:t>Table Design</a:t>
            </a:r>
          </a:p>
        </p:txBody>
      </p:sp>
      <p:sp>
        <p:nvSpPr>
          <p:cNvPr name="TextBox 10" id="10"/>
          <p:cNvSpPr txBox="true"/>
          <p:nvPr/>
        </p:nvSpPr>
        <p:spPr>
          <a:xfrm rot="0">
            <a:off x="214004" y="7042497"/>
            <a:ext cx="4443984" cy="215265"/>
          </a:xfrm>
          <a:prstGeom prst="rect">
            <a:avLst/>
          </a:prstGeom>
        </p:spPr>
        <p:txBody>
          <a:bodyPr anchor="t" rtlCol="false" tIns="0" lIns="0" bIns="0" rIns="0">
            <a:spAutoFit/>
          </a:bodyPr>
          <a:lstStyle/>
          <a:p>
            <a:pPr algn="l">
              <a:lnSpc>
                <a:spcPts val="1727"/>
              </a:lnSpc>
            </a:pPr>
            <a:r>
              <a:rPr lang="en-US" sz="1706" spc="5">
                <a:solidFill>
                  <a:srgbClr val="FFFFFF"/>
                </a:solidFill>
                <a:latin typeface="TT Rounds Condensed"/>
                <a:ea typeface="TT Rounds Condensed"/>
                <a:cs typeface="TT Rounds Condensed"/>
                <a:sym typeface="TT Rounds Condensed"/>
              </a:rPr>
              <a:t>Department of Computer Science and Engineering</a:t>
            </a:r>
          </a:p>
        </p:txBody>
      </p:sp>
      <p:sp>
        <p:nvSpPr>
          <p:cNvPr name="TextBox 11" id="11"/>
          <p:cNvSpPr txBox="true"/>
          <p:nvPr/>
        </p:nvSpPr>
        <p:spPr>
          <a:xfrm rot="0">
            <a:off x="5484945" y="7043020"/>
            <a:ext cx="2861733" cy="215265"/>
          </a:xfrm>
          <a:prstGeom prst="rect">
            <a:avLst/>
          </a:prstGeom>
        </p:spPr>
        <p:txBody>
          <a:bodyPr anchor="t" rtlCol="false" tIns="0" lIns="0" bIns="0" rIns="0">
            <a:spAutoFit/>
          </a:bodyPr>
          <a:lstStyle/>
          <a:p>
            <a:pPr algn="l">
              <a:lnSpc>
                <a:spcPts val="1727"/>
              </a:lnSpc>
            </a:pPr>
            <a:r>
              <a:rPr lang="en-US" sz="1706" spc="15">
                <a:solidFill>
                  <a:srgbClr val="FFFFFF"/>
                </a:solidFill>
                <a:latin typeface="TT Rounds Condensed"/>
                <a:ea typeface="TT Rounds Condensed"/>
                <a:cs typeface="TT Rounds Condensed"/>
                <a:sym typeface="TT Rounds Condensed"/>
              </a:rPr>
              <a:t>Rajalakshmi Engineering College</a:t>
            </a:r>
          </a:p>
        </p:txBody>
      </p:sp>
      <p:sp>
        <p:nvSpPr>
          <p:cNvPr name="TextBox 12" id="12"/>
          <p:cNvSpPr txBox="true"/>
          <p:nvPr/>
        </p:nvSpPr>
        <p:spPr>
          <a:xfrm rot="0">
            <a:off x="8898705" y="7043020"/>
            <a:ext cx="246549" cy="215265"/>
          </a:xfrm>
          <a:prstGeom prst="rect">
            <a:avLst/>
          </a:prstGeom>
        </p:spPr>
        <p:txBody>
          <a:bodyPr anchor="t" rtlCol="false" tIns="0" lIns="0" bIns="0" rIns="0">
            <a:spAutoFit/>
          </a:bodyPr>
          <a:lstStyle/>
          <a:p>
            <a:pPr algn="l">
              <a:lnSpc>
                <a:spcPts val="1727"/>
              </a:lnSpc>
            </a:pPr>
            <a:r>
              <a:rPr lang="en-US" sz="1706" spc="-10">
                <a:solidFill>
                  <a:srgbClr val="FFFFFF"/>
                </a:solidFill>
                <a:latin typeface="TT Rounds Condensed"/>
                <a:ea typeface="TT Rounds Condensed"/>
                <a:cs typeface="TT Rounds Condensed"/>
                <a:sym typeface="TT Rounds Condensed"/>
              </a:rPr>
              <a:t>14</a:t>
            </a:r>
          </a:p>
        </p:txBody>
      </p:sp>
      <p:sp>
        <p:nvSpPr>
          <p:cNvPr name="TextBox 13" id="13"/>
          <p:cNvSpPr txBox="true"/>
          <p:nvPr/>
        </p:nvSpPr>
        <p:spPr>
          <a:xfrm rot="0">
            <a:off x="328559" y="1083429"/>
            <a:ext cx="7067921" cy="394933"/>
          </a:xfrm>
          <a:prstGeom prst="rect">
            <a:avLst/>
          </a:prstGeom>
        </p:spPr>
        <p:txBody>
          <a:bodyPr anchor="t" rtlCol="false" tIns="0" lIns="0" bIns="0" rIns="0">
            <a:spAutoFit/>
          </a:bodyPr>
          <a:lstStyle/>
          <a:p>
            <a:pPr algn="l" marL="343002" indent="-171501" lvl="1">
              <a:lnSpc>
                <a:spcPts val="3071"/>
              </a:lnSpc>
              <a:buFont typeface="Arial"/>
              <a:buChar char="•"/>
            </a:pPr>
            <a:r>
              <a:rPr lang="en-US" b="true" sz="2559" spc="-2">
                <a:solidFill>
                  <a:srgbClr val="000000"/>
                </a:solidFill>
                <a:latin typeface="TT Rounds Condensed Bold"/>
                <a:ea typeface="TT Rounds Condensed Bold"/>
                <a:cs typeface="TT Rounds Condensed Bold"/>
                <a:sym typeface="TT Rounds Condensed Bold"/>
              </a:rPr>
              <a:t>Entity Relationship Diagram</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807208" y="2633633"/>
            <a:ext cx="5065398" cy="1552575"/>
          </a:xfrm>
          <a:prstGeom prst="rect">
            <a:avLst/>
          </a:prstGeom>
        </p:spPr>
        <p:txBody>
          <a:bodyPr anchor="t" rtlCol="false" tIns="0" lIns="0" bIns="0" rIns="0">
            <a:spAutoFit/>
          </a:bodyPr>
          <a:lstStyle/>
          <a:p>
            <a:pPr algn="l">
              <a:lnSpc>
                <a:spcPts val="12287"/>
              </a:lnSpc>
            </a:pPr>
            <a:r>
              <a:rPr lang="en-US" sz="10239" spc="85">
                <a:solidFill>
                  <a:srgbClr val="000000"/>
                </a:solidFill>
                <a:latin typeface="TT Rounds Condensed"/>
                <a:ea typeface="TT Rounds Condensed"/>
                <a:cs typeface="TT Rounds Condensed"/>
                <a:sym typeface="TT Rounds Condensed"/>
              </a:rPr>
              <a:t>Queries</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892922" y="2463512"/>
            <a:ext cx="8148208" cy="1552575"/>
          </a:xfrm>
          <a:prstGeom prst="rect">
            <a:avLst/>
          </a:prstGeom>
        </p:spPr>
        <p:txBody>
          <a:bodyPr anchor="t" rtlCol="false" tIns="0" lIns="0" bIns="0" rIns="0">
            <a:spAutoFit/>
          </a:bodyPr>
          <a:lstStyle/>
          <a:p>
            <a:pPr algn="l">
              <a:lnSpc>
                <a:spcPts val="12287"/>
              </a:lnSpc>
            </a:pPr>
            <a:r>
              <a:rPr lang="en-US" sz="10239" spc="85">
                <a:solidFill>
                  <a:srgbClr val="000000"/>
                </a:solidFill>
                <a:latin typeface="TT Rounds Condensed"/>
                <a:ea typeface="TT Rounds Condensed"/>
                <a:cs typeface="TT Rounds Condensed"/>
                <a:sym typeface="TT Rounds Condensed"/>
              </a:rPr>
              <a:t>Demonstration</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672917" y="2881312"/>
            <a:ext cx="6914410" cy="1552575"/>
          </a:xfrm>
          <a:prstGeom prst="rect">
            <a:avLst/>
          </a:prstGeom>
        </p:spPr>
        <p:txBody>
          <a:bodyPr anchor="t" rtlCol="false" tIns="0" lIns="0" bIns="0" rIns="0">
            <a:spAutoFit/>
          </a:bodyPr>
          <a:lstStyle/>
          <a:p>
            <a:pPr algn="l">
              <a:lnSpc>
                <a:spcPts val="12287"/>
              </a:lnSpc>
            </a:pPr>
            <a:r>
              <a:rPr lang="en-US" sz="10239" spc="95">
                <a:solidFill>
                  <a:srgbClr val="000000"/>
                </a:solidFill>
                <a:latin typeface="TT Rounds Condensed"/>
                <a:ea typeface="TT Rounds Condensed"/>
                <a:cs typeface="TT Rounds Condensed"/>
                <a:sym typeface="TT Rounds Condense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883349"/>
            <a:ext cx="4959723" cy="431850"/>
          </a:xfrm>
          <a:custGeom>
            <a:avLst/>
            <a:gdLst/>
            <a:ahLst/>
            <a:cxnLst/>
            <a:rect r="r" b="b" t="t" l="l"/>
            <a:pathLst>
              <a:path h="431850" w="4959723">
                <a:moveTo>
                  <a:pt x="0" y="0"/>
                </a:moveTo>
                <a:lnTo>
                  <a:pt x="4959723" y="0"/>
                </a:lnTo>
                <a:lnTo>
                  <a:pt x="4959723" y="431850"/>
                </a:lnTo>
                <a:lnTo>
                  <a:pt x="0" y="431850"/>
                </a:lnTo>
                <a:lnTo>
                  <a:pt x="0" y="0"/>
                </a:lnTo>
                <a:close/>
              </a:path>
            </a:pathLst>
          </a:custGeom>
          <a:blipFill>
            <a:blip r:embed="rId2"/>
            <a:stretch>
              <a:fillRect l="0" t="-159" r="0" b="-159"/>
            </a:stretch>
          </a:blipFill>
        </p:spPr>
      </p:sp>
      <p:grpSp>
        <p:nvGrpSpPr>
          <p:cNvPr name="Group 3" id="3"/>
          <p:cNvGrpSpPr/>
          <p:nvPr/>
        </p:nvGrpSpPr>
        <p:grpSpPr>
          <a:xfrm rot="0">
            <a:off x="0" y="6908799"/>
            <a:ext cx="4876800" cy="406400"/>
            <a:chOff x="0" y="0"/>
            <a:chExt cx="6502400" cy="541867"/>
          </a:xfrm>
        </p:grpSpPr>
        <p:sp>
          <p:nvSpPr>
            <p:cNvPr name="Freeform 4" id="4"/>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Freeform 5" id="5"/>
          <p:cNvSpPr/>
          <p:nvPr/>
        </p:nvSpPr>
        <p:spPr>
          <a:xfrm flipH="false" flipV="false" rot="0">
            <a:off x="4851349" y="6883872"/>
            <a:ext cx="4902250" cy="431327"/>
          </a:xfrm>
          <a:custGeom>
            <a:avLst/>
            <a:gdLst/>
            <a:ahLst/>
            <a:cxnLst/>
            <a:rect r="r" b="b" t="t" l="l"/>
            <a:pathLst>
              <a:path h="431327" w="4902250">
                <a:moveTo>
                  <a:pt x="0" y="0"/>
                </a:moveTo>
                <a:lnTo>
                  <a:pt x="4902250" y="0"/>
                </a:lnTo>
                <a:lnTo>
                  <a:pt x="4902250" y="431327"/>
                </a:lnTo>
                <a:lnTo>
                  <a:pt x="0" y="431327"/>
                </a:lnTo>
                <a:lnTo>
                  <a:pt x="0" y="0"/>
                </a:lnTo>
                <a:close/>
              </a:path>
            </a:pathLst>
          </a:custGeom>
          <a:blipFill>
            <a:blip r:embed="rId3"/>
            <a:stretch>
              <a:fillRect l="0" t="-294" r="0" b="-294"/>
            </a:stretch>
          </a:blipFill>
        </p:spPr>
      </p:sp>
      <p:grpSp>
        <p:nvGrpSpPr>
          <p:cNvPr name="Group 6" id="6"/>
          <p:cNvGrpSpPr/>
          <p:nvPr/>
        </p:nvGrpSpPr>
        <p:grpSpPr>
          <a:xfrm rot="0">
            <a:off x="4876800" y="6909322"/>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TextBox 8" id="8"/>
          <p:cNvSpPr txBox="true"/>
          <p:nvPr/>
        </p:nvSpPr>
        <p:spPr>
          <a:xfrm rot="0">
            <a:off x="281093" y="152561"/>
            <a:ext cx="8736245" cy="739182"/>
          </a:xfrm>
          <a:prstGeom prst="rect">
            <a:avLst/>
          </a:prstGeom>
        </p:spPr>
        <p:txBody>
          <a:bodyPr anchor="t" rtlCol="false" tIns="0" lIns="0" bIns="0" rIns="0">
            <a:spAutoFit/>
          </a:bodyPr>
          <a:lstStyle/>
          <a:p>
            <a:pPr algn="l">
              <a:lnSpc>
                <a:spcPts val="5631"/>
              </a:lnSpc>
            </a:pPr>
            <a:r>
              <a:rPr lang="en-US" sz="4693" spc="33">
                <a:solidFill>
                  <a:srgbClr val="000000"/>
                </a:solidFill>
                <a:latin typeface="TT Rounds Condensed"/>
                <a:ea typeface="TT Rounds Condensed"/>
                <a:cs typeface="TT Rounds Condensed"/>
                <a:sym typeface="TT Rounds Condensed"/>
              </a:rPr>
              <a:t>Abstract</a:t>
            </a:r>
          </a:p>
        </p:txBody>
      </p:sp>
      <p:sp>
        <p:nvSpPr>
          <p:cNvPr name="TextBox 9" id="9"/>
          <p:cNvSpPr txBox="true"/>
          <p:nvPr/>
        </p:nvSpPr>
        <p:spPr>
          <a:xfrm rot="0">
            <a:off x="214004" y="7042497"/>
            <a:ext cx="4443984" cy="215265"/>
          </a:xfrm>
          <a:prstGeom prst="rect">
            <a:avLst/>
          </a:prstGeom>
        </p:spPr>
        <p:txBody>
          <a:bodyPr anchor="t" rtlCol="false" tIns="0" lIns="0" bIns="0" rIns="0">
            <a:spAutoFit/>
          </a:bodyPr>
          <a:lstStyle/>
          <a:p>
            <a:pPr algn="l">
              <a:lnSpc>
                <a:spcPts val="1727"/>
              </a:lnSpc>
            </a:pPr>
            <a:r>
              <a:rPr lang="en-US" sz="1706" spc="5">
                <a:solidFill>
                  <a:srgbClr val="FFFFFF"/>
                </a:solidFill>
                <a:latin typeface="TT Rounds Condensed"/>
                <a:ea typeface="TT Rounds Condensed"/>
                <a:cs typeface="TT Rounds Condensed"/>
                <a:sym typeface="TT Rounds Condensed"/>
              </a:rPr>
              <a:t>Department of Computer Science and Engineering</a:t>
            </a:r>
          </a:p>
        </p:txBody>
      </p:sp>
      <p:sp>
        <p:nvSpPr>
          <p:cNvPr name="TextBox 10" id="10"/>
          <p:cNvSpPr txBox="true"/>
          <p:nvPr/>
        </p:nvSpPr>
        <p:spPr>
          <a:xfrm rot="0">
            <a:off x="5484945" y="7043020"/>
            <a:ext cx="2861733" cy="215265"/>
          </a:xfrm>
          <a:prstGeom prst="rect">
            <a:avLst/>
          </a:prstGeom>
        </p:spPr>
        <p:txBody>
          <a:bodyPr anchor="t" rtlCol="false" tIns="0" lIns="0" bIns="0" rIns="0">
            <a:spAutoFit/>
          </a:bodyPr>
          <a:lstStyle/>
          <a:p>
            <a:pPr algn="l">
              <a:lnSpc>
                <a:spcPts val="1727"/>
              </a:lnSpc>
            </a:pPr>
            <a:r>
              <a:rPr lang="en-US" sz="1706" spc="15">
                <a:solidFill>
                  <a:srgbClr val="FFFFFF"/>
                </a:solidFill>
                <a:latin typeface="TT Rounds Condensed"/>
                <a:ea typeface="TT Rounds Condensed"/>
                <a:cs typeface="TT Rounds Condensed"/>
                <a:sym typeface="TT Rounds Condensed"/>
              </a:rPr>
              <a:t>Rajalakshmi Engineering College</a:t>
            </a:r>
          </a:p>
        </p:txBody>
      </p:sp>
      <p:sp>
        <p:nvSpPr>
          <p:cNvPr name="TextBox 11" id="11"/>
          <p:cNvSpPr txBox="true"/>
          <p:nvPr/>
        </p:nvSpPr>
        <p:spPr>
          <a:xfrm rot="0">
            <a:off x="8898705" y="7043020"/>
            <a:ext cx="246549" cy="215265"/>
          </a:xfrm>
          <a:prstGeom prst="rect">
            <a:avLst/>
          </a:prstGeom>
        </p:spPr>
        <p:txBody>
          <a:bodyPr anchor="t" rtlCol="false" tIns="0" lIns="0" bIns="0" rIns="0">
            <a:spAutoFit/>
          </a:bodyPr>
          <a:lstStyle/>
          <a:p>
            <a:pPr algn="l">
              <a:lnSpc>
                <a:spcPts val="1727"/>
              </a:lnSpc>
            </a:pPr>
            <a:r>
              <a:rPr lang="en-US" sz="1706" spc="-10">
                <a:solidFill>
                  <a:srgbClr val="FFFFFF"/>
                </a:solidFill>
                <a:latin typeface="TT Rounds Condensed"/>
                <a:ea typeface="TT Rounds Condensed"/>
                <a:cs typeface="TT Rounds Condensed"/>
                <a:sym typeface="TT Rounds Condensed"/>
              </a:rPr>
              <a:t>2</a:t>
            </a:r>
          </a:p>
        </p:txBody>
      </p:sp>
      <p:sp>
        <p:nvSpPr>
          <p:cNvPr name="TextBox 12" id="12"/>
          <p:cNvSpPr txBox="true"/>
          <p:nvPr/>
        </p:nvSpPr>
        <p:spPr>
          <a:xfrm rot="0">
            <a:off x="214004" y="1150620"/>
            <a:ext cx="9262481" cy="4953000"/>
          </a:xfrm>
          <a:prstGeom prst="rect">
            <a:avLst/>
          </a:prstGeom>
        </p:spPr>
        <p:txBody>
          <a:bodyPr anchor="t" rtlCol="false" tIns="0" lIns="0" bIns="0" rIns="0">
            <a:spAutoFit/>
          </a:bodyPr>
          <a:lstStyle/>
          <a:p>
            <a:pPr algn="just" marL="343002" indent="-171501" lvl="1">
              <a:lnSpc>
                <a:spcPts val="3071"/>
              </a:lnSpc>
              <a:buFont typeface="Arial"/>
              <a:buChar char="•"/>
            </a:pPr>
            <a:r>
              <a:rPr lang="en-US" sz="2559" spc="23">
                <a:solidFill>
                  <a:srgbClr val="000000"/>
                </a:solidFill>
                <a:latin typeface="TT Rounds Condensed"/>
                <a:ea typeface="TT Rounds Condensed"/>
                <a:cs typeface="TT Rounds Condensed"/>
                <a:sym typeface="TT Rounds Condensed"/>
              </a:rPr>
              <a:t>This project presents an RPA-based system designed to automate Microsoft Rewards searches using UiPath and scrcpy. The system eliminates the need for manual input, leveraging UiPath’s powerful workflow automation capabilities to execute search queries and interact with the Microsoft Rewards app on an Android device mirrored through scrcpy. By automating repetitive tasks, the system significantly reduces the time and effort required for users to accumulate rewards points while ensuring consistent and error-free task execution.The proposed system operates through a structured process, starting with UiPath initiating the automation, interacting with the mirrored mobile device, executing predefined search workflows, and handling any errors through automated retry mechanisms.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883349"/>
            <a:ext cx="4959723" cy="431850"/>
          </a:xfrm>
          <a:custGeom>
            <a:avLst/>
            <a:gdLst/>
            <a:ahLst/>
            <a:cxnLst/>
            <a:rect r="r" b="b" t="t" l="l"/>
            <a:pathLst>
              <a:path h="431850" w="4959723">
                <a:moveTo>
                  <a:pt x="0" y="0"/>
                </a:moveTo>
                <a:lnTo>
                  <a:pt x="4959723" y="0"/>
                </a:lnTo>
                <a:lnTo>
                  <a:pt x="4959723" y="431850"/>
                </a:lnTo>
                <a:lnTo>
                  <a:pt x="0" y="431850"/>
                </a:lnTo>
                <a:lnTo>
                  <a:pt x="0" y="0"/>
                </a:lnTo>
                <a:close/>
              </a:path>
            </a:pathLst>
          </a:custGeom>
          <a:blipFill>
            <a:blip r:embed="rId2"/>
            <a:stretch>
              <a:fillRect l="0" t="-159" r="0" b="-159"/>
            </a:stretch>
          </a:blipFill>
        </p:spPr>
      </p:sp>
      <p:grpSp>
        <p:nvGrpSpPr>
          <p:cNvPr name="Group 3" id="3"/>
          <p:cNvGrpSpPr/>
          <p:nvPr/>
        </p:nvGrpSpPr>
        <p:grpSpPr>
          <a:xfrm rot="0">
            <a:off x="0" y="6908799"/>
            <a:ext cx="4876800" cy="406400"/>
            <a:chOff x="0" y="0"/>
            <a:chExt cx="6502400" cy="541867"/>
          </a:xfrm>
        </p:grpSpPr>
        <p:sp>
          <p:nvSpPr>
            <p:cNvPr name="Freeform 4" id="4"/>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Freeform 5" id="5"/>
          <p:cNvSpPr/>
          <p:nvPr/>
        </p:nvSpPr>
        <p:spPr>
          <a:xfrm flipH="false" flipV="false" rot="0">
            <a:off x="4851349" y="6883872"/>
            <a:ext cx="4902250" cy="431327"/>
          </a:xfrm>
          <a:custGeom>
            <a:avLst/>
            <a:gdLst/>
            <a:ahLst/>
            <a:cxnLst/>
            <a:rect r="r" b="b" t="t" l="l"/>
            <a:pathLst>
              <a:path h="431327" w="4902250">
                <a:moveTo>
                  <a:pt x="0" y="0"/>
                </a:moveTo>
                <a:lnTo>
                  <a:pt x="4902250" y="0"/>
                </a:lnTo>
                <a:lnTo>
                  <a:pt x="4902250" y="431327"/>
                </a:lnTo>
                <a:lnTo>
                  <a:pt x="0" y="431327"/>
                </a:lnTo>
                <a:lnTo>
                  <a:pt x="0" y="0"/>
                </a:lnTo>
                <a:close/>
              </a:path>
            </a:pathLst>
          </a:custGeom>
          <a:blipFill>
            <a:blip r:embed="rId3"/>
            <a:stretch>
              <a:fillRect l="0" t="-294" r="0" b="-294"/>
            </a:stretch>
          </a:blipFill>
        </p:spPr>
      </p:sp>
      <p:grpSp>
        <p:nvGrpSpPr>
          <p:cNvPr name="Group 6" id="6"/>
          <p:cNvGrpSpPr/>
          <p:nvPr/>
        </p:nvGrpSpPr>
        <p:grpSpPr>
          <a:xfrm rot="0">
            <a:off x="4876800" y="6909322"/>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TextBox 8" id="8"/>
          <p:cNvSpPr txBox="true"/>
          <p:nvPr/>
        </p:nvSpPr>
        <p:spPr>
          <a:xfrm rot="0">
            <a:off x="281093" y="152561"/>
            <a:ext cx="8736245" cy="739182"/>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Need for the Proposed System</a:t>
            </a:r>
          </a:p>
        </p:txBody>
      </p:sp>
      <p:sp>
        <p:nvSpPr>
          <p:cNvPr name="TextBox 9" id="9"/>
          <p:cNvSpPr txBox="true"/>
          <p:nvPr/>
        </p:nvSpPr>
        <p:spPr>
          <a:xfrm rot="0">
            <a:off x="214004" y="7042497"/>
            <a:ext cx="4443984" cy="215265"/>
          </a:xfrm>
          <a:prstGeom prst="rect">
            <a:avLst/>
          </a:prstGeom>
        </p:spPr>
        <p:txBody>
          <a:bodyPr anchor="t" rtlCol="false" tIns="0" lIns="0" bIns="0" rIns="0">
            <a:spAutoFit/>
          </a:bodyPr>
          <a:lstStyle/>
          <a:p>
            <a:pPr algn="l">
              <a:lnSpc>
                <a:spcPts val="1727"/>
              </a:lnSpc>
            </a:pPr>
            <a:r>
              <a:rPr lang="en-US" sz="1706" spc="5">
                <a:solidFill>
                  <a:srgbClr val="FFFFFF"/>
                </a:solidFill>
                <a:latin typeface="TT Rounds Condensed"/>
                <a:ea typeface="TT Rounds Condensed"/>
                <a:cs typeface="TT Rounds Condensed"/>
                <a:sym typeface="TT Rounds Condensed"/>
              </a:rPr>
              <a:t>Department of Computer Science and Engineering</a:t>
            </a:r>
          </a:p>
        </p:txBody>
      </p:sp>
      <p:sp>
        <p:nvSpPr>
          <p:cNvPr name="TextBox 10" id="10"/>
          <p:cNvSpPr txBox="true"/>
          <p:nvPr/>
        </p:nvSpPr>
        <p:spPr>
          <a:xfrm rot="0">
            <a:off x="5484945" y="7043020"/>
            <a:ext cx="2861733" cy="215265"/>
          </a:xfrm>
          <a:prstGeom prst="rect">
            <a:avLst/>
          </a:prstGeom>
        </p:spPr>
        <p:txBody>
          <a:bodyPr anchor="t" rtlCol="false" tIns="0" lIns="0" bIns="0" rIns="0">
            <a:spAutoFit/>
          </a:bodyPr>
          <a:lstStyle/>
          <a:p>
            <a:pPr algn="l">
              <a:lnSpc>
                <a:spcPts val="1727"/>
              </a:lnSpc>
            </a:pPr>
            <a:r>
              <a:rPr lang="en-US" sz="1706" spc="15">
                <a:solidFill>
                  <a:srgbClr val="FFFFFF"/>
                </a:solidFill>
                <a:latin typeface="TT Rounds Condensed"/>
                <a:ea typeface="TT Rounds Condensed"/>
                <a:cs typeface="TT Rounds Condensed"/>
                <a:sym typeface="TT Rounds Condensed"/>
              </a:rPr>
              <a:t>Rajalakshmi Engineering College</a:t>
            </a:r>
          </a:p>
        </p:txBody>
      </p:sp>
      <p:sp>
        <p:nvSpPr>
          <p:cNvPr name="TextBox 11" id="11"/>
          <p:cNvSpPr txBox="true"/>
          <p:nvPr/>
        </p:nvSpPr>
        <p:spPr>
          <a:xfrm rot="0">
            <a:off x="8898705" y="7043020"/>
            <a:ext cx="246549" cy="215265"/>
          </a:xfrm>
          <a:prstGeom prst="rect">
            <a:avLst/>
          </a:prstGeom>
        </p:spPr>
        <p:txBody>
          <a:bodyPr anchor="t" rtlCol="false" tIns="0" lIns="0" bIns="0" rIns="0">
            <a:spAutoFit/>
          </a:bodyPr>
          <a:lstStyle/>
          <a:p>
            <a:pPr algn="l">
              <a:lnSpc>
                <a:spcPts val="1727"/>
              </a:lnSpc>
            </a:pPr>
            <a:r>
              <a:rPr lang="en-US" sz="1706" spc="-10">
                <a:solidFill>
                  <a:srgbClr val="FFFFFF"/>
                </a:solidFill>
                <a:latin typeface="TT Rounds Condensed"/>
                <a:ea typeface="TT Rounds Condensed"/>
                <a:cs typeface="TT Rounds Condensed"/>
                <a:sym typeface="TT Rounds Condensed"/>
              </a:rPr>
              <a:t>3</a:t>
            </a:r>
          </a:p>
        </p:txBody>
      </p:sp>
      <p:sp>
        <p:nvSpPr>
          <p:cNvPr name="TextBox 12" id="12"/>
          <p:cNvSpPr txBox="true"/>
          <p:nvPr/>
        </p:nvSpPr>
        <p:spPr>
          <a:xfrm rot="0">
            <a:off x="223455" y="1069340"/>
            <a:ext cx="9343761" cy="3810000"/>
          </a:xfrm>
          <a:prstGeom prst="rect">
            <a:avLst/>
          </a:prstGeom>
        </p:spPr>
        <p:txBody>
          <a:bodyPr anchor="t" rtlCol="false" tIns="0" lIns="0" bIns="0" rIns="0">
            <a:spAutoFit/>
          </a:bodyPr>
          <a:lstStyle/>
          <a:p>
            <a:pPr algn="just" marL="343002" indent="-171501" lvl="1">
              <a:lnSpc>
                <a:spcPts val="3071"/>
              </a:lnSpc>
              <a:buFont typeface="Arial"/>
              <a:buChar char="•"/>
            </a:pPr>
            <a:r>
              <a:rPr lang="en-US" sz="2559" spc="23">
                <a:solidFill>
                  <a:srgbClr val="000000"/>
                </a:solidFill>
                <a:latin typeface="TT Rounds Condensed"/>
                <a:ea typeface="TT Rounds Condensed"/>
                <a:cs typeface="TT Rounds Condensed"/>
                <a:sym typeface="TT Rounds Condensed"/>
              </a:rPr>
              <a:t>The proposed system addresses the limitations of the manual process of earning Microsoft Rewards points, which is time-consuming, error-prone, and lacks scalability. Currently, users must perform repetitive tasks such as typing search queries, navigating app interfaces, and tracking their progress manually. This approach is inefficient, particularly for users managing multiple accounts or devices, as it requires significant time and attention. Additionally, human errors such as skipped searches, typographical mistakes, or incomplete tasks can lead to missed rewards and reduced efficiency.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883349"/>
            <a:ext cx="4959723" cy="431850"/>
          </a:xfrm>
          <a:custGeom>
            <a:avLst/>
            <a:gdLst/>
            <a:ahLst/>
            <a:cxnLst/>
            <a:rect r="r" b="b" t="t" l="l"/>
            <a:pathLst>
              <a:path h="431850" w="4959723">
                <a:moveTo>
                  <a:pt x="0" y="0"/>
                </a:moveTo>
                <a:lnTo>
                  <a:pt x="4959723" y="0"/>
                </a:lnTo>
                <a:lnTo>
                  <a:pt x="4959723" y="431850"/>
                </a:lnTo>
                <a:lnTo>
                  <a:pt x="0" y="431850"/>
                </a:lnTo>
                <a:lnTo>
                  <a:pt x="0" y="0"/>
                </a:lnTo>
                <a:close/>
              </a:path>
            </a:pathLst>
          </a:custGeom>
          <a:blipFill>
            <a:blip r:embed="rId2"/>
            <a:stretch>
              <a:fillRect l="0" t="-159" r="0" b="-159"/>
            </a:stretch>
          </a:blipFill>
        </p:spPr>
      </p:sp>
      <p:grpSp>
        <p:nvGrpSpPr>
          <p:cNvPr name="Group 3" id="3"/>
          <p:cNvGrpSpPr/>
          <p:nvPr/>
        </p:nvGrpSpPr>
        <p:grpSpPr>
          <a:xfrm rot="0">
            <a:off x="0" y="6908799"/>
            <a:ext cx="4876800" cy="406400"/>
            <a:chOff x="0" y="0"/>
            <a:chExt cx="6502400" cy="541867"/>
          </a:xfrm>
        </p:grpSpPr>
        <p:sp>
          <p:nvSpPr>
            <p:cNvPr name="Freeform 4" id="4"/>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Freeform 5" id="5"/>
          <p:cNvSpPr/>
          <p:nvPr/>
        </p:nvSpPr>
        <p:spPr>
          <a:xfrm flipH="false" flipV="false" rot="0">
            <a:off x="4851349" y="6883872"/>
            <a:ext cx="4902250" cy="431327"/>
          </a:xfrm>
          <a:custGeom>
            <a:avLst/>
            <a:gdLst/>
            <a:ahLst/>
            <a:cxnLst/>
            <a:rect r="r" b="b" t="t" l="l"/>
            <a:pathLst>
              <a:path h="431327" w="4902250">
                <a:moveTo>
                  <a:pt x="0" y="0"/>
                </a:moveTo>
                <a:lnTo>
                  <a:pt x="4902250" y="0"/>
                </a:lnTo>
                <a:lnTo>
                  <a:pt x="4902250" y="431327"/>
                </a:lnTo>
                <a:lnTo>
                  <a:pt x="0" y="431327"/>
                </a:lnTo>
                <a:lnTo>
                  <a:pt x="0" y="0"/>
                </a:lnTo>
                <a:close/>
              </a:path>
            </a:pathLst>
          </a:custGeom>
          <a:blipFill>
            <a:blip r:embed="rId3"/>
            <a:stretch>
              <a:fillRect l="0" t="-294" r="0" b="-294"/>
            </a:stretch>
          </a:blipFill>
        </p:spPr>
      </p:sp>
      <p:grpSp>
        <p:nvGrpSpPr>
          <p:cNvPr name="Group 6" id="6"/>
          <p:cNvGrpSpPr/>
          <p:nvPr/>
        </p:nvGrpSpPr>
        <p:grpSpPr>
          <a:xfrm rot="0">
            <a:off x="4876800" y="6909322"/>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TextBox 8" id="8"/>
          <p:cNvSpPr txBox="true"/>
          <p:nvPr/>
        </p:nvSpPr>
        <p:spPr>
          <a:xfrm rot="0">
            <a:off x="281093" y="152561"/>
            <a:ext cx="8736245" cy="739182"/>
          </a:xfrm>
          <a:prstGeom prst="rect">
            <a:avLst/>
          </a:prstGeom>
        </p:spPr>
        <p:txBody>
          <a:bodyPr anchor="t" rtlCol="false" tIns="0" lIns="0" bIns="0" rIns="0">
            <a:spAutoFit/>
          </a:bodyPr>
          <a:lstStyle/>
          <a:p>
            <a:pPr algn="l">
              <a:lnSpc>
                <a:spcPts val="5631"/>
              </a:lnSpc>
            </a:pPr>
            <a:r>
              <a:rPr lang="en-US" sz="4693" spc="33">
                <a:solidFill>
                  <a:srgbClr val="000000"/>
                </a:solidFill>
                <a:latin typeface="TT Rounds Condensed"/>
                <a:ea typeface="TT Rounds Condensed"/>
                <a:cs typeface="TT Rounds Condensed"/>
                <a:sym typeface="TT Rounds Condensed"/>
              </a:rPr>
              <a:t>Advantages of the Proposed System</a:t>
            </a:r>
          </a:p>
        </p:txBody>
      </p:sp>
      <p:sp>
        <p:nvSpPr>
          <p:cNvPr name="TextBox 9" id="9"/>
          <p:cNvSpPr txBox="true"/>
          <p:nvPr/>
        </p:nvSpPr>
        <p:spPr>
          <a:xfrm rot="0">
            <a:off x="214004" y="7042497"/>
            <a:ext cx="4443984" cy="215265"/>
          </a:xfrm>
          <a:prstGeom prst="rect">
            <a:avLst/>
          </a:prstGeom>
        </p:spPr>
        <p:txBody>
          <a:bodyPr anchor="t" rtlCol="false" tIns="0" lIns="0" bIns="0" rIns="0">
            <a:spAutoFit/>
          </a:bodyPr>
          <a:lstStyle/>
          <a:p>
            <a:pPr algn="l">
              <a:lnSpc>
                <a:spcPts val="1727"/>
              </a:lnSpc>
            </a:pPr>
            <a:r>
              <a:rPr lang="en-US" sz="1706" spc="5">
                <a:solidFill>
                  <a:srgbClr val="FFFFFF"/>
                </a:solidFill>
                <a:latin typeface="TT Rounds Condensed"/>
                <a:ea typeface="TT Rounds Condensed"/>
                <a:cs typeface="TT Rounds Condensed"/>
                <a:sym typeface="TT Rounds Condensed"/>
              </a:rPr>
              <a:t>Department of Computer Science and Engineering</a:t>
            </a:r>
          </a:p>
        </p:txBody>
      </p:sp>
      <p:sp>
        <p:nvSpPr>
          <p:cNvPr name="TextBox 10" id="10"/>
          <p:cNvSpPr txBox="true"/>
          <p:nvPr/>
        </p:nvSpPr>
        <p:spPr>
          <a:xfrm rot="0">
            <a:off x="5484945" y="7043020"/>
            <a:ext cx="2861733" cy="215265"/>
          </a:xfrm>
          <a:prstGeom prst="rect">
            <a:avLst/>
          </a:prstGeom>
        </p:spPr>
        <p:txBody>
          <a:bodyPr anchor="t" rtlCol="false" tIns="0" lIns="0" bIns="0" rIns="0">
            <a:spAutoFit/>
          </a:bodyPr>
          <a:lstStyle/>
          <a:p>
            <a:pPr algn="l">
              <a:lnSpc>
                <a:spcPts val="1727"/>
              </a:lnSpc>
            </a:pPr>
            <a:r>
              <a:rPr lang="en-US" sz="1706" spc="15">
                <a:solidFill>
                  <a:srgbClr val="FFFFFF"/>
                </a:solidFill>
                <a:latin typeface="TT Rounds Condensed"/>
                <a:ea typeface="TT Rounds Condensed"/>
                <a:cs typeface="TT Rounds Condensed"/>
                <a:sym typeface="TT Rounds Condensed"/>
              </a:rPr>
              <a:t>Rajalakshmi Engineering College</a:t>
            </a:r>
          </a:p>
        </p:txBody>
      </p:sp>
      <p:sp>
        <p:nvSpPr>
          <p:cNvPr name="TextBox 11" id="11"/>
          <p:cNvSpPr txBox="true"/>
          <p:nvPr/>
        </p:nvSpPr>
        <p:spPr>
          <a:xfrm rot="0">
            <a:off x="8898705" y="7043020"/>
            <a:ext cx="246549" cy="215265"/>
          </a:xfrm>
          <a:prstGeom prst="rect">
            <a:avLst/>
          </a:prstGeom>
        </p:spPr>
        <p:txBody>
          <a:bodyPr anchor="t" rtlCol="false" tIns="0" lIns="0" bIns="0" rIns="0">
            <a:spAutoFit/>
          </a:bodyPr>
          <a:lstStyle/>
          <a:p>
            <a:pPr algn="l">
              <a:lnSpc>
                <a:spcPts val="1727"/>
              </a:lnSpc>
            </a:pPr>
            <a:r>
              <a:rPr lang="en-US" sz="1706" spc="-10">
                <a:solidFill>
                  <a:srgbClr val="FFFFFF"/>
                </a:solidFill>
                <a:latin typeface="TT Rounds Condensed"/>
                <a:ea typeface="TT Rounds Condensed"/>
                <a:cs typeface="TT Rounds Condensed"/>
                <a:sym typeface="TT Rounds Condensed"/>
              </a:rPr>
              <a:t>4</a:t>
            </a:r>
          </a:p>
        </p:txBody>
      </p:sp>
      <p:sp>
        <p:nvSpPr>
          <p:cNvPr name="TextBox 12" id="12"/>
          <p:cNvSpPr txBox="true"/>
          <p:nvPr/>
        </p:nvSpPr>
        <p:spPr>
          <a:xfrm rot="0">
            <a:off x="57573" y="1754740"/>
            <a:ext cx="8964507" cy="5381625"/>
          </a:xfrm>
          <a:prstGeom prst="rect">
            <a:avLst/>
          </a:prstGeom>
        </p:spPr>
        <p:txBody>
          <a:bodyPr anchor="t" rtlCol="false" tIns="0" lIns="0" bIns="0" rIns="0">
            <a:spAutoFit/>
          </a:bodyPr>
          <a:lstStyle/>
          <a:p>
            <a:pPr algn="l" marL="329455" indent="-164727" lvl="1">
              <a:lnSpc>
                <a:spcPts val="3071"/>
              </a:lnSpc>
              <a:buFont typeface="Arial"/>
              <a:buChar char="•"/>
            </a:pPr>
            <a:r>
              <a:rPr lang="en-US" b="true" sz="2559">
                <a:solidFill>
                  <a:srgbClr val="000000"/>
                </a:solidFill>
                <a:latin typeface="Arial Bold"/>
                <a:ea typeface="Arial Bold"/>
                <a:cs typeface="Arial Bold"/>
                <a:sym typeface="Arial Bold"/>
              </a:rPr>
              <a:t>Time Savings:</a:t>
            </a:r>
            <a:r>
              <a:rPr lang="en-US" sz="2559">
                <a:solidFill>
                  <a:srgbClr val="000000"/>
                </a:solidFill>
                <a:latin typeface="Arial"/>
                <a:ea typeface="Arial"/>
                <a:cs typeface="Arial"/>
                <a:sym typeface="Arial"/>
              </a:rPr>
              <a:t>  The automation eliminates the need for manual searches, significantly reducing the time required to complete repetitive tasks. Users can accomplish in minutes what would otherwise take hours.</a:t>
            </a:r>
          </a:p>
          <a:p>
            <a:pPr algn="l" marL="329455" indent="-164727" lvl="1">
              <a:lnSpc>
                <a:spcPts val="3071"/>
              </a:lnSpc>
              <a:buFont typeface="Arial"/>
              <a:buChar char="•"/>
            </a:pPr>
            <a:r>
              <a:rPr lang="en-US" b="true" sz="2559">
                <a:solidFill>
                  <a:srgbClr val="000000"/>
                </a:solidFill>
                <a:latin typeface="Arial Bold"/>
                <a:ea typeface="Arial Bold"/>
                <a:cs typeface="Arial Bold"/>
                <a:sym typeface="Arial Bold"/>
              </a:rPr>
              <a:t>Error-Free Execution:</a:t>
            </a:r>
            <a:r>
              <a:rPr lang="en-US" sz="2559">
                <a:solidFill>
                  <a:srgbClr val="000000"/>
                </a:solidFill>
                <a:latin typeface="Arial"/>
                <a:ea typeface="Arial"/>
                <a:cs typeface="Arial"/>
                <a:sym typeface="Arial"/>
              </a:rPr>
              <a:t>By automating the entire process, the system minimizes human errors such as missed searches, typos, or skipped steps</a:t>
            </a:r>
            <a:r>
              <a:rPr lang="en-US" b="true" sz="2559">
                <a:solidFill>
                  <a:srgbClr val="000000"/>
                </a:solidFill>
                <a:latin typeface="Arial Bold"/>
                <a:ea typeface="Arial Bold"/>
                <a:cs typeface="Arial Bold"/>
                <a:sym typeface="Arial Bold"/>
              </a:rPr>
              <a:t>.</a:t>
            </a:r>
          </a:p>
          <a:p>
            <a:pPr algn="l" marL="329455" indent="-164727" lvl="1">
              <a:lnSpc>
                <a:spcPts val="3071"/>
              </a:lnSpc>
              <a:buFont typeface="Arial"/>
              <a:buChar char="•"/>
            </a:pPr>
            <a:r>
              <a:rPr lang="en-US" b="true" sz="2559">
                <a:solidFill>
                  <a:srgbClr val="000000"/>
                </a:solidFill>
                <a:latin typeface="Arial Bold"/>
                <a:ea typeface="Arial Bold"/>
                <a:cs typeface="Arial Bold"/>
                <a:sym typeface="Arial Bold"/>
              </a:rPr>
              <a:t>Increased Efficiency:</a:t>
            </a:r>
            <a:r>
              <a:rPr lang="en-US" sz="2559">
                <a:solidFill>
                  <a:srgbClr val="000000"/>
                </a:solidFill>
                <a:latin typeface="Arial"/>
                <a:ea typeface="Arial"/>
                <a:cs typeface="Arial"/>
                <a:sym typeface="Arial"/>
              </a:rPr>
              <a:t> The system performs tasks faster than manual methods, executing workflows in a streamlined and optimized manner.</a:t>
            </a:r>
          </a:p>
          <a:p>
            <a:pPr algn="l" marL="329455" indent="-164727" lvl="1">
              <a:lnSpc>
                <a:spcPts val="3071"/>
              </a:lnSpc>
              <a:buFont typeface="Arial"/>
              <a:buChar char="•"/>
            </a:pPr>
            <a:r>
              <a:rPr lang="en-US" b="true" sz="2559">
                <a:solidFill>
                  <a:srgbClr val="000000"/>
                </a:solidFill>
                <a:latin typeface="Arial Bold"/>
                <a:ea typeface="Arial Bold"/>
                <a:cs typeface="Arial Bold"/>
                <a:sym typeface="Arial Bold"/>
              </a:rPr>
              <a:t>Consistency in Task Completion:</a:t>
            </a:r>
            <a:r>
              <a:rPr lang="en-US" sz="2559">
                <a:solidFill>
                  <a:srgbClr val="000000"/>
                </a:solidFill>
                <a:latin typeface="Arial"/>
                <a:ea typeface="Arial"/>
                <a:cs typeface="Arial"/>
                <a:sym typeface="Arial"/>
              </a:rPr>
              <a:t>  The automated workflows ensure that every search is performed uniformly, maintaining a high standard of execution across all tasks..</a:t>
            </a:r>
          </a:p>
          <a:p>
            <a:pPr algn="l">
              <a:lnSpc>
                <a:spcPts val="3071"/>
              </a:lnSpc>
            </a:pPr>
            <a:r>
              <a:rPr lang="en-US" sz="2559">
                <a:solidFill>
                  <a:srgbClr val="000000"/>
                </a:solidFill>
                <a:latin typeface="Arial"/>
                <a:ea typeface="Arial"/>
                <a:cs typeface="Arial"/>
                <a:sym typeface="Arial"/>
              </a:rPr>
              <a:t>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883349"/>
            <a:ext cx="4959723" cy="431850"/>
          </a:xfrm>
          <a:custGeom>
            <a:avLst/>
            <a:gdLst/>
            <a:ahLst/>
            <a:cxnLst/>
            <a:rect r="r" b="b" t="t" l="l"/>
            <a:pathLst>
              <a:path h="431850" w="4959723">
                <a:moveTo>
                  <a:pt x="0" y="0"/>
                </a:moveTo>
                <a:lnTo>
                  <a:pt x="4959723" y="0"/>
                </a:lnTo>
                <a:lnTo>
                  <a:pt x="4959723" y="431850"/>
                </a:lnTo>
                <a:lnTo>
                  <a:pt x="0" y="431850"/>
                </a:lnTo>
                <a:lnTo>
                  <a:pt x="0" y="0"/>
                </a:lnTo>
                <a:close/>
              </a:path>
            </a:pathLst>
          </a:custGeom>
          <a:blipFill>
            <a:blip r:embed="rId2"/>
            <a:stretch>
              <a:fillRect l="0" t="-159" r="0" b="-159"/>
            </a:stretch>
          </a:blipFill>
        </p:spPr>
      </p:sp>
      <p:grpSp>
        <p:nvGrpSpPr>
          <p:cNvPr name="Group 3" id="3"/>
          <p:cNvGrpSpPr/>
          <p:nvPr/>
        </p:nvGrpSpPr>
        <p:grpSpPr>
          <a:xfrm rot="0">
            <a:off x="0" y="6908799"/>
            <a:ext cx="4876800" cy="406400"/>
            <a:chOff x="0" y="0"/>
            <a:chExt cx="6502400" cy="541867"/>
          </a:xfrm>
        </p:grpSpPr>
        <p:sp>
          <p:nvSpPr>
            <p:cNvPr name="Freeform 4" id="4"/>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Freeform 5" id="5"/>
          <p:cNvSpPr/>
          <p:nvPr/>
        </p:nvSpPr>
        <p:spPr>
          <a:xfrm flipH="false" flipV="false" rot="0">
            <a:off x="4851349" y="6883872"/>
            <a:ext cx="4902250" cy="431327"/>
          </a:xfrm>
          <a:custGeom>
            <a:avLst/>
            <a:gdLst/>
            <a:ahLst/>
            <a:cxnLst/>
            <a:rect r="r" b="b" t="t" l="l"/>
            <a:pathLst>
              <a:path h="431327" w="4902250">
                <a:moveTo>
                  <a:pt x="0" y="0"/>
                </a:moveTo>
                <a:lnTo>
                  <a:pt x="4902250" y="0"/>
                </a:lnTo>
                <a:lnTo>
                  <a:pt x="4902250" y="431327"/>
                </a:lnTo>
                <a:lnTo>
                  <a:pt x="0" y="431327"/>
                </a:lnTo>
                <a:lnTo>
                  <a:pt x="0" y="0"/>
                </a:lnTo>
                <a:close/>
              </a:path>
            </a:pathLst>
          </a:custGeom>
          <a:blipFill>
            <a:blip r:embed="rId3"/>
            <a:stretch>
              <a:fillRect l="0" t="-294" r="0" b="-294"/>
            </a:stretch>
          </a:blipFill>
        </p:spPr>
      </p:sp>
      <p:grpSp>
        <p:nvGrpSpPr>
          <p:cNvPr name="Group 6" id="6"/>
          <p:cNvGrpSpPr/>
          <p:nvPr/>
        </p:nvGrpSpPr>
        <p:grpSpPr>
          <a:xfrm rot="0">
            <a:off x="4876800" y="6909322"/>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TextBox 8" id="8"/>
          <p:cNvSpPr txBox="true"/>
          <p:nvPr/>
        </p:nvSpPr>
        <p:spPr>
          <a:xfrm rot="0">
            <a:off x="281093" y="152561"/>
            <a:ext cx="8736245" cy="739182"/>
          </a:xfrm>
          <a:prstGeom prst="rect">
            <a:avLst/>
          </a:prstGeom>
        </p:spPr>
        <p:txBody>
          <a:bodyPr anchor="t" rtlCol="false" tIns="0" lIns="0" bIns="0" rIns="0">
            <a:spAutoFit/>
          </a:bodyPr>
          <a:lstStyle/>
          <a:p>
            <a:pPr algn="l">
              <a:lnSpc>
                <a:spcPts val="5631"/>
              </a:lnSpc>
            </a:pPr>
            <a:r>
              <a:rPr lang="en-US" sz="4693" spc="33">
                <a:solidFill>
                  <a:srgbClr val="000000"/>
                </a:solidFill>
                <a:latin typeface="TT Rounds Condensed"/>
                <a:ea typeface="TT Rounds Condensed"/>
                <a:cs typeface="TT Rounds Condensed"/>
                <a:sym typeface="TT Rounds Condensed"/>
              </a:rPr>
              <a:t>Main Objective</a:t>
            </a:r>
          </a:p>
        </p:txBody>
      </p:sp>
      <p:sp>
        <p:nvSpPr>
          <p:cNvPr name="TextBox 9" id="9"/>
          <p:cNvSpPr txBox="true"/>
          <p:nvPr/>
        </p:nvSpPr>
        <p:spPr>
          <a:xfrm rot="0">
            <a:off x="214004" y="7042497"/>
            <a:ext cx="4443984" cy="215265"/>
          </a:xfrm>
          <a:prstGeom prst="rect">
            <a:avLst/>
          </a:prstGeom>
        </p:spPr>
        <p:txBody>
          <a:bodyPr anchor="t" rtlCol="false" tIns="0" lIns="0" bIns="0" rIns="0">
            <a:spAutoFit/>
          </a:bodyPr>
          <a:lstStyle/>
          <a:p>
            <a:pPr algn="l">
              <a:lnSpc>
                <a:spcPts val="1727"/>
              </a:lnSpc>
            </a:pPr>
            <a:r>
              <a:rPr lang="en-US" sz="1706" spc="5">
                <a:solidFill>
                  <a:srgbClr val="FFFFFF"/>
                </a:solidFill>
                <a:latin typeface="TT Rounds Condensed"/>
                <a:ea typeface="TT Rounds Condensed"/>
                <a:cs typeface="TT Rounds Condensed"/>
                <a:sym typeface="TT Rounds Condensed"/>
              </a:rPr>
              <a:t>Department of Computer Science and Engineering</a:t>
            </a:r>
          </a:p>
        </p:txBody>
      </p:sp>
      <p:sp>
        <p:nvSpPr>
          <p:cNvPr name="TextBox 10" id="10"/>
          <p:cNvSpPr txBox="true"/>
          <p:nvPr/>
        </p:nvSpPr>
        <p:spPr>
          <a:xfrm rot="0">
            <a:off x="5484945" y="7043020"/>
            <a:ext cx="2861733" cy="215265"/>
          </a:xfrm>
          <a:prstGeom prst="rect">
            <a:avLst/>
          </a:prstGeom>
        </p:spPr>
        <p:txBody>
          <a:bodyPr anchor="t" rtlCol="false" tIns="0" lIns="0" bIns="0" rIns="0">
            <a:spAutoFit/>
          </a:bodyPr>
          <a:lstStyle/>
          <a:p>
            <a:pPr algn="l">
              <a:lnSpc>
                <a:spcPts val="1727"/>
              </a:lnSpc>
            </a:pPr>
            <a:r>
              <a:rPr lang="en-US" sz="1706" spc="15">
                <a:solidFill>
                  <a:srgbClr val="FFFFFF"/>
                </a:solidFill>
                <a:latin typeface="TT Rounds Condensed"/>
                <a:ea typeface="TT Rounds Condensed"/>
                <a:cs typeface="TT Rounds Condensed"/>
                <a:sym typeface="TT Rounds Condensed"/>
              </a:rPr>
              <a:t>Rajalakshmi Engineering College</a:t>
            </a:r>
          </a:p>
        </p:txBody>
      </p:sp>
      <p:sp>
        <p:nvSpPr>
          <p:cNvPr name="TextBox 11" id="11"/>
          <p:cNvSpPr txBox="true"/>
          <p:nvPr/>
        </p:nvSpPr>
        <p:spPr>
          <a:xfrm rot="0">
            <a:off x="8898705" y="7043020"/>
            <a:ext cx="246549" cy="215265"/>
          </a:xfrm>
          <a:prstGeom prst="rect">
            <a:avLst/>
          </a:prstGeom>
        </p:spPr>
        <p:txBody>
          <a:bodyPr anchor="t" rtlCol="false" tIns="0" lIns="0" bIns="0" rIns="0">
            <a:spAutoFit/>
          </a:bodyPr>
          <a:lstStyle/>
          <a:p>
            <a:pPr algn="l">
              <a:lnSpc>
                <a:spcPts val="1727"/>
              </a:lnSpc>
            </a:pPr>
            <a:r>
              <a:rPr lang="en-US" sz="1706" spc="-10">
                <a:solidFill>
                  <a:srgbClr val="FFFFFF"/>
                </a:solidFill>
                <a:latin typeface="TT Rounds Condensed"/>
                <a:ea typeface="TT Rounds Condensed"/>
                <a:cs typeface="TT Rounds Condensed"/>
                <a:sym typeface="TT Rounds Condensed"/>
              </a:rPr>
              <a:t>7</a:t>
            </a:r>
          </a:p>
        </p:txBody>
      </p:sp>
      <p:sp>
        <p:nvSpPr>
          <p:cNvPr name="TextBox 12" id="12"/>
          <p:cNvSpPr txBox="true"/>
          <p:nvPr/>
        </p:nvSpPr>
        <p:spPr>
          <a:xfrm rot="0">
            <a:off x="281093" y="976145"/>
            <a:ext cx="9262482" cy="4953000"/>
          </a:xfrm>
          <a:prstGeom prst="rect">
            <a:avLst/>
          </a:prstGeom>
        </p:spPr>
        <p:txBody>
          <a:bodyPr anchor="t" rtlCol="false" tIns="0" lIns="0" bIns="0" rIns="0">
            <a:spAutoFit/>
          </a:bodyPr>
          <a:lstStyle/>
          <a:p>
            <a:pPr algn="just">
              <a:lnSpc>
                <a:spcPts val="3071"/>
              </a:lnSpc>
            </a:pPr>
          </a:p>
          <a:p>
            <a:pPr algn="just" marL="329346" indent="-164673" lvl="1">
              <a:lnSpc>
                <a:spcPts val="3071"/>
              </a:lnSpc>
              <a:buFont typeface="Arial"/>
              <a:buChar char="•"/>
            </a:pPr>
            <a:r>
              <a:rPr lang="en-US" sz="2559" spc="23">
                <a:solidFill>
                  <a:srgbClr val="000000"/>
                </a:solidFill>
                <a:latin typeface="TT Rounds Condensed"/>
                <a:ea typeface="TT Rounds Condensed"/>
                <a:cs typeface="TT Rounds Condensed"/>
                <a:sym typeface="TT Rounds Condensed"/>
              </a:rPr>
              <a:t>The main objective of the proposed system is to automate the process of performing Microsoft Rewards searches using UiPath and scrcpy, thereby eliminating manual effort, enhancing efficiency, and ensuring consistent task execution. The system aims to streamline repetitive tasks, reduce human errors, and maximize rewards accumulation by automating the end-to-end workflow, from search query input to results processing and reporting. Additionally, the system is designed to be scalable, handling multiple devices and accounts seamlessly, while providing users with a reliable, time-saving, and error-free solution for managing their rewards tasks effectively.</a:t>
            </a:r>
          </a:p>
          <a:p>
            <a:pPr algn="just" marL="329455" indent="-164727" lvl="1">
              <a:lnSpc>
                <a:spcPts val="3071"/>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883349"/>
            <a:ext cx="4959723" cy="431850"/>
          </a:xfrm>
          <a:custGeom>
            <a:avLst/>
            <a:gdLst/>
            <a:ahLst/>
            <a:cxnLst/>
            <a:rect r="r" b="b" t="t" l="l"/>
            <a:pathLst>
              <a:path h="431850" w="4959723">
                <a:moveTo>
                  <a:pt x="0" y="0"/>
                </a:moveTo>
                <a:lnTo>
                  <a:pt x="4959723" y="0"/>
                </a:lnTo>
                <a:lnTo>
                  <a:pt x="4959723" y="431850"/>
                </a:lnTo>
                <a:lnTo>
                  <a:pt x="0" y="431850"/>
                </a:lnTo>
                <a:lnTo>
                  <a:pt x="0" y="0"/>
                </a:lnTo>
                <a:close/>
              </a:path>
            </a:pathLst>
          </a:custGeom>
          <a:blipFill>
            <a:blip r:embed="rId2"/>
            <a:stretch>
              <a:fillRect l="0" t="-159" r="0" b="-159"/>
            </a:stretch>
          </a:blipFill>
        </p:spPr>
      </p:sp>
      <p:grpSp>
        <p:nvGrpSpPr>
          <p:cNvPr name="Group 3" id="3"/>
          <p:cNvGrpSpPr/>
          <p:nvPr/>
        </p:nvGrpSpPr>
        <p:grpSpPr>
          <a:xfrm rot="0">
            <a:off x="0" y="6908799"/>
            <a:ext cx="4876800" cy="406400"/>
            <a:chOff x="0" y="0"/>
            <a:chExt cx="6502400" cy="541867"/>
          </a:xfrm>
        </p:grpSpPr>
        <p:sp>
          <p:nvSpPr>
            <p:cNvPr name="Freeform 4" id="4"/>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Freeform 5" id="5"/>
          <p:cNvSpPr/>
          <p:nvPr/>
        </p:nvSpPr>
        <p:spPr>
          <a:xfrm flipH="false" flipV="false" rot="0">
            <a:off x="4851349" y="6883872"/>
            <a:ext cx="4902250" cy="431327"/>
          </a:xfrm>
          <a:custGeom>
            <a:avLst/>
            <a:gdLst/>
            <a:ahLst/>
            <a:cxnLst/>
            <a:rect r="r" b="b" t="t" l="l"/>
            <a:pathLst>
              <a:path h="431327" w="4902250">
                <a:moveTo>
                  <a:pt x="0" y="0"/>
                </a:moveTo>
                <a:lnTo>
                  <a:pt x="4902250" y="0"/>
                </a:lnTo>
                <a:lnTo>
                  <a:pt x="4902250" y="431327"/>
                </a:lnTo>
                <a:lnTo>
                  <a:pt x="0" y="431327"/>
                </a:lnTo>
                <a:lnTo>
                  <a:pt x="0" y="0"/>
                </a:lnTo>
                <a:close/>
              </a:path>
            </a:pathLst>
          </a:custGeom>
          <a:blipFill>
            <a:blip r:embed="rId3"/>
            <a:stretch>
              <a:fillRect l="0" t="-294" r="0" b="-294"/>
            </a:stretch>
          </a:blipFill>
        </p:spPr>
      </p:sp>
      <p:grpSp>
        <p:nvGrpSpPr>
          <p:cNvPr name="Group 6" id="6"/>
          <p:cNvGrpSpPr/>
          <p:nvPr/>
        </p:nvGrpSpPr>
        <p:grpSpPr>
          <a:xfrm rot="0">
            <a:off x="4876800" y="6909322"/>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Freeform 8" id="8"/>
          <p:cNvSpPr/>
          <p:nvPr/>
        </p:nvSpPr>
        <p:spPr>
          <a:xfrm flipH="false" flipV="false" rot="0">
            <a:off x="214004" y="1199609"/>
            <a:ext cx="9406051" cy="4362074"/>
          </a:xfrm>
          <a:custGeom>
            <a:avLst/>
            <a:gdLst/>
            <a:ahLst/>
            <a:cxnLst/>
            <a:rect r="r" b="b" t="t" l="l"/>
            <a:pathLst>
              <a:path h="4362074" w="9406051">
                <a:moveTo>
                  <a:pt x="0" y="0"/>
                </a:moveTo>
                <a:lnTo>
                  <a:pt x="9406052" y="0"/>
                </a:lnTo>
                <a:lnTo>
                  <a:pt x="9406052" y="4362074"/>
                </a:lnTo>
                <a:lnTo>
                  <a:pt x="0" y="4362074"/>
                </a:lnTo>
                <a:lnTo>
                  <a:pt x="0" y="0"/>
                </a:lnTo>
                <a:close/>
              </a:path>
            </a:pathLst>
          </a:custGeom>
          <a:blipFill>
            <a:blip r:embed="rId4"/>
            <a:stretch>
              <a:fillRect l="-1102" t="0" r="-1102" b="0"/>
            </a:stretch>
          </a:blipFill>
        </p:spPr>
      </p:sp>
      <p:sp>
        <p:nvSpPr>
          <p:cNvPr name="TextBox 9" id="9"/>
          <p:cNvSpPr txBox="true"/>
          <p:nvPr/>
        </p:nvSpPr>
        <p:spPr>
          <a:xfrm rot="0">
            <a:off x="281093" y="152561"/>
            <a:ext cx="8736245" cy="739182"/>
          </a:xfrm>
          <a:prstGeom prst="rect">
            <a:avLst/>
          </a:prstGeom>
        </p:spPr>
        <p:txBody>
          <a:bodyPr anchor="t" rtlCol="false" tIns="0" lIns="0" bIns="0" rIns="0">
            <a:spAutoFit/>
          </a:bodyPr>
          <a:lstStyle/>
          <a:p>
            <a:pPr algn="l">
              <a:lnSpc>
                <a:spcPts val="5631"/>
              </a:lnSpc>
            </a:pPr>
            <a:r>
              <a:rPr lang="en-US" sz="4693" spc="33">
                <a:solidFill>
                  <a:srgbClr val="000000"/>
                </a:solidFill>
                <a:latin typeface="TT Rounds Condensed"/>
                <a:ea typeface="TT Rounds Condensed"/>
                <a:cs typeface="TT Rounds Condensed"/>
                <a:sym typeface="TT Rounds Condensed"/>
              </a:rPr>
              <a:t>Architecture</a:t>
            </a:r>
          </a:p>
        </p:txBody>
      </p:sp>
      <p:sp>
        <p:nvSpPr>
          <p:cNvPr name="TextBox 10" id="10"/>
          <p:cNvSpPr txBox="true"/>
          <p:nvPr/>
        </p:nvSpPr>
        <p:spPr>
          <a:xfrm rot="0">
            <a:off x="214004" y="7042497"/>
            <a:ext cx="4443984" cy="215265"/>
          </a:xfrm>
          <a:prstGeom prst="rect">
            <a:avLst/>
          </a:prstGeom>
        </p:spPr>
        <p:txBody>
          <a:bodyPr anchor="t" rtlCol="false" tIns="0" lIns="0" bIns="0" rIns="0">
            <a:spAutoFit/>
          </a:bodyPr>
          <a:lstStyle/>
          <a:p>
            <a:pPr algn="l">
              <a:lnSpc>
                <a:spcPts val="1727"/>
              </a:lnSpc>
            </a:pPr>
            <a:r>
              <a:rPr lang="en-US" sz="1706" spc="5">
                <a:solidFill>
                  <a:srgbClr val="FFFFFF"/>
                </a:solidFill>
                <a:latin typeface="TT Rounds Condensed"/>
                <a:ea typeface="TT Rounds Condensed"/>
                <a:cs typeface="TT Rounds Condensed"/>
                <a:sym typeface="TT Rounds Condensed"/>
              </a:rPr>
              <a:t>Department of Computer Science and Engineering</a:t>
            </a:r>
          </a:p>
        </p:txBody>
      </p:sp>
      <p:sp>
        <p:nvSpPr>
          <p:cNvPr name="TextBox 11" id="11"/>
          <p:cNvSpPr txBox="true"/>
          <p:nvPr/>
        </p:nvSpPr>
        <p:spPr>
          <a:xfrm rot="0">
            <a:off x="5484945" y="7043020"/>
            <a:ext cx="2861733" cy="215265"/>
          </a:xfrm>
          <a:prstGeom prst="rect">
            <a:avLst/>
          </a:prstGeom>
        </p:spPr>
        <p:txBody>
          <a:bodyPr anchor="t" rtlCol="false" tIns="0" lIns="0" bIns="0" rIns="0">
            <a:spAutoFit/>
          </a:bodyPr>
          <a:lstStyle/>
          <a:p>
            <a:pPr algn="l">
              <a:lnSpc>
                <a:spcPts val="1727"/>
              </a:lnSpc>
            </a:pPr>
            <a:r>
              <a:rPr lang="en-US" sz="1706" spc="15">
                <a:solidFill>
                  <a:srgbClr val="FFFFFF"/>
                </a:solidFill>
                <a:latin typeface="TT Rounds Condensed"/>
                <a:ea typeface="TT Rounds Condensed"/>
                <a:cs typeface="TT Rounds Condensed"/>
                <a:sym typeface="TT Rounds Condensed"/>
              </a:rPr>
              <a:t>Rajalakshmi Engineering College</a:t>
            </a:r>
          </a:p>
        </p:txBody>
      </p:sp>
      <p:sp>
        <p:nvSpPr>
          <p:cNvPr name="TextBox 12" id="12"/>
          <p:cNvSpPr txBox="true"/>
          <p:nvPr/>
        </p:nvSpPr>
        <p:spPr>
          <a:xfrm rot="0">
            <a:off x="8898705" y="7043020"/>
            <a:ext cx="246549" cy="215265"/>
          </a:xfrm>
          <a:prstGeom prst="rect">
            <a:avLst/>
          </a:prstGeom>
        </p:spPr>
        <p:txBody>
          <a:bodyPr anchor="t" rtlCol="false" tIns="0" lIns="0" bIns="0" rIns="0">
            <a:spAutoFit/>
          </a:bodyPr>
          <a:lstStyle/>
          <a:p>
            <a:pPr algn="l">
              <a:lnSpc>
                <a:spcPts val="1727"/>
              </a:lnSpc>
            </a:pPr>
            <a:r>
              <a:rPr lang="en-US" sz="1706" spc="-10">
                <a:solidFill>
                  <a:srgbClr val="FFFFFF"/>
                </a:solidFill>
                <a:latin typeface="TT Rounds Condensed"/>
                <a:ea typeface="TT Rounds Condensed"/>
                <a:cs typeface="TT Rounds Condensed"/>
                <a:sym typeface="TT Rounds Condensed"/>
              </a:rPr>
              <a:t>8</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883349"/>
            <a:ext cx="4959723" cy="431850"/>
          </a:xfrm>
          <a:custGeom>
            <a:avLst/>
            <a:gdLst/>
            <a:ahLst/>
            <a:cxnLst/>
            <a:rect r="r" b="b" t="t" l="l"/>
            <a:pathLst>
              <a:path h="431850" w="4959723">
                <a:moveTo>
                  <a:pt x="0" y="0"/>
                </a:moveTo>
                <a:lnTo>
                  <a:pt x="4959723" y="0"/>
                </a:lnTo>
                <a:lnTo>
                  <a:pt x="4959723" y="431850"/>
                </a:lnTo>
                <a:lnTo>
                  <a:pt x="0" y="431850"/>
                </a:lnTo>
                <a:lnTo>
                  <a:pt x="0" y="0"/>
                </a:lnTo>
                <a:close/>
              </a:path>
            </a:pathLst>
          </a:custGeom>
          <a:blipFill>
            <a:blip r:embed="rId2"/>
            <a:stretch>
              <a:fillRect l="0" t="-159" r="0" b="-159"/>
            </a:stretch>
          </a:blipFill>
        </p:spPr>
      </p:sp>
      <p:grpSp>
        <p:nvGrpSpPr>
          <p:cNvPr name="Group 3" id="3"/>
          <p:cNvGrpSpPr/>
          <p:nvPr/>
        </p:nvGrpSpPr>
        <p:grpSpPr>
          <a:xfrm rot="0">
            <a:off x="0" y="6908799"/>
            <a:ext cx="4876800" cy="406400"/>
            <a:chOff x="0" y="0"/>
            <a:chExt cx="6502400" cy="541867"/>
          </a:xfrm>
        </p:grpSpPr>
        <p:sp>
          <p:nvSpPr>
            <p:cNvPr name="Freeform 4" id="4"/>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Freeform 5" id="5"/>
          <p:cNvSpPr/>
          <p:nvPr/>
        </p:nvSpPr>
        <p:spPr>
          <a:xfrm flipH="false" flipV="false" rot="0">
            <a:off x="4851349" y="6883872"/>
            <a:ext cx="4902250" cy="431327"/>
          </a:xfrm>
          <a:custGeom>
            <a:avLst/>
            <a:gdLst/>
            <a:ahLst/>
            <a:cxnLst/>
            <a:rect r="r" b="b" t="t" l="l"/>
            <a:pathLst>
              <a:path h="431327" w="4902250">
                <a:moveTo>
                  <a:pt x="0" y="0"/>
                </a:moveTo>
                <a:lnTo>
                  <a:pt x="4902250" y="0"/>
                </a:lnTo>
                <a:lnTo>
                  <a:pt x="4902250" y="431327"/>
                </a:lnTo>
                <a:lnTo>
                  <a:pt x="0" y="431327"/>
                </a:lnTo>
                <a:lnTo>
                  <a:pt x="0" y="0"/>
                </a:lnTo>
                <a:close/>
              </a:path>
            </a:pathLst>
          </a:custGeom>
          <a:blipFill>
            <a:blip r:embed="rId3"/>
            <a:stretch>
              <a:fillRect l="0" t="-294" r="0" b="-294"/>
            </a:stretch>
          </a:blipFill>
        </p:spPr>
      </p:sp>
      <p:grpSp>
        <p:nvGrpSpPr>
          <p:cNvPr name="Group 6" id="6"/>
          <p:cNvGrpSpPr/>
          <p:nvPr/>
        </p:nvGrpSpPr>
        <p:grpSpPr>
          <a:xfrm rot="0">
            <a:off x="4876800" y="6909322"/>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TextBox 8" id="8"/>
          <p:cNvSpPr txBox="true"/>
          <p:nvPr/>
        </p:nvSpPr>
        <p:spPr>
          <a:xfrm rot="0">
            <a:off x="281093" y="152561"/>
            <a:ext cx="8736245" cy="739182"/>
          </a:xfrm>
          <a:prstGeom prst="rect">
            <a:avLst/>
          </a:prstGeom>
        </p:spPr>
        <p:txBody>
          <a:bodyPr anchor="t" rtlCol="false" tIns="0" lIns="0" bIns="0" rIns="0">
            <a:spAutoFit/>
          </a:bodyPr>
          <a:lstStyle/>
          <a:p>
            <a:pPr algn="l">
              <a:lnSpc>
                <a:spcPts val="5631"/>
              </a:lnSpc>
            </a:pPr>
            <a:r>
              <a:rPr lang="en-US" sz="4693" spc="33">
                <a:solidFill>
                  <a:srgbClr val="000000"/>
                </a:solidFill>
                <a:latin typeface="TT Rounds Condensed"/>
                <a:ea typeface="TT Rounds Condensed"/>
                <a:cs typeface="TT Rounds Condensed"/>
                <a:sym typeface="TT Rounds Condensed"/>
              </a:rPr>
              <a:t>System Requirements</a:t>
            </a:r>
          </a:p>
        </p:txBody>
      </p:sp>
      <p:sp>
        <p:nvSpPr>
          <p:cNvPr name="TextBox 9" id="9"/>
          <p:cNvSpPr txBox="true"/>
          <p:nvPr/>
        </p:nvSpPr>
        <p:spPr>
          <a:xfrm rot="0">
            <a:off x="214004" y="7042497"/>
            <a:ext cx="4443984" cy="215265"/>
          </a:xfrm>
          <a:prstGeom prst="rect">
            <a:avLst/>
          </a:prstGeom>
        </p:spPr>
        <p:txBody>
          <a:bodyPr anchor="t" rtlCol="false" tIns="0" lIns="0" bIns="0" rIns="0">
            <a:spAutoFit/>
          </a:bodyPr>
          <a:lstStyle/>
          <a:p>
            <a:pPr algn="l">
              <a:lnSpc>
                <a:spcPts val="1727"/>
              </a:lnSpc>
            </a:pPr>
            <a:r>
              <a:rPr lang="en-US" sz="1706" spc="5">
                <a:solidFill>
                  <a:srgbClr val="FFFFFF"/>
                </a:solidFill>
                <a:latin typeface="TT Rounds Condensed"/>
                <a:ea typeface="TT Rounds Condensed"/>
                <a:cs typeface="TT Rounds Condensed"/>
                <a:sym typeface="TT Rounds Condensed"/>
              </a:rPr>
              <a:t>Department of Computer Science and Engineering</a:t>
            </a:r>
          </a:p>
        </p:txBody>
      </p:sp>
      <p:sp>
        <p:nvSpPr>
          <p:cNvPr name="TextBox 10" id="10"/>
          <p:cNvSpPr txBox="true"/>
          <p:nvPr/>
        </p:nvSpPr>
        <p:spPr>
          <a:xfrm rot="0">
            <a:off x="5484945" y="7043020"/>
            <a:ext cx="2861733" cy="215265"/>
          </a:xfrm>
          <a:prstGeom prst="rect">
            <a:avLst/>
          </a:prstGeom>
        </p:spPr>
        <p:txBody>
          <a:bodyPr anchor="t" rtlCol="false" tIns="0" lIns="0" bIns="0" rIns="0">
            <a:spAutoFit/>
          </a:bodyPr>
          <a:lstStyle/>
          <a:p>
            <a:pPr algn="l">
              <a:lnSpc>
                <a:spcPts val="1727"/>
              </a:lnSpc>
            </a:pPr>
            <a:r>
              <a:rPr lang="en-US" sz="1706" spc="15">
                <a:solidFill>
                  <a:srgbClr val="FFFFFF"/>
                </a:solidFill>
                <a:latin typeface="TT Rounds Condensed"/>
                <a:ea typeface="TT Rounds Condensed"/>
                <a:cs typeface="TT Rounds Condensed"/>
                <a:sym typeface="TT Rounds Condensed"/>
              </a:rPr>
              <a:t>Rajalakshmi Engineering College</a:t>
            </a:r>
          </a:p>
        </p:txBody>
      </p:sp>
      <p:sp>
        <p:nvSpPr>
          <p:cNvPr name="TextBox 11" id="11"/>
          <p:cNvSpPr txBox="true"/>
          <p:nvPr/>
        </p:nvSpPr>
        <p:spPr>
          <a:xfrm rot="0">
            <a:off x="8898705" y="7043020"/>
            <a:ext cx="246549" cy="215265"/>
          </a:xfrm>
          <a:prstGeom prst="rect">
            <a:avLst/>
          </a:prstGeom>
        </p:spPr>
        <p:txBody>
          <a:bodyPr anchor="t" rtlCol="false" tIns="0" lIns="0" bIns="0" rIns="0">
            <a:spAutoFit/>
          </a:bodyPr>
          <a:lstStyle/>
          <a:p>
            <a:pPr algn="l">
              <a:lnSpc>
                <a:spcPts val="1727"/>
              </a:lnSpc>
            </a:pPr>
            <a:r>
              <a:rPr lang="en-US" sz="1706" spc="-10">
                <a:solidFill>
                  <a:srgbClr val="FFFFFF"/>
                </a:solidFill>
                <a:latin typeface="TT Rounds Condensed"/>
                <a:ea typeface="TT Rounds Condensed"/>
                <a:cs typeface="TT Rounds Condensed"/>
                <a:sym typeface="TT Rounds Condensed"/>
              </a:rPr>
              <a:t>9</a:t>
            </a:r>
          </a:p>
        </p:txBody>
      </p:sp>
      <p:sp>
        <p:nvSpPr>
          <p:cNvPr name="TextBox 12" id="12"/>
          <p:cNvSpPr txBox="true"/>
          <p:nvPr/>
        </p:nvSpPr>
        <p:spPr>
          <a:xfrm rot="0">
            <a:off x="179468" y="1450784"/>
            <a:ext cx="9343762" cy="4867275"/>
          </a:xfrm>
          <a:prstGeom prst="rect">
            <a:avLst/>
          </a:prstGeom>
        </p:spPr>
        <p:txBody>
          <a:bodyPr anchor="t" rtlCol="false" tIns="0" lIns="0" bIns="0" rIns="0">
            <a:spAutoFit/>
          </a:bodyPr>
          <a:lstStyle/>
          <a:p>
            <a:pPr algn="l">
              <a:lnSpc>
                <a:spcPts val="2609"/>
              </a:lnSpc>
            </a:pPr>
            <a:r>
              <a:rPr lang="en-US" b="true" sz="2174" spc="19">
                <a:solidFill>
                  <a:srgbClr val="000000"/>
                </a:solidFill>
                <a:latin typeface="TT Rounds Condensed Bold"/>
                <a:ea typeface="TT Rounds Condensed Bold"/>
                <a:cs typeface="TT Rounds Condensed Bold"/>
                <a:sym typeface="TT Rounds Condensed Bold"/>
              </a:rPr>
              <a:t>Hardware Requirements</a:t>
            </a:r>
          </a:p>
          <a:p>
            <a:pPr algn="l" marL="279755" indent="-139878" lvl="1">
              <a:lnSpc>
                <a:spcPts val="2609"/>
              </a:lnSpc>
              <a:buAutoNum type="arabicPeriod" startAt="1"/>
            </a:pPr>
            <a:r>
              <a:rPr lang="en-US" b="true" sz="2174" spc="19">
                <a:solidFill>
                  <a:srgbClr val="000000"/>
                </a:solidFill>
                <a:latin typeface="TT Rounds Condensed Bold"/>
                <a:ea typeface="TT Rounds Condensed Bold"/>
                <a:cs typeface="TT Rounds Condensed Bold"/>
                <a:sym typeface="TT Rounds Condensed Bold"/>
              </a:rPr>
              <a:t>PC/Desktop:</a:t>
            </a:r>
          </a:p>
          <a:p>
            <a:pPr algn="l" marL="279755" indent="-93252" lvl="2">
              <a:lnSpc>
                <a:spcPts val="2609"/>
              </a:lnSpc>
              <a:buFont typeface="Arial"/>
              <a:buChar char="⚬"/>
            </a:pPr>
            <a:r>
              <a:rPr lang="en-US" b="true" sz="2174" spc="19">
                <a:solidFill>
                  <a:srgbClr val="000000"/>
                </a:solidFill>
                <a:latin typeface="TT Rounds Condensed Bold"/>
                <a:ea typeface="TT Rounds Condensed Bold"/>
                <a:cs typeface="TT Rounds Condensed Bold"/>
                <a:sym typeface="TT Rounds Condensed Bold"/>
              </a:rPr>
              <a:t>Processor:</a:t>
            </a:r>
            <a:r>
              <a:rPr lang="en-US" sz="2174" spc="19">
                <a:solidFill>
                  <a:srgbClr val="000000"/>
                </a:solidFill>
                <a:latin typeface="TT Rounds Condensed"/>
                <a:ea typeface="TT Rounds Condensed"/>
                <a:cs typeface="TT Rounds Condensed"/>
                <a:sym typeface="TT Rounds Condensed"/>
              </a:rPr>
              <a:t> Minimum Intel Core i5 or equivalent.</a:t>
            </a:r>
          </a:p>
          <a:p>
            <a:pPr algn="l" marL="279755" indent="-93252" lvl="2">
              <a:lnSpc>
                <a:spcPts val="2609"/>
              </a:lnSpc>
              <a:buFont typeface="Arial"/>
              <a:buChar char="⚬"/>
            </a:pPr>
            <a:r>
              <a:rPr lang="en-US" b="true" sz="2174" spc="19">
                <a:solidFill>
                  <a:srgbClr val="000000"/>
                </a:solidFill>
                <a:latin typeface="TT Rounds Condensed Bold"/>
                <a:ea typeface="TT Rounds Condensed Bold"/>
                <a:cs typeface="TT Rounds Condensed Bold"/>
                <a:sym typeface="TT Rounds Condensed Bold"/>
              </a:rPr>
              <a:t>RAM:</a:t>
            </a:r>
            <a:r>
              <a:rPr lang="en-US" sz="2174" spc="19">
                <a:solidFill>
                  <a:srgbClr val="000000"/>
                </a:solidFill>
                <a:latin typeface="TT Rounds Condensed"/>
                <a:ea typeface="TT Rounds Condensed"/>
                <a:cs typeface="TT Rounds Condensed"/>
                <a:sym typeface="TT Rounds Condensed"/>
              </a:rPr>
              <a:t> At least 8 GB (16 GB recommended for handling multiple tasks).</a:t>
            </a:r>
          </a:p>
          <a:p>
            <a:pPr algn="l" marL="279755" indent="-93252" lvl="2">
              <a:lnSpc>
                <a:spcPts val="2609"/>
              </a:lnSpc>
              <a:buFont typeface="Arial"/>
              <a:buChar char="⚬"/>
            </a:pPr>
            <a:r>
              <a:rPr lang="en-US" b="true" sz="2174" spc="19">
                <a:solidFill>
                  <a:srgbClr val="000000"/>
                </a:solidFill>
                <a:latin typeface="TT Rounds Condensed Bold"/>
                <a:ea typeface="TT Rounds Condensed Bold"/>
                <a:cs typeface="TT Rounds Condensed Bold"/>
                <a:sym typeface="TT Rounds Condensed Bold"/>
              </a:rPr>
              <a:t>Storage: </a:t>
            </a:r>
            <a:r>
              <a:rPr lang="en-US" sz="2174" spc="19">
                <a:solidFill>
                  <a:srgbClr val="000000"/>
                </a:solidFill>
                <a:latin typeface="TT Rounds Condensed"/>
                <a:ea typeface="TT Rounds Condensed"/>
                <a:cs typeface="TT Rounds Condensed"/>
                <a:sym typeface="TT Rounds Condensed"/>
              </a:rPr>
              <a:t>Minimum 256 GB SSD or HDD for storing logs, reports, and automation tools.</a:t>
            </a:r>
          </a:p>
          <a:p>
            <a:pPr algn="l" marL="279755" indent="-93252" lvl="2">
              <a:lnSpc>
                <a:spcPts val="2609"/>
              </a:lnSpc>
              <a:buFont typeface="Arial"/>
              <a:buChar char="⚬"/>
            </a:pPr>
            <a:r>
              <a:rPr lang="en-US" b="true" sz="2174" spc="19">
                <a:solidFill>
                  <a:srgbClr val="000000"/>
                </a:solidFill>
                <a:latin typeface="TT Rounds Condensed Bold"/>
                <a:ea typeface="TT Rounds Condensed Bold"/>
                <a:cs typeface="TT Rounds Condensed Bold"/>
                <a:sym typeface="TT Rounds Condensed Bold"/>
              </a:rPr>
              <a:t>Display:</a:t>
            </a:r>
            <a:r>
              <a:rPr lang="en-US" sz="2174" spc="19">
                <a:solidFill>
                  <a:srgbClr val="000000"/>
                </a:solidFill>
                <a:latin typeface="TT Rounds Condensed"/>
                <a:ea typeface="TT Rounds Condensed"/>
                <a:cs typeface="TT Rounds Condensed"/>
                <a:sym typeface="TT Rounds Condensed"/>
              </a:rPr>
              <a:t> 1080p resolution for clear interaction with scrcpy.</a:t>
            </a:r>
          </a:p>
          <a:p>
            <a:pPr algn="l" marL="279755" indent="-93252" lvl="2">
              <a:lnSpc>
                <a:spcPts val="2609"/>
              </a:lnSpc>
              <a:buFont typeface="Arial"/>
              <a:buChar char="⚬"/>
            </a:pPr>
            <a:r>
              <a:rPr lang="en-US" sz="2174" spc="19">
                <a:solidFill>
                  <a:srgbClr val="000000"/>
                </a:solidFill>
                <a:latin typeface="TT Rounds Condensed"/>
                <a:ea typeface="TT Rounds Condensed"/>
                <a:cs typeface="TT Rounds Condensed"/>
                <a:sym typeface="TT Rounds Condensed"/>
              </a:rPr>
              <a:t>USB Ports: Required for connecting the mobile device to the PC for mirroring.</a:t>
            </a:r>
          </a:p>
          <a:p>
            <a:pPr algn="l" marL="279755" indent="-139878" lvl="1">
              <a:lnSpc>
                <a:spcPts val="2609"/>
              </a:lnSpc>
              <a:buAutoNum type="arabicPeriod" startAt="1"/>
            </a:pPr>
            <a:r>
              <a:rPr lang="en-US" b="true" sz="2174" spc="19">
                <a:solidFill>
                  <a:srgbClr val="000000"/>
                </a:solidFill>
                <a:latin typeface="TT Rounds Condensed Bold"/>
                <a:ea typeface="TT Rounds Condensed Bold"/>
                <a:cs typeface="TT Rounds Condensed Bold"/>
                <a:sym typeface="TT Rounds Condensed Bold"/>
              </a:rPr>
              <a:t>Mobile Device:</a:t>
            </a:r>
          </a:p>
          <a:p>
            <a:pPr algn="l" marL="279755" indent="-93252" lvl="2">
              <a:lnSpc>
                <a:spcPts val="2609"/>
              </a:lnSpc>
              <a:buFont typeface="Arial"/>
              <a:buChar char="⚬"/>
            </a:pPr>
            <a:r>
              <a:rPr lang="en-US" sz="2174" spc="19">
                <a:solidFill>
                  <a:srgbClr val="000000"/>
                </a:solidFill>
                <a:latin typeface="TT Rounds Condensed"/>
                <a:ea typeface="TT Rounds Condensed"/>
                <a:cs typeface="TT Rounds Condensed"/>
                <a:sym typeface="TT Rounds Condensed"/>
              </a:rPr>
              <a:t>Android device with USB Debugging enabled.</a:t>
            </a:r>
          </a:p>
          <a:p>
            <a:pPr algn="l" marL="279755" indent="-93252" lvl="2">
              <a:lnSpc>
                <a:spcPts val="2609"/>
              </a:lnSpc>
              <a:buFont typeface="Arial"/>
              <a:buChar char="⚬"/>
            </a:pPr>
            <a:r>
              <a:rPr lang="en-US" sz="2174" spc="19">
                <a:solidFill>
                  <a:srgbClr val="000000"/>
                </a:solidFill>
                <a:latin typeface="TT Rounds Condensed"/>
                <a:ea typeface="TT Rounds Condensed"/>
                <a:cs typeface="TT Rounds Condensed"/>
                <a:sym typeface="TT Rounds Condensed"/>
              </a:rPr>
              <a:t>Stable internet connection for performing Microsoft Rewards searches.</a:t>
            </a:r>
          </a:p>
          <a:p>
            <a:pPr algn="l" marL="279755" indent="-139878" lvl="1">
              <a:lnSpc>
                <a:spcPts val="2609"/>
              </a:lnSpc>
              <a:buAutoNum type="arabicPeriod" startAt="1"/>
            </a:pPr>
            <a:r>
              <a:rPr lang="en-US" b="true" sz="2174" spc="19">
                <a:solidFill>
                  <a:srgbClr val="000000"/>
                </a:solidFill>
                <a:latin typeface="TT Rounds Condensed Bold"/>
                <a:ea typeface="TT Rounds Condensed Bold"/>
                <a:cs typeface="TT Rounds Condensed Bold"/>
                <a:sym typeface="TT Rounds Condensed Bold"/>
              </a:rPr>
              <a:t>Network:</a:t>
            </a:r>
          </a:p>
          <a:p>
            <a:pPr algn="l" marL="279755" indent="-93252" lvl="2">
              <a:lnSpc>
                <a:spcPts val="2609"/>
              </a:lnSpc>
              <a:buFont typeface="Arial"/>
              <a:buChar char="⚬"/>
            </a:pPr>
            <a:r>
              <a:rPr lang="en-US" sz="2174" spc="19">
                <a:solidFill>
                  <a:srgbClr val="000000"/>
                </a:solidFill>
                <a:latin typeface="TT Rounds Condensed"/>
                <a:ea typeface="TT Rounds Condensed"/>
                <a:cs typeface="TT Rounds Condensed"/>
                <a:sym typeface="TT Rounds Condensed"/>
              </a:rPr>
              <a:t>Reliable internet connection with speeds of at least 10 Mbps for both the PC and the mobile device.</a:t>
            </a:r>
          </a:p>
          <a:p>
            <a:pPr algn="l" marL="279848" indent="-139924" lvl="1">
              <a:lnSpc>
                <a:spcPts val="260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883349"/>
            <a:ext cx="4959723" cy="431850"/>
          </a:xfrm>
          <a:custGeom>
            <a:avLst/>
            <a:gdLst/>
            <a:ahLst/>
            <a:cxnLst/>
            <a:rect r="r" b="b" t="t" l="l"/>
            <a:pathLst>
              <a:path h="431850" w="4959723">
                <a:moveTo>
                  <a:pt x="0" y="0"/>
                </a:moveTo>
                <a:lnTo>
                  <a:pt x="4959723" y="0"/>
                </a:lnTo>
                <a:lnTo>
                  <a:pt x="4959723" y="431850"/>
                </a:lnTo>
                <a:lnTo>
                  <a:pt x="0" y="431850"/>
                </a:lnTo>
                <a:lnTo>
                  <a:pt x="0" y="0"/>
                </a:lnTo>
                <a:close/>
              </a:path>
            </a:pathLst>
          </a:custGeom>
          <a:blipFill>
            <a:blip r:embed="rId2"/>
            <a:stretch>
              <a:fillRect l="0" t="-159" r="0" b="-159"/>
            </a:stretch>
          </a:blipFill>
        </p:spPr>
      </p:sp>
      <p:grpSp>
        <p:nvGrpSpPr>
          <p:cNvPr name="Group 3" id="3"/>
          <p:cNvGrpSpPr/>
          <p:nvPr/>
        </p:nvGrpSpPr>
        <p:grpSpPr>
          <a:xfrm rot="0">
            <a:off x="0" y="6908799"/>
            <a:ext cx="4876800" cy="406400"/>
            <a:chOff x="0" y="0"/>
            <a:chExt cx="6502400" cy="541867"/>
          </a:xfrm>
        </p:grpSpPr>
        <p:sp>
          <p:nvSpPr>
            <p:cNvPr name="Freeform 4" id="4"/>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Freeform 5" id="5"/>
          <p:cNvSpPr/>
          <p:nvPr/>
        </p:nvSpPr>
        <p:spPr>
          <a:xfrm flipH="false" flipV="false" rot="0">
            <a:off x="4851349" y="6883872"/>
            <a:ext cx="4902250" cy="431327"/>
          </a:xfrm>
          <a:custGeom>
            <a:avLst/>
            <a:gdLst/>
            <a:ahLst/>
            <a:cxnLst/>
            <a:rect r="r" b="b" t="t" l="l"/>
            <a:pathLst>
              <a:path h="431327" w="4902250">
                <a:moveTo>
                  <a:pt x="0" y="0"/>
                </a:moveTo>
                <a:lnTo>
                  <a:pt x="4902250" y="0"/>
                </a:lnTo>
                <a:lnTo>
                  <a:pt x="4902250" y="431327"/>
                </a:lnTo>
                <a:lnTo>
                  <a:pt x="0" y="431327"/>
                </a:lnTo>
                <a:lnTo>
                  <a:pt x="0" y="0"/>
                </a:lnTo>
                <a:close/>
              </a:path>
            </a:pathLst>
          </a:custGeom>
          <a:blipFill>
            <a:blip r:embed="rId3"/>
            <a:stretch>
              <a:fillRect l="0" t="-294" r="0" b="-294"/>
            </a:stretch>
          </a:blipFill>
        </p:spPr>
      </p:sp>
      <p:grpSp>
        <p:nvGrpSpPr>
          <p:cNvPr name="Group 6" id="6"/>
          <p:cNvGrpSpPr/>
          <p:nvPr/>
        </p:nvGrpSpPr>
        <p:grpSpPr>
          <a:xfrm rot="0">
            <a:off x="4876800" y="6909322"/>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TextBox 8" id="8"/>
          <p:cNvSpPr txBox="true"/>
          <p:nvPr/>
        </p:nvSpPr>
        <p:spPr>
          <a:xfrm rot="0">
            <a:off x="281093" y="152561"/>
            <a:ext cx="8736245" cy="739182"/>
          </a:xfrm>
          <a:prstGeom prst="rect">
            <a:avLst/>
          </a:prstGeom>
        </p:spPr>
        <p:txBody>
          <a:bodyPr anchor="t" rtlCol="false" tIns="0" lIns="0" bIns="0" rIns="0">
            <a:spAutoFit/>
          </a:bodyPr>
          <a:lstStyle/>
          <a:p>
            <a:pPr algn="l">
              <a:lnSpc>
                <a:spcPts val="5631"/>
              </a:lnSpc>
            </a:pPr>
            <a:r>
              <a:rPr lang="en-US" sz="4693" spc="33">
                <a:solidFill>
                  <a:srgbClr val="000000"/>
                </a:solidFill>
                <a:latin typeface="TT Rounds Condensed"/>
                <a:ea typeface="TT Rounds Condensed"/>
                <a:cs typeface="TT Rounds Condensed"/>
                <a:sym typeface="TT Rounds Condensed"/>
              </a:rPr>
              <a:t>System Requirements</a:t>
            </a:r>
          </a:p>
        </p:txBody>
      </p:sp>
      <p:sp>
        <p:nvSpPr>
          <p:cNvPr name="TextBox 9" id="9"/>
          <p:cNvSpPr txBox="true"/>
          <p:nvPr/>
        </p:nvSpPr>
        <p:spPr>
          <a:xfrm rot="0">
            <a:off x="214004" y="7042497"/>
            <a:ext cx="4443984" cy="215265"/>
          </a:xfrm>
          <a:prstGeom prst="rect">
            <a:avLst/>
          </a:prstGeom>
        </p:spPr>
        <p:txBody>
          <a:bodyPr anchor="t" rtlCol="false" tIns="0" lIns="0" bIns="0" rIns="0">
            <a:spAutoFit/>
          </a:bodyPr>
          <a:lstStyle/>
          <a:p>
            <a:pPr algn="l">
              <a:lnSpc>
                <a:spcPts val="1727"/>
              </a:lnSpc>
            </a:pPr>
            <a:r>
              <a:rPr lang="en-US" sz="1706" spc="5">
                <a:solidFill>
                  <a:srgbClr val="FFFFFF"/>
                </a:solidFill>
                <a:latin typeface="TT Rounds Condensed"/>
                <a:ea typeface="TT Rounds Condensed"/>
                <a:cs typeface="TT Rounds Condensed"/>
                <a:sym typeface="TT Rounds Condensed"/>
              </a:rPr>
              <a:t>Department of Computer Science and Engineering</a:t>
            </a:r>
          </a:p>
        </p:txBody>
      </p:sp>
      <p:sp>
        <p:nvSpPr>
          <p:cNvPr name="TextBox 10" id="10"/>
          <p:cNvSpPr txBox="true"/>
          <p:nvPr/>
        </p:nvSpPr>
        <p:spPr>
          <a:xfrm rot="0">
            <a:off x="5484945" y="7043020"/>
            <a:ext cx="2861733" cy="215265"/>
          </a:xfrm>
          <a:prstGeom prst="rect">
            <a:avLst/>
          </a:prstGeom>
        </p:spPr>
        <p:txBody>
          <a:bodyPr anchor="t" rtlCol="false" tIns="0" lIns="0" bIns="0" rIns="0">
            <a:spAutoFit/>
          </a:bodyPr>
          <a:lstStyle/>
          <a:p>
            <a:pPr algn="l">
              <a:lnSpc>
                <a:spcPts val="1727"/>
              </a:lnSpc>
            </a:pPr>
            <a:r>
              <a:rPr lang="en-US" sz="1706" spc="15">
                <a:solidFill>
                  <a:srgbClr val="FFFFFF"/>
                </a:solidFill>
                <a:latin typeface="TT Rounds Condensed"/>
                <a:ea typeface="TT Rounds Condensed"/>
                <a:cs typeface="TT Rounds Condensed"/>
                <a:sym typeface="TT Rounds Condensed"/>
              </a:rPr>
              <a:t>Rajalakshmi Engineering College</a:t>
            </a:r>
          </a:p>
        </p:txBody>
      </p:sp>
      <p:sp>
        <p:nvSpPr>
          <p:cNvPr name="TextBox 11" id="11"/>
          <p:cNvSpPr txBox="true"/>
          <p:nvPr/>
        </p:nvSpPr>
        <p:spPr>
          <a:xfrm rot="0">
            <a:off x="8898705" y="7043020"/>
            <a:ext cx="246549" cy="215265"/>
          </a:xfrm>
          <a:prstGeom prst="rect">
            <a:avLst/>
          </a:prstGeom>
        </p:spPr>
        <p:txBody>
          <a:bodyPr anchor="t" rtlCol="false" tIns="0" lIns="0" bIns="0" rIns="0">
            <a:spAutoFit/>
          </a:bodyPr>
          <a:lstStyle/>
          <a:p>
            <a:pPr algn="l">
              <a:lnSpc>
                <a:spcPts val="1727"/>
              </a:lnSpc>
            </a:pPr>
            <a:r>
              <a:rPr lang="en-US" sz="1706" spc="-10">
                <a:solidFill>
                  <a:srgbClr val="FFFFFF"/>
                </a:solidFill>
                <a:latin typeface="TT Rounds Condensed"/>
                <a:ea typeface="TT Rounds Condensed"/>
                <a:cs typeface="TT Rounds Condensed"/>
                <a:sym typeface="TT Rounds Condensed"/>
              </a:rPr>
              <a:t>9</a:t>
            </a:r>
          </a:p>
        </p:txBody>
      </p:sp>
      <p:sp>
        <p:nvSpPr>
          <p:cNvPr name="TextBox 12" id="12"/>
          <p:cNvSpPr txBox="true"/>
          <p:nvPr/>
        </p:nvSpPr>
        <p:spPr>
          <a:xfrm rot="0">
            <a:off x="56707" y="1187209"/>
            <a:ext cx="9696893" cy="5400675"/>
          </a:xfrm>
          <a:prstGeom prst="rect">
            <a:avLst/>
          </a:prstGeom>
        </p:spPr>
        <p:txBody>
          <a:bodyPr anchor="t" rtlCol="false" tIns="0" lIns="0" bIns="0" rIns="0">
            <a:spAutoFit/>
          </a:bodyPr>
          <a:lstStyle/>
          <a:p>
            <a:pPr algn="l">
              <a:lnSpc>
                <a:spcPts val="2042"/>
              </a:lnSpc>
            </a:pPr>
            <a:r>
              <a:rPr lang="en-US" b="true" sz="1702" spc="15">
                <a:solidFill>
                  <a:srgbClr val="000000"/>
                </a:solidFill>
                <a:latin typeface="TT Rounds Condensed Bold"/>
                <a:ea typeface="TT Rounds Condensed Bold"/>
                <a:cs typeface="TT Rounds Condensed Bold"/>
                <a:sym typeface="TT Rounds Condensed Bold"/>
              </a:rPr>
              <a:t>Software Requirements</a:t>
            </a:r>
          </a:p>
          <a:p>
            <a:pPr algn="l" marL="219020" indent="-109510" lvl="1">
              <a:lnSpc>
                <a:spcPts val="2042"/>
              </a:lnSpc>
              <a:buAutoNum type="arabicPeriod" startAt="1"/>
            </a:pPr>
            <a:r>
              <a:rPr lang="en-US" b="true" sz="1702" spc="15">
                <a:solidFill>
                  <a:srgbClr val="000000"/>
                </a:solidFill>
                <a:latin typeface="TT Rounds Condensed Bold"/>
                <a:ea typeface="TT Rounds Condensed Bold"/>
                <a:cs typeface="TT Rounds Condensed Bold"/>
                <a:sym typeface="TT Rounds Condensed Bold"/>
              </a:rPr>
              <a:t>Operating System</a:t>
            </a:r>
            <a:r>
              <a:rPr lang="en-US" sz="1702" spc="15">
                <a:solidFill>
                  <a:srgbClr val="000000"/>
                </a:solidFill>
                <a:latin typeface="TT Rounds Condensed"/>
                <a:ea typeface="TT Rounds Condensed"/>
                <a:cs typeface="TT Rounds Condensed"/>
                <a:sym typeface="TT Rounds Condensed"/>
              </a:rPr>
              <a:t>:</a:t>
            </a:r>
          </a:p>
          <a:p>
            <a:pPr algn="l" marL="219020" indent="-73007" lvl="2">
              <a:lnSpc>
                <a:spcPts val="2042"/>
              </a:lnSpc>
              <a:buFont typeface="Arial"/>
              <a:buChar char="⚬"/>
            </a:pPr>
            <a:r>
              <a:rPr lang="en-US" sz="1702" spc="15">
                <a:solidFill>
                  <a:srgbClr val="000000"/>
                </a:solidFill>
                <a:latin typeface="TT Rounds Condensed"/>
                <a:ea typeface="TT Rounds Condensed"/>
                <a:cs typeface="TT Rounds Condensed"/>
                <a:sym typeface="TT Rounds Condensed"/>
              </a:rPr>
              <a:t>Windows 10/11 (64-bit) or Linux (if supported by UiPath and scrcpy).</a:t>
            </a:r>
          </a:p>
          <a:p>
            <a:pPr algn="l" marL="219020" indent="-109510" lvl="1">
              <a:lnSpc>
                <a:spcPts val="2042"/>
              </a:lnSpc>
              <a:buAutoNum type="arabicPeriod" startAt="1"/>
            </a:pPr>
            <a:r>
              <a:rPr lang="en-US" b="true" sz="1702" spc="15">
                <a:solidFill>
                  <a:srgbClr val="000000"/>
                </a:solidFill>
                <a:latin typeface="TT Rounds Condensed Bold"/>
                <a:ea typeface="TT Rounds Condensed Bold"/>
                <a:cs typeface="TT Rounds Condensed Bold"/>
                <a:sym typeface="TT Rounds Condensed Bold"/>
              </a:rPr>
              <a:t>UiPath Studio:</a:t>
            </a:r>
          </a:p>
          <a:p>
            <a:pPr algn="l" marL="219020" indent="-73007" lvl="2">
              <a:lnSpc>
                <a:spcPts val="2042"/>
              </a:lnSpc>
              <a:buFont typeface="Arial"/>
              <a:buChar char="⚬"/>
            </a:pPr>
            <a:r>
              <a:rPr lang="en-US" b="true" sz="1702" spc="15">
                <a:solidFill>
                  <a:srgbClr val="000000"/>
                </a:solidFill>
                <a:latin typeface="TT Rounds Condensed Bold"/>
                <a:ea typeface="TT Rounds Condensed Bold"/>
                <a:cs typeface="TT Rounds Condensed Bold"/>
                <a:sym typeface="TT Rounds Condensed Bold"/>
              </a:rPr>
              <a:t>Version:</a:t>
            </a:r>
            <a:r>
              <a:rPr lang="en-US" sz="1702" spc="15">
                <a:solidFill>
                  <a:srgbClr val="000000"/>
                </a:solidFill>
                <a:latin typeface="TT Rounds Condensed"/>
                <a:ea typeface="TT Rounds Condensed"/>
                <a:cs typeface="TT Rounds Condensed"/>
                <a:sym typeface="TT Rounds Condensed"/>
              </a:rPr>
              <a:t> Any recent version supporting automation workflows.</a:t>
            </a:r>
          </a:p>
          <a:p>
            <a:pPr algn="l" marL="219020" indent="-73007" lvl="2">
              <a:lnSpc>
                <a:spcPts val="2042"/>
              </a:lnSpc>
              <a:buFont typeface="Arial"/>
              <a:buChar char="⚬"/>
            </a:pPr>
            <a:r>
              <a:rPr lang="en-US" sz="1702" spc="15">
                <a:solidFill>
                  <a:srgbClr val="000000"/>
                </a:solidFill>
                <a:latin typeface="TT Rounds Condensed"/>
                <a:ea typeface="TT Rounds Condensed"/>
                <a:cs typeface="TT Rounds Condensed"/>
                <a:sym typeface="TT Rounds Condensed"/>
              </a:rPr>
              <a:t>Required Packages: UiPath.System.Activities, UiPath.UIAutomation.Activities, UiPath.Excel.Activities (for reporting).</a:t>
            </a:r>
          </a:p>
          <a:p>
            <a:pPr algn="l" marL="219020" indent="-109510" lvl="1">
              <a:lnSpc>
                <a:spcPts val="2042"/>
              </a:lnSpc>
              <a:buAutoNum type="arabicPeriod" startAt="1"/>
            </a:pPr>
            <a:r>
              <a:rPr lang="en-US" b="true" sz="1702" spc="15">
                <a:solidFill>
                  <a:srgbClr val="000000"/>
                </a:solidFill>
                <a:latin typeface="TT Rounds Condensed Bold"/>
                <a:ea typeface="TT Rounds Condensed Bold"/>
                <a:cs typeface="TT Rounds Condensed Bold"/>
                <a:sym typeface="TT Rounds Condensed Bold"/>
              </a:rPr>
              <a:t>scrcpy:</a:t>
            </a:r>
          </a:p>
          <a:p>
            <a:pPr algn="l" marL="219020" indent="-73007" lvl="2">
              <a:lnSpc>
                <a:spcPts val="2042"/>
              </a:lnSpc>
              <a:buFont typeface="Arial"/>
              <a:buChar char="⚬"/>
            </a:pPr>
            <a:r>
              <a:rPr lang="en-US" b="true" sz="1702" spc="15">
                <a:solidFill>
                  <a:srgbClr val="000000"/>
                </a:solidFill>
                <a:latin typeface="TT Rounds Condensed Bold"/>
                <a:ea typeface="TT Rounds Condensed Bold"/>
                <a:cs typeface="TT Rounds Condensed Bold"/>
                <a:sym typeface="TT Rounds Condensed Bold"/>
              </a:rPr>
              <a:t>Version:</a:t>
            </a:r>
            <a:r>
              <a:rPr lang="en-US" sz="1702" spc="15">
                <a:solidFill>
                  <a:srgbClr val="000000"/>
                </a:solidFill>
                <a:latin typeface="TT Rounds Condensed"/>
                <a:ea typeface="TT Rounds Condensed"/>
                <a:cs typeface="TT Rounds Condensed"/>
                <a:sym typeface="TT Rounds Condensed"/>
              </a:rPr>
              <a:t> Latest stable version downloaded from GitHub.</a:t>
            </a:r>
          </a:p>
          <a:p>
            <a:pPr algn="l" marL="219020" indent="-109510" lvl="1">
              <a:lnSpc>
                <a:spcPts val="2042"/>
              </a:lnSpc>
              <a:buAutoNum type="arabicPeriod" startAt="1"/>
            </a:pPr>
            <a:r>
              <a:rPr lang="en-US" b="true" sz="1702" spc="15">
                <a:solidFill>
                  <a:srgbClr val="000000"/>
                </a:solidFill>
                <a:latin typeface="TT Rounds Condensed Bold"/>
                <a:ea typeface="TT Rounds Condensed Bold"/>
                <a:cs typeface="TT Rounds Condensed Bold"/>
                <a:sym typeface="TT Rounds Condensed Bold"/>
              </a:rPr>
              <a:t>Microsoft Rewards App:</a:t>
            </a:r>
          </a:p>
          <a:p>
            <a:pPr algn="l" marL="219020" indent="-73007" lvl="2">
              <a:lnSpc>
                <a:spcPts val="2042"/>
              </a:lnSpc>
              <a:buFont typeface="Arial"/>
              <a:buChar char="⚬"/>
            </a:pPr>
            <a:r>
              <a:rPr lang="en-US" sz="1702" spc="15">
                <a:solidFill>
                  <a:srgbClr val="000000"/>
                </a:solidFill>
                <a:latin typeface="TT Rounds Condensed"/>
                <a:ea typeface="TT Rounds Condensed"/>
                <a:cs typeface="TT Rounds Condensed"/>
                <a:sym typeface="TT Rounds Condensed"/>
              </a:rPr>
              <a:t>Installed and configured on the Android device.</a:t>
            </a:r>
          </a:p>
          <a:p>
            <a:pPr algn="l" marL="219020" indent="-73007" lvl="2">
              <a:lnSpc>
                <a:spcPts val="2042"/>
              </a:lnSpc>
              <a:buFont typeface="Arial"/>
              <a:buChar char="⚬"/>
            </a:pPr>
            <a:r>
              <a:rPr lang="en-US" sz="1702" spc="15">
                <a:solidFill>
                  <a:srgbClr val="000000"/>
                </a:solidFill>
                <a:latin typeface="TT Rounds Condensed"/>
                <a:ea typeface="TT Rounds Condensed"/>
                <a:cs typeface="TT Rounds Condensed"/>
                <a:sym typeface="TT Rounds Condensed"/>
              </a:rPr>
              <a:t>Active account for performing searches and earning points.</a:t>
            </a:r>
          </a:p>
          <a:p>
            <a:pPr algn="l" marL="219020" indent="-109510" lvl="1">
              <a:lnSpc>
                <a:spcPts val="2042"/>
              </a:lnSpc>
              <a:buAutoNum type="arabicPeriod" startAt="1"/>
            </a:pPr>
            <a:r>
              <a:rPr lang="en-US" b="true" sz="1702" spc="15">
                <a:solidFill>
                  <a:srgbClr val="000000"/>
                </a:solidFill>
                <a:latin typeface="TT Rounds Condensed Bold"/>
                <a:ea typeface="TT Rounds Condensed Bold"/>
                <a:cs typeface="TT Rounds Condensed Bold"/>
                <a:sym typeface="TT Rounds Condensed Bold"/>
              </a:rPr>
              <a:t>Driver Software:</a:t>
            </a:r>
          </a:p>
          <a:p>
            <a:pPr algn="l" marL="219020" indent="-73007" lvl="2">
              <a:lnSpc>
                <a:spcPts val="2042"/>
              </a:lnSpc>
              <a:buFont typeface="Arial"/>
              <a:buChar char="⚬"/>
            </a:pPr>
            <a:r>
              <a:rPr lang="en-US" sz="1702" spc="15">
                <a:solidFill>
                  <a:srgbClr val="000000"/>
                </a:solidFill>
                <a:latin typeface="TT Rounds Condensed"/>
                <a:ea typeface="TT Rounds Condensed"/>
                <a:cs typeface="TT Rounds Condensed"/>
                <a:sym typeface="TT Rounds Condensed"/>
              </a:rPr>
              <a:t>Android USB drivers installed on the PC for scrcpy to recognize the device.</a:t>
            </a:r>
          </a:p>
          <a:p>
            <a:pPr algn="l" marL="219020" indent="-109510" lvl="1">
              <a:lnSpc>
                <a:spcPts val="2042"/>
              </a:lnSpc>
              <a:buAutoNum type="arabicPeriod" startAt="1"/>
            </a:pPr>
            <a:r>
              <a:rPr lang="en-US" b="true" sz="1702" spc="15">
                <a:solidFill>
                  <a:srgbClr val="000000"/>
                </a:solidFill>
                <a:latin typeface="TT Rounds Condensed Bold"/>
                <a:ea typeface="TT Rounds Condensed Bold"/>
                <a:cs typeface="TT Rounds Condensed Bold"/>
                <a:sym typeface="TT Rounds Condensed Bold"/>
              </a:rPr>
              <a:t>Dependencies:</a:t>
            </a:r>
          </a:p>
          <a:p>
            <a:pPr algn="l" marL="219020" indent="-73007" lvl="2">
              <a:lnSpc>
                <a:spcPts val="2042"/>
              </a:lnSpc>
              <a:buFont typeface="Arial"/>
              <a:buChar char="⚬"/>
            </a:pPr>
            <a:r>
              <a:rPr lang="en-US" b="true" sz="1702" spc="15">
                <a:solidFill>
                  <a:srgbClr val="000000"/>
                </a:solidFill>
                <a:latin typeface="TT Rounds Condensed Bold"/>
                <a:ea typeface="TT Rounds Condensed Bold"/>
                <a:cs typeface="TT Rounds Condensed Bold"/>
                <a:sym typeface="TT Rounds Condensed Bold"/>
              </a:rPr>
              <a:t>ADB (Android Debug Bridge):</a:t>
            </a:r>
            <a:r>
              <a:rPr lang="en-US" sz="1702" spc="15">
                <a:solidFill>
                  <a:srgbClr val="000000"/>
                </a:solidFill>
                <a:latin typeface="TT Rounds Condensed"/>
                <a:ea typeface="TT Rounds Condensed"/>
                <a:cs typeface="TT Rounds Condensed"/>
                <a:sym typeface="TT Rounds Condensed"/>
              </a:rPr>
              <a:t> Installed and configured for scrcpy.</a:t>
            </a:r>
          </a:p>
          <a:p>
            <a:pPr algn="l" marL="219020" indent="-73007" lvl="2">
              <a:lnSpc>
                <a:spcPts val="2042"/>
              </a:lnSpc>
              <a:buFont typeface="Arial"/>
              <a:buChar char="⚬"/>
            </a:pPr>
            <a:r>
              <a:rPr lang="en-US" sz="1702" spc="15">
                <a:solidFill>
                  <a:srgbClr val="000000"/>
                </a:solidFill>
                <a:latin typeface="TT Rounds Condensed"/>
                <a:ea typeface="TT Rounds Condensed"/>
                <a:cs typeface="TT Rounds Condensed"/>
                <a:sym typeface="TT Rounds Condensed"/>
              </a:rPr>
              <a:t>.NET Framework: Latest version for running UiPath Studio workflows (if on Windows).</a:t>
            </a:r>
          </a:p>
          <a:p>
            <a:pPr algn="l" marL="219020" indent="-109510" lvl="1">
              <a:lnSpc>
                <a:spcPts val="2042"/>
              </a:lnSpc>
              <a:buAutoNum type="arabicPeriod" startAt="1"/>
            </a:pPr>
            <a:r>
              <a:rPr lang="en-US" b="true" sz="1702" spc="15">
                <a:solidFill>
                  <a:srgbClr val="000000"/>
                </a:solidFill>
                <a:latin typeface="TT Rounds Condensed Bold"/>
                <a:ea typeface="TT Rounds Condensed Bold"/>
                <a:cs typeface="TT Rounds Condensed Bold"/>
                <a:sym typeface="TT Rounds Condensed Bold"/>
              </a:rPr>
              <a:t>Tools for Reporting:</a:t>
            </a:r>
          </a:p>
          <a:p>
            <a:pPr algn="l" marL="219020" indent="-73007" lvl="2">
              <a:lnSpc>
                <a:spcPts val="2042"/>
              </a:lnSpc>
              <a:buFont typeface="Arial"/>
              <a:buChar char="⚬"/>
            </a:pPr>
            <a:r>
              <a:rPr lang="en-US" sz="1702" spc="15">
                <a:solidFill>
                  <a:srgbClr val="000000"/>
                </a:solidFill>
                <a:latin typeface="TT Rounds Condensed"/>
                <a:ea typeface="TT Rounds Condensed"/>
                <a:cs typeface="TT Rounds Condensed"/>
                <a:sym typeface="TT Rounds Condensed"/>
              </a:rPr>
              <a:t>Excel (or an alternative spreadsheet application) for viewing or editing generated reports.</a:t>
            </a:r>
          </a:p>
          <a:p>
            <a:pPr algn="l" marL="219020" indent="-73007" lvl="2">
              <a:lnSpc>
                <a:spcPts val="2042"/>
              </a:lnSpc>
              <a:buFont typeface="Arial"/>
              <a:buChar char="⚬"/>
            </a:pPr>
            <a:r>
              <a:rPr lang="en-US" sz="1702" spc="15">
                <a:solidFill>
                  <a:srgbClr val="000000"/>
                </a:solidFill>
                <a:latin typeface="TT Rounds Condensed"/>
                <a:ea typeface="TT Rounds Condensed"/>
                <a:cs typeface="TT Rounds Condensed"/>
                <a:sym typeface="TT Rounds Condensed"/>
              </a:rPr>
              <a:t>Email client or notification system for task alerts (optional).</a:t>
            </a:r>
          </a:p>
          <a:p>
            <a:pPr algn="l">
              <a:lnSpc>
                <a:spcPts val="2042"/>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883349"/>
            <a:ext cx="4959723" cy="431850"/>
          </a:xfrm>
          <a:custGeom>
            <a:avLst/>
            <a:gdLst/>
            <a:ahLst/>
            <a:cxnLst/>
            <a:rect r="r" b="b" t="t" l="l"/>
            <a:pathLst>
              <a:path h="431850" w="4959723">
                <a:moveTo>
                  <a:pt x="0" y="0"/>
                </a:moveTo>
                <a:lnTo>
                  <a:pt x="4959723" y="0"/>
                </a:lnTo>
                <a:lnTo>
                  <a:pt x="4959723" y="431850"/>
                </a:lnTo>
                <a:lnTo>
                  <a:pt x="0" y="431850"/>
                </a:lnTo>
                <a:lnTo>
                  <a:pt x="0" y="0"/>
                </a:lnTo>
                <a:close/>
              </a:path>
            </a:pathLst>
          </a:custGeom>
          <a:blipFill>
            <a:blip r:embed="rId2"/>
            <a:stretch>
              <a:fillRect l="0" t="-159" r="0" b="-159"/>
            </a:stretch>
          </a:blipFill>
        </p:spPr>
      </p:sp>
      <p:grpSp>
        <p:nvGrpSpPr>
          <p:cNvPr name="Group 3" id="3"/>
          <p:cNvGrpSpPr/>
          <p:nvPr/>
        </p:nvGrpSpPr>
        <p:grpSpPr>
          <a:xfrm rot="0">
            <a:off x="0" y="6908799"/>
            <a:ext cx="4876800" cy="406400"/>
            <a:chOff x="0" y="0"/>
            <a:chExt cx="6502400" cy="541867"/>
          </a:xfrm>
        </p:grpSpPr>
        <p:sp>
          <p:nvSpPr>
            <p:cNvPr name="Freeform 4" id="4"/>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Freeform 5" id="5"/>
          <p:cNvSpPr/>
          <p:nvPr/>
        </p:nvSpPr>
        <p:spPr>
          <a:xfrm flipH="false" flipV="false" rot="0">
            <a:off x="4851349" y="6883872"/>
            <a:ext cx="4902250" cy="431327"/>
          </a:xfrm>
          <a:custGeom>
            <a:avLst/>
            <a:gdLst/>
            <a:ahLst/>
            <a:cxnLst/>
            <a:rect r="r" b="b" t="t" l="l"/>
            <a:pathLst>
              <a:path h="431327" w="4902250">
                <a:moveTo>
                  <a:pt x="0" y="0"/>
                </a:moveTo>
                <a:lnTo>
                  <a:pt x="4902250" y="0"/>
                </a:lnTo>
                <a:lnTo>
                  <a:pt x="4902250" y="431327"/>
                </a:lnTo>
                <a:lnTo>
                  <a:pt x="0" y="431327"/>
                </a:lnTo>
                <a:lnTo>
                  <a:pt x="0" y="0"/>
                </a:lnTo>
                <a:close/>
              </a:path>
            </a:pathLst>
          </a:custGeom>
          <a:blipFill>
            <a:blip r:embed="rId3"/>
            <a:stretch>
              <a:fillRect l="0" t="-294" r="0" b="-294"/>
            </a:stretch>
          </a:blipFill>
        </p:spPr>
      </p:sp>
      <p:grpSp>
        <p:nvGrpSpPr>
          <p:cNvPr name="Group 6" id="6"/>
          <p:cNvGrpSpPr/>
          <p:nvPr/>
        </p:nvGrpSpPr>
        <p:grpSpPr>
          <a:xfrm rot="0">
            <a:off x="4876800" y="6909322"/>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TextBox 8" id="8"/>
          <p:cNvSpPr txBox="true"/>
          <p:nvPr/>
        </p:nvSpPr>
        <p:spPr>
          <a:xfrm rot="0">
            <a:off x="281093" y="152561"/>
            <a:ext cx="8736245" cy="739182"/>
          </a:xfrm>
          <a:prstGeom prst="rect">
            <a:avLst/>
          </a:prstGeom>
        </p:spPr>
        <p:txBody>
          <a:bodyPr anchor="t" rtlCol="false" tIns="0" lIns="0" bIns="0" rIns="0">
            <a:spAutoFit/>
          </a:bodyPr>
          <a:lstStyle/>
          <a:p>
            <a:pPr algn="l">
              <a:lnSpc>
                <a:spcPts val="5631"/>
              </a:lnSpc>
            </a:pPr>
            <a:r>
              <a:rPr lang="en-US" sz="4693" spc="33">
                <a:solidFill>
                  <a:srgbClr val="000000"/>
                </a:solidFill>
                <a:latin typeface="TT Rounds Condensed"/>
                <a:ea typeface="TT Rounds Condensed"/>
                <a:cs typeface="TT Rounds Condensed"/>
                <a:sym typeface="TT Rounds Condensed"/>
              </a:rPr>
              <a:t>Functional Description</a:t>
            </a:r>
          </a:p>
        </p:txBody>
      </p:sp>
      <p:sp>
        <p:nvSpPr>
          <p:cNvPr name="TextBox 9" id="9"/>
          <p:cNvSpPr txBox="true"/>
          <p:nvPr/>
        </p:nvSpPr>
        <p:spPr>
          <a:xfrm rot="0">
            <a:off x="214004" y="7042497"/>
            <a:ext cx="4443984" cy="215265"/>
          </a:xfrm>
          <a:prstGeom prst="rect">
            <a:avLst/>
          </a:prstGeom>
        </p:spPr>
        <p:txBody>
          <a:bodyPr anchor="t" rtlCol="false" tIns="0" lIns="0" bIns="0" rIns="0">
            <a:spAutoFit/>
          </a:bodyPr>
          <a:lstStyle/>
          <a:p>
            <a:pPr algn="l">
              <a:lnSpc>
                <a:spcPts val="1727"/>
              </a:lnSpc>
            </a:pPr>
            <a:r>
              <a:rPr lang="en-US" sz="1706" spc="5">
                <a:solidFill>
                  <a:srgbClr val="FFFFFF"/>
                </a:solidFill>
                <a:latin typeface="TT Rounds Condensed"/>
                <a:ea typeface="TT Rounds Condensed"/>
                <a:cs typeface="TT Rounds Condensed"/>
                <a:sym typeface="TT Rounds Condensed"/>
              </a:rPr>
              <a:t>Department of Computer Science and Engineering</a:t>
            </a:r>
          </a:p>
        </p:txBody>
      </p:sp>
      <p:sp>
        <p:nvSpPr>
          <p:cNvPr name="TextBox 10" id="10"/>
          <p:cNvSpPr txBox="true"/>
          <p:nvPr/>
        </p:nvSpPr>
        <p:spPr>
          <a:xfrm rot="0">
            <a:off x="5484945" y="7043020"/>
            <a:ext cx="2861733" cy="215265"/>
          </a:xfrm>
          <a:prstGeom prst="rect">
            <a:avLst/>
          </a:prstGeom>
        </p:spPr>
        <p:txBody>
          <a:bodyPr anchor="t" rtlCol="false" tIns="0" lIns="0" bIns="0" rIns="0">
            <a:spAutoFit/>
          </a:bodyPr>
          <a:lstStyle/>
          <a:p>
            <a:pPr algn="l">
              <a:lnSpc>
                <a:spcPts val="1727"/>
              </a:lnSpc>
            </a:pPr>
            <a:r>
              <a:rPr lang="en-US" sz="1706" spc="15">
                <a:solidFill>
                  <a:srgbClr val="FFFFFF"/>
                </a:solidFill>
                <a:latin typeface="TT Rounds Condensed"/>
                <a:ea typeface="TT Rounds Condensed"/>
                <a:cs typeface="TT Rounds Condensed"/>
                <a:sym typeface="TT Rounds Condensed"/>
              </a:rPr>
              <a:t>Rajalakshmi Engineering College</a:t>
            </a:r>
          </a:p>
        </p:txBody>
      </p:sp>
      <p:sp>
        <p:nvSpPr>
          <p:cNvPr name="TextBox 11" id="11"/>
          <p:cNvSpPr txBox="true"/>
          <p:nvPr/>
        </p:nvSpPr>
        <p:spPr>
          <a:xfrm rot="0">
            <a:off x="8898705" y="7043020"/>
            <a:ext cx="246549" cy="215265"/>
          </a:xfrm>
          <a:prstGeom prst="rect">
            <a:avLst/>
          </a:prstGeom>
        </p:spPr>
        <p:txBody>
          <a:bodyPr anchor="t" rtlCol="false" tIns="0" lIns="0" bIns="0" rIns="0">
            <a:spAutoFit/>
          </a:bodyPr>
          <a:lstStyle/>
          <a:p>
            <a:pPr algn="l">
              <a:lnSpc>
                <a:spcPts val="1727"/>
              </a:lnSpc>
            </a:pPr>
            <a:r>
              <a:rPr lang="en-US" sz="1706" spc="-10">
                <a:solidFill>
                  <a:srgbClr val="FFFFFF"/>
                </a:solidFill>
                <a:latin typeface="TT Rounds Condensed"/>
                <a:ea typeface="TT Rounds Condensed"/>
                <a:cs typeface="TT Rounds Condensed"/>
                <a:sym typeface="TT Rounds Condensed"/>
              </a:rPr>
              <a:t>10</a:t>
            </a:r>
          </a:p>
        </p:txBody>
      </p:sp>
      <p:sp>
        <p:nvSpPr>
          <p:cNvPr name="TextBox 12" id="12"/>
          <p:cNvSpPr txBox="true"/>
          <p:nvPr/>
        </p:nvSpPr>
        <p:spPr>
          <a:xfrm rot="0">
            <a:off x="328559" y="1074718"/>
            <a:ext cx="9425041" cy="6357609"/>
          </a:xfrm>
          <a:prstGeom prst="rect">
            <a:avLst/>
          </a:prstGeom>
        </p:spPr>
        <p:txBody>
          <a:bodyPr anchor="t" rtlCol="false" tIns="0" lIns="0" bIns="0" rIns="0">
            <a:spAutoFit/>
          </a:bodyPr>
          <a:lstStyle/>
          <a:p>
            <a:pPr algn="l" marL="274546" indent="-137273" lvl="1">
              <a:lnSpc>
                <a:spcPts val="2560"/>
              </a:lnSpc>
              <a:buFont typeface="Arial"/>
              <a:buChar char="•"/>
            </a:pPr>
            <a:r>
              <a:rPr lang="en-US" b="true" sz="2133" spc="19">
                <a:solidFill>
                  <a:srgbClr val="000000"/>
                </a:solidFill>
                <a:latin typeface="TT Rounds Condensed Bold"/>
                <a:ea typeface="TT Rounds Condensed Bold"/>
                <a:cs typeface="TT Rounds Condensed Bold"/>
                <a:sym typeface="TT Rounds Condensed Bold"/>
              </a:rPr>
              <a:t>Module 1: Data Extraction and Processing (For CineConnect Project)</a:t>
            </a:r>
          </a:p>
          <a:p>
            <a:pPr algn="l" marL="274546" indent="-137273" lvl="1">
              <a:lnSpc>
                <a:spcPts val="2560"/>
              </a:lnSpc>
              <a:buFont typeface="Arial"/>
              <a:buChar char="•"/>
            </a:pPr>
            <a:r>
              <a:rPr lang="en-US" sz="2133" spc="19">
                <a:solidFill>
                  <a:srgbClr val="000000"/>
                </a:solidFill>
                <a:latin typeface="TT Rounds Condensed"/>
                <a:ea typeface="TT Rounds Condensed"/>
                <a:cs typeface="TT Rounds Condensed"/>
                <a:sym typeface="TT Rounds Condensed"/>
              </a:rPr>
              <a:t>In this module, the goal is to automate the extraction of movie booking details from user input and process it for storage and email communication. The process involves collecting relevant data like the movie title, selected seat, row, screen, and user email, and then validating and formatting this data to ensure it’s in the correct format for both Excel storage and email communication. Key tasks include:</a:t>
            </a:r>
          </a:p>
          <a:p>
            <a:pPr algn="l" marL="274546" indent="-137273" lvl="1">
              <a:lnSpc>
                <a:spcPts val="2560"/>
              </a:lnSpc>
              <a:buFont typeface="Arial"/>
              <a:buChar char="•"/>
            </a:pPr>
            <a:r>
              <a:rPr lang="en-US" b="true" sz="2133" spc="19">
                <a:solidFill>
                  <a:srgbClr val="000000"/>
                </a:solidFill>
                <a:latin typeface="TT Rounds Condensed Bold"/>
                <a:ea typeface="TT Rounds Condensed Bold"/>
                <a:cs typeface="TT Rounds Condensed Bold"/>
                <a:sym typeface="TT Rounds Condensed Bold"/>
              </a:rPr>
              <a:t>Data Extraction</a:t>
            </a:r>
            <a:r>
              <a:rPr lang="en-US" sz="2133" spc="19">
                <a:solidFill>
                  <a:srgbClr val="000000"/>
                </a:solidFill>
                <a:latin typeface="TT Rounds Condensed"/>
                <a:ea typeface="TT Rounds Condensed"/>
                <a:cs typeface="TT Rounds Condensed"/>
                <a:sym typeface="TT Rounds Condensed"/>
              </a:rPr>
              <a:t>: Collecting movie booking details such as the user's name, selected movie, seat, row, screen, and email from user input.</a:t>
            </a:r>
          </a:p>
          <a:p>
            <a:pPr algn="l" marL="274546" indent="-137273" lvl="1">
              <a:lnSpc>
                <a:spcPts val="2560"/>
              </a:lnSpc>
              <a:buFont typeface="Arial"/>
              <a:buChar char="•"/>
            </a:pPr>
            <a:r>
              <a:rPr lang="en-US" b="true" sz="2133" spc="19">
                <a:solidFill>
                  <a:srgbClr val="000000"/>
                </a:solidFill>
                <a:latin typeface="TT Rounds Condensed Bold"/>
                <a:ea typeface="TT Rounds Condensed Bold"/>
                <a:cs typeface="TT Rounds Condensed Bold"/>
                <a:sym typeface="TT Rounds Condensed Bold"/>
              </a:rPr>
              <a:t>Data Validation</a:t>
            </a:r>
            <a:r>
              <a:rPr lang="en-US" sz="2133" spc="19">
                <a:solidFill>
                  <a:srgbClr val="000000"/>
                </a:solidFill>
                <a:latin typeface="TT Rounds Condensed"/>
                <a:ea typeface="TT Rounds Condensed"/>
                <a:cs typeface="TT Rounds Condensed"/>
                <a:sym typeface="TT Rounds Condensed"/>
              </a:rPr>
              <a:t>: Ensuring the email entered is valid, specifically checking that it belongs to the college domain (e.g., "@rajalakshmi.edu.in"). Additionally, verifying that all fields (movie, seat, email) are filled correctly before proceeding.</a:t>
            </a:r>
          </a:p>
          <a:p>
            <a:pPr algn="l" marL="274546" indent="-137273" lvl="1">
              <a:lnSpc>
                <a:spcPts val="2560"/>
              </a:lnSpc>
              <a:buFont typeface="Arial"/>
              <a:buChar char="•"/>
            </a:pPr>
            <a:r>
              <a:rPr lang="en-US" b="true" sz="2133" spc="19">
                <a:solidFill>
                  <a:srgbClr val="000000"/>
                </a:solidFill>
                <a:latin typeface="TT Rounds Condensed Bold"/>
                <a:ea typeface="TT Rounds Condensed Bold"/>
                <a:cs typeface="TT Rounds Condensed Bold"/>
                <a:sym typeface="TT Rounds Condensed Bold"/>
              </a:rPr>
              <a:t>Data Processing</a:t>
            </a:r>
            <a:r>
              <a:rPr lang="en-US" sz="2133" spc="19">
                <a:solidFill>
                  <a:srgbClr val="000000"/>
                </a:solidFill>
                <a:latin typeface="TT Rounds Condensed"/>
                <a:ea typeface="TT Rounds Condensed"/>
                <a:cs typeface="TT Rounds Condensed"/>
                <a:sym typeface="TT Rounds Condensed"/>
              </a:rPr>
              <a:t>: Formatting the extracted data (e.g., ensuring the seat and row details are correctly structured), organizing it into an appropriate format for storing in an Excel sheet. The processed data will be stored in Excel and used for generating reports, calculating revenue, and sending email confirmations.</a:t>
            </a:r>
          </a:p>
          <a:p>
            <a:pPr algn="l" marL="274546" indent="-137273" lvl="1">
              <a:lnSpc>
                <a:spcPts val="256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DAGXK_sSdwc</dc:identifier>
  <dcterms:modified xsi:type="dcterms:W3CDTF">2011-08-01T06:04:30Z</dcterms:modified>
  <cp:revision>1</cp:revision>
  <dc:title>rpa_ppt_171.pptx</dc:title>
</cp:coreProperties>
</file>